
<file path=[Content_Types].xml><?xml version="1.0" encoding="utf-8"?>
<Types xmlns="http://schemas.openxmlformats.org/package/2006/content-types">
  <Default Extension="xml" ContentType="application/xml"/>
  <Default Extension="wmf" ContentType="image/x-wmf"/>
  <Default Extension="jpeg" ContentType="image/jpeg"/>
  <Default Extension="jpg" ContentType="image/jpeg"/>
  <Default Extension="emf" ContentType="image/x-emf"/>
  <Default Extension="rels" ContentType="application/vnd.openxmlformats-package.relationships+xml"/>
  <Default Extension="vml" ContentType="application/vnd.openxmlformats-officedocument.vmlDrawing"/>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embeddings/oleObject1.bin" ContentType="application/vnd.openxmlformats-officedocument.oleObject"/>
  <Override PartName="/ppt/embeddings/oleObject2.bin" ContentType="application/vnd.openxmlformats-officedocument.oleObject"/>
  <Override PartName="/ppt/embeddings/oleObject3.bin" ContentType="application/vnd.openxmlformats-officedocument.oleObject"/>
  <Override PartName="/ppt/notesSlides/notesSlide2.xml" ContentType="application/vnd.openxmlformats-officedocument.presentationml.notesSlide+xml"/>
  <Override PartName="/ppt/embeddings/oleObject4.bin" ContentType="application/vnd.openxmlformats-officedocument.oleObject"/>
  <Override PartName="/ppt/embeddings/oleObject5.bin" ContentType="application/vnd.openxmlformats-officedocument.oleObject"/>
  <Override PartName="/ppt/embeddings/oleObject6.bin" ContentType="application/vnd.openxmlformats-officedocument.oleObject"/>
  <Override PartName="/ppt/embeddings/oleObject7.bin" ContentType="application/vnd.openxmlformats-officedocument.oleObject"/>
  <Override PartName="/ppt/embeddings/oleObject8.bin" ContentType="application/vnd.openxmlformats-officedocument.oleObject"/>
  <Override PartName="/ppt/embeddings/oleObject9.bin" ContentType="application/vnd.openxmlformats-officedocument.oleObject"/>
  <Override PartName="/ppt/notesSlides/notesSlide3.xml" ContentType="application/vnd.openxmlformats-officedocument.presentationml.notesSlide+xml"/>
  <Override PartName="/ppt/notesSlides/notesSlide4.xml" ContentType="application/vnd.openxmlformats-officedocument.presentationml.notesSlide+xml"/>
  <Override PartName="/ppt/embeddings/oleObject10.bin" ContentType="application/vnd.openxmlformats-officedocument.oleObject"/>
  <Override PartName="/ppt/embeddings/oleObject11.bin" ContentType="application/vnd.openxmlformats-officedocument.oleObject"/>
  <Override PartName="/ppt/notesSlides/notesSlide5.xml" ContentType="application/vnd.openxmlformats-officedocument.presentationml.notesSlide+xml"/>
  <Override PartName="/ppt/embeddings/oleObject12.bin" ContentType="application/vnd.openxmlformats-officedocument.oleObject"/>
  <Override PartName="/ppt/embeddings/oleObject13.bin" ContentType="application/vnd.openxmlformats-officedocument.oleObject"/>
  <Override PartName="/ppt/embeddings/oleObject14.bin" ContentType="application/vnd.openxmlformats-officedocument.oleObject"/>
  <Override PartName="/ppt/embeddings/oleObject15.bin" ContentType="application/vnd.openxmlformats-officedocument.oleObject"/>
  <Override PartName="/ppt/embeddings/oleObject16.bin" ContentType="application/vnd.openxmlformats-officedocument.oleObject"/>
  <Override PartName="/ppt/embeddings/oleObject17.bin" ContentType="application/vnd.openxmlformats-officedocument.oleObject"/>
  <Override PartName="/ppt/embeddings/oleObject18.bin" ContentType="application/vnd.openxmlformats-officedocument.oleObject"/>
  <Override PartName="/ppt/embeddings/oleObject19.bin" ContentType="application/vnd.openxmlformats-officedocument.oleObject"/>
  <Override PartName="/ppt/embeddings/oleObject20.bin" ContentType="application/vnd.openxmlformats-officedocument.oleObject"/>
  <Override PartName="/ppt/embeddings/oleObject21.bin" ContentType="application/vnd.openxmlformats-officedocument.oleObject"/>
  <Override PartName="/ppt/embeddings/oleObject22.bin" ContentType="application/vnd.openxmlformats-officedocument.oleObject"/>
  <Override PartName="/ppt/notesSlides/notesSlide6.xml" ContentType="application/vnd.openxmlformats-officedocument.presentationml.notesSlide+xml"/>
  <Override PartName="/ppt/notesSlides/notesSlide7.xml" ContentType="application/vnd.openxmlformats-officedocument.presentationml.notesSlide+xml"/>
  <Override PartName="/ppt/embeddings/oleObject23.bin" ContentType="application/vnd.openxmlformats-officedocument.oleObject"/>
  <Override PartName="/ppt/embeddings/oleObject24.bin" ContentType="application/vnd.openxmlformats-officedocument.oleObject"/>
  <Override PartName="/ppt/embeddings/oleObject25.bin" ContentType="application/vnd.openxmlformats-officedocument.oleObject"/>
  <Override PartName="/ppt/embeddings/oleObject26.bin" ContentType="application/vnd.openxmlformats-officedocument.oleObject"/>
  <Override PartName="/ppt/embeddings/oleObject27.bin" ContentType="application/vnd.openxmlformats-officedocument.oleObject"/>
  <Override PartName="/ppt/embeddings/oleObject28.bin" ContentType="application/vnd.openxmlformats-officedocument.oleObject"/>
  <Override PartName="/ppt/notesSlides/notesSlide8.xml" ContentType="application/vnd.openxmlformats-officedocument.presentationml.notesSlide+xml"/>
  <Override PartName="/ppt/notesSlides/notesSlide9.xml" ContentType="application/vnd.openxmlformats-officedocument.presentationml.notesSlide+xml"/>
  <Override PartName="/ppt/embeddings/oleObject29.bin" ContentType="application/vnd.openxmlformats-officedocument.oleObject"/>
  <Override PartName="/ppt/embeddings/oleObject30.bin" ContentType="application/vnd.openxmlformats-officedocument.oleObject"/>
  <Override PartName="/ppt/embeddings/oleObject31.bin" ContentType="application/vnd.openxmlformats-officedocument.oleObject"/>
  <Override PartName="/ppt/embeddings/oleObject32.bin" ContentType="application/vnd.openxmlformats-officedocument.oleObject"/>
  <Override PartName="/ppt/embeddings/oleObject33.bin" ContentType="application/vnd.openxmlformats-officedocument.oleObject"/>
  <Override PartName="/ppt/notesSlides/notesSlide10.xml" ContentType="application/vnd.openxmlformats-officedocument.presentationml.notesSlide+xml"/>
  <Override PartName="/ppt/embeddings/oleObject34.bin" ContentType="application/vnd.openxmlformats-officedocument.oleObject"/>
  <Override PartName="/ppt/embeddings/oleObject35.bin" ContentType="application/vnd.openxmlformats-officedocument.oleObject"/>
  <Override PartName="/ppt/notesSlides/notesSlide11.xml" ContentType="application/vnd.openxmlformats-officedocument.presentationml.notesSlide+xml"/>
  <Override PartName="/ppt/embeddings/oleObject36.bin" ContentType="application/vnd.openxmlformats-officedocument.oleObject"/>
  <Override PartName="/ppt/embeddings/oleObject37.bin" ContentType="application/vnd.openxmlformats-officedocument.oleObject"/>
  <Override PartName="/ppt/embeddings/oleObject38.bin" ContentType="application/vnd.openxmlformats-officedocument.oleObject"/>
  <Override PartName="/ppt/embeddings/oleObject39.bin" ContentType="application/vnd.openxmlformats-officedocument.oleObject"/>
  <Override PartName="/ppt/embeddings/oleObject40.bin" ContentType="application/vnd.openxmlformats-officedocument.oleObject"/>
  <Override PartName="/ppt/embeddings/oleObject41.bin" ContentType="application/vnd.openxmlformats-officedocument.oleObject"/>
  <Override PartName="/ppt/embeddings/oleObject42.bin" ContentType="application/vnd.openxmlformats-officedocument.oleObject"/>
  <Override PartName="/ppt/embeddings/oleObject43.bin" ContentType="application/vnd.openxmlformats-officedocument.oleObject"/>
  <Override PartName="/ppt/embeddings/oleObject44.bin" ContentType="application/vnd.openxmlformats-officedocument.oleObject"/>
  <Override PartName="/ppt/notesSlides/notesSlide12.xml" ContentType="application/vnd.openxmlformats-officedocument.presentationml.notesSlide+xml"/>
  <Override PartName="/ppt/embeddings/oleObject45.bin" ContentType="application/vnd.openxmlformats-officedocument.oleObject"/>
  <Override PartName="/ppt/embeddings/oleObject46.bin" ContentType="application/vnd.openxmlformats-officedocument.oleObject"/>
  <Override PartName="/ppt/embeddings/oleObject47.bin" ContentType="application/vnd.openxmlformats-officedocument.oleObject"/>
  <Override PartName="/ppt/embeddings/oleObject48.bin" ContentType="application/vnd.openxmlformats-officedocument.oleObject"/>
  <Override PartName="/ppt/embeddings/oleObject49.bin" ContentType="application/vnd.openxmlformats-officedocument.oleObject"/>
  <Override PartName="/ppt/notesSlides/notesSlide13.xml" ContentType="application/vnd.openxmlformats-officedocument.presentationml.notesSlide+xml"/>
  <Override PartName="/ppt/embeddings/oleObject50.bin" ContentType="application/vnd.openxmlformats-officedocument.oleObject"/>
  <Override PartName="/ppt/embeddings/oleObject51.bin" ContentType="application/vnd.openxmlformats-officedocument.oleObject"/>
  <Override PartName="/ppt/notesSlides/notesSlide14.xml" ContentType="application/vnd.openxmlformats-officedocument.presentationml.notesSlide+xml"/>
  <Override PartName="/ppt/embeddings/oleObject52.bin" ContentType="application/vnd.openxmlformats-officedocument.oleObject"/>
  <Override PartName="/ppt/embeddings/oleObject53.bin" ContentType="application/vnd.openxmlformats-officedocument.oleObject"/>
  <Override PartName="/ppt/notesSlides/notesSlide15.xml" ContentType="application/vnd.openxmlformats-officedocument.presentationml.notesSlide+xml"/>
  <Override PartName="/ppt/embeddings/oleObject54.bin" ContentType="application/vnd.openxmlformats-officedocument.oleObject"/>
  <Override PartName="/ppt/embeddings/oleObject55.bin" ContentType="application/vnd.openxmlformats-officedocument.oleObject"/>
  <Override PartName="/ppt/embeddings/oleObject56.bin" ContentType="application/vnd.openxmlformats-officedocument.oleObject"/>
  <Override PartName="/ppt/embeddings/oleObject57.bin" ContentType="application/vnd.openxmlformats-officedocument.oleObject"/>
  <Override PartName="/ppt/embeddings/oleObject58.bin" ContentType="application/vnd.openxmlformats-officedocument.oleObject"/>
  <Override PartName="/ppt/notesSlides/notesSlide16.xml" ContentType="application/vnd.openxmlformats-officedocument.presentationml.notesSlide+xml"/>
  <Override PartName="/ppt/embeddings/oleObject59.bin" ContentType="application/vnd.openxmlformats-officedocument.oleObject"/>
  <Override PartName="/ppt/embeddings/oleObject60.bin" ContentType="application/vnd.openxmlformats-officedocument.oleObject"/>
  <Override PartName="/ppt/embeddings/oleObject61.bin" ContentType="application/vnd.openxmlformats-officedocument.oleObject"/>
  <Override PartName="/ppt/notesSlides/notesSlide17.xml" ContentType="application/vnd.openxmlformats-officedocument.presentationml.notesSlide+xml"/>
  <Override PartName="/ppt/embeddings/oleObject62.bin" ContentType="application/vnd.openxmlformats-officedocument.oleObject"/>
  <Override PartName="/ppt/embeddings/oleObject63.bin" ContentType="application/vnd.openxmlformats-officedocument.oleObject"/>
  <Override PartName="/ppt/notesSlides/notesSlide18.xml" ContentType="application/vnd.openxmlformats-officedocument.presentationml.notesSlide+xml"/>
  <Override PartName="/ppt/embeddings/oleObject64.bin" ContentType="application/vnd.openxmlformats-officedocument.oleObject"/>
  <Override PartName="/ppt/embeddings/oleObject65.bin" ContentType="application/vnd.openxmlformats-officedocument.oleObject"/>
  <Override PartName="/ppt/embeddings/oleObject66.bin" ContentType="application/vnd.openxmlformats-officedocument.oleObject"/>
  <Override PartName="/ppt/embeddings/oleObject67.bin" ContentType="application/vnd.openxmlformats-officedocument.oleObject"/>
  <Override PartName="/ppt/embeddings/oleObject68.bin" ContentType="application/vnd.openxmlformats-officedocument.oleObject"/>
  <Override PartName="/ppt/embeddings/oleObject69.bin" ContentType="application/vnd.openxmlformats-officedocument.oleObject"/>
  <Override PartName="/ppt/embeddings/oleObject70.bin" ContentType="application/vnd.openxmlformats-officedocument.oleObject"/>
  <Override PartName="/ppt/embeddings/oleObject71.bin" ContentType="application/vnd.openxmlformats-officedocument.oleObject"/>
  <Override PartName="/ppt/embeddings/oleObject72.bin" ContentType="application/vnd.openxmlformats-officedocument.oleObject"/>
  <Override PartName="/ppt/embeddings/oleObject73.bin" ContentType="application/vnd.openxmlformats-officedocument.oleObject"/>
  <Override PartName="/ppt/embeddings/oleObject74.bin" ContentType="application/vnd.openxmlformats-officedocument.oleObject"/>
  <Override PartName="/ppt/embeddings/oleObject75.bin" ContentType="application/vnd.openxmlformats-officedocument.oleObject"/>
  <Override PartName="/ppt/notesSlides/notesSlide19.xml" ContentType="application/vnd.openxmlformats-officedocument.presentationml.notesSlide+xml"/>
  <Override PartName="/ppt/notesSlides/notesSlide20.xml" ContentType="application/vnd.openxmlformats-officedocument.presentationml.notesSlide+xml"/>
  <Override PartName="/ppt/embeddings/oleObject76.bin" ContentType="application/vnd.openxmlformats-officedocument.oleObject"/>
  <Override PartName="/ppt/notesSlides/notesSlide21.xml" ContentType="application/vnd.openxmlformats-officedocument.presentationml.notesSlide+xml"/>
  <Override PartName="/ppt/embeddings/oleObject77.bin" ContentType="application/vnd.openxmlformats-officedocument.oleObject"/>
  <Override PartName="/ppt/embeddings/oleObject78.bin" ContentType="application/vnd.openxmlformats-officedocument.oleObject"/>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embeddings/oleObject79.bin" ContentType="application/vnd.openxmlformats-officedocument.oleObject"/>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embeddings/oleObject80.bin" ContentType="application/vnd.openxmlformats-officedocument.oleObject"/>
  <Override PartName="/ppt/embeddings/oleObject81.bin" ContentType="application/vnd.openxmlformats-officedocument.oleObject"/>
  <Override PartName="/ppt/embeddings/oleObject82.bin" ContentType="application/vnd.openxmlformats-officedocument.oleObject"/>
  <Override PartName="/ppt/embeddings/oleObject83.bin" ContentType="application/vnd.openxmlformats-officedocument.oleObject"/>
  <Override PartName="/ppt/notesSlides/notesSlide33.xml" ContentType="application/vnd.openxmlformats-officedocument.presentationml.notesSlide+xml"/>
  <Override PartName="/ppt/embeddings/oleObject84.bin" ContentType="application/vnd.openxmlformats-officedocument.oleObject"/>
  <Override PartName="/ppt/embeddings/oleObject85.bin" ContentType="application/vnd.openxmlformats-officedocument.oleObject"/>
  <Override PartName="/ppt/embeddings/oleObject86.bin" ContentType="application/vnd.openxmlformats-officedocument.oleObject"/>
  <Override PartName="/ppt/embeddings/oleObject87.bin" ContentType="application/vnd.openxmlformats-officedocument.oleObject"/>
  <Override PartName="/ppt/embeddings/oleObject88.bin" ContentType="application/vnd.openxmlformats-officedocument.oleObject"/>
  <Override PartName="/ppt/embeddings/oleObject89.bin" ContentType="application/vnd.openxmlformats-officedocument.oleObject"/>
  <Override PartName="/ppt/embeddings/oleObject90.bin" ContentType="application/vnd.openxmlformats-officedocument.oleObject"/>
  <Override PartName="/ppt/embeddings/oleObject91.bin" ContentType="application/vnd.openxmlformats-officedocument.oleObject"/>
  <Override PartName="/ppt/embeddings/oleObject92.bin" ContentType="application/vnd.openxmlformats-officedocument.oleObject"/>
  <Override PartName="/ppt/embeddings/oleObject93.bin" ContentType="application/vnd.openxmlformats-officedocument.oleObject"/>
  <Override PartName="/ppt/embeddings/oleObject94.bin" ContentType="application/vnd.openxmlformats-officedocument.oleObject"/>
  <Override PartName="/ppt/notesSlides/notesSlide34.xml" ContentType="application/vnd.openxmlformats-officedocument.presentationml.notesSlide+xml"/>
  <Override PartName="/ppt/embeddings/oleObject95.bin" ContentType="application/vnd.openxmlformats-officedocument.oleObject"/>
  <Override PartName="/ppt/embeddings/oleObject96.bin" ContentType="application/vnd.openxmlformats-officedocument.oleObject"/>
  <Override PartName="/ppt/embeddings/oleObject97.bin" ContentType="application/vnd.openxmlformats-officedocument.oleObject"/>
  <Override PartName="/ppt/embeddings/oleObject98.bin" ContentType="application/vnd.openxmlformats-officedocument.oleObject"/>
  <Override PartName="/ppt/embeddings/oleObject99.bin" ContentType="application/vnd.openxmlformats-officedocument.oleObject"/>
  <Override PartName="/ppt/embeddings/oleObject100.bin" ContentType="application/vnd.openxmlformats-officedocument.oleObject"/>
  <Override PartName="/ppt/embeddings/oleObject101.bin" ContentType="application/vnd.openxmlformats-officedocument.oleObject"/>
  <Override PartName="/ppt/notesSlides/notesSlide35.xml" ContentType="application/vnd.openxmlformats-officedocument.presentationml.notesSlide+xml"/>
  <Override PartName="/ppt/embeddings/oleObject102.bin" ContentType="application/vnd.openxmlformats-officedocument.oleObject"/>
  <Override PartName="/ppt/embeddings/oleObject103.bin" ContentType="application/vnd.openxmlformats-officedocument.oleObject"/>
  <Override PartName="/ppt/embeddings/oleObject104.bin" ContentType="application/vnd.openxmlformats-officedocument.oleObject"/>
  <Override PartName="/ppt/embeddings/oleObject105.bin" ContentType="application/vnd.openxmlformats-officedocument.oleObject"/>
  <Override PartName="/ppt/embeddings/oleObject106.bin" ContentType="application/vnd.openxmlformats-officedocument.oleObject"/>
  <Override PartName="/ppt/embeddings/oleObject107.bin" ContentType="application/vnd.openxmlformats-officedocument.oleObject"/>
  <Override PartName="/ppt/embeddings/oleObject108.bin" ContentType="application/vnd.openxmlformats-officedocument.oleObject"/>
  <Override PartName="/ppt/embeddings/oleObject109.bin" ContentType="application/vnd.openxmlformats-officedocument.oleObject"/>
  <Override PartName="/ppt/embeddings/oleObject110.bin" ContentType="application/vnd.openxmlformats-officedocument.oleObject"/>
  <Override PartName="/ppt/embeddings/oleObject111.bin" ContentType="application/vnd.openxmlformats-officedocument.oleObject"/>
  <Override PartName="/ppt/embeddings/oleObject112.bin" ContentType="application/vnd.openxmlformats-officedocument.oleObject"/>
  <Override PartName="/ppt/notesSlides/notesSlide36.xml" ContentType="application/vnd.openxmlformats-officedocument.presentationml.notesSlide+xml"/>
  <Override PartName="/ppt/embeddings/oleObject113.bin" ContentType="application/vnd.openxmlformats-officedocument.oleObject"/>
  <Override PartName="/ppt/embeddings/oleObject114.bin" ContentType="application/vnd.openxmlformats-officedocument.oleObject"/>
  <Override PartName="/ppt/notesSlides/notesSlide37.xml" ContentType="application/vnd.openxmlformats-officedocument.presentationml.notesSlide+xml"/>
  <Override PartName="/ppt/notesSlides/notesSlide38.xml" ContentType="application/vnd.openxmlformats-officedocument.presentationml.notesSlide+xml"/>
  <Override PartName="/ppt/embeddings/oleObject115.bin" ContentType="application/vnd.openxmlformats-officedocument.oleObject"/>
  <Override PartName="/ppt/embeddings/oleObject116.bin" ContentType="application/vnd.openxmlformats-officedocument.oleObject"/>
  <Override PartName="/ppt/notesSlides/notesSlide39.xml" ContentType="application/vnd.openxmlformats-officedocument.presentationml.notesSlide+xml"/>
  <Override PartName="/ppt/embeddings/oleObject117.bin" ContentType="application/vnd.openxmlformats-officedocument.oleObject"/>
  <Override PartName="/ppt/embeddings/oleObject118.bin" ContentType="application/vnd.openxmlformats-officedocument.oleObject"/>
  <Override PartName="/ppt/embeddings/oleObject119.bin" ContentType="application/vnd.openxmlformats-officedocument.oleObject"/>
  <Override PartName="/ppt/notesSlides/notesSlide40.xml" ContentType="application/vnd.openxmlformats-officedocument.presentationml.notesSlide+xml"/>
  <Override PartName="/ppt/embeddings/oleObject120.bin" ContentType="application/vnd.openxmlformats-officedocument.oleObject"/>
  <Override PartName="/ppt/embeddings/oleObject121.bin" ContentType="application/vnd.openxmlformats-officedocument.oleObject"/>
  <Override PartName="/ppt/embeddings/oleObject122.bin" ContentType="application/vnd.openxmlformats-officedocument.oleObject"/>
  <Override PartName="/ppt/embeddings/oleObject123.bin" ContentType="application/vnd.openxmlformats-officedocument.oleObject"/>
  <Override PartName="/ppt/embeddings/oleObject124.bin" ContentType="application/vnd.openxmlformats-officedocument.oleObject"/>
  <Override PartName="/ppt/embeddings/oleObject125.bin" ContentType="application/vnd.openxmlformats-officedocument.oleObject"/>
  <Override PartName="/ppt/embeddings/oleObject126.bin" ContentType="application/vnd.openxmlformats-officedocument.oleObject"/>
  <Override PartName="/ppt/embeddings/oleObject127.bin" ContentType="application/vnd.openxmlformats-officedocument.oleObject"/>
  <Override PartName="/ppt/embeddings/oleObject128.bin" ContentType="application/vnd.openxmlformats-officedocument.oleObject"/>
  <Override PartName="/ppt/embeddings/oleObject129.bin" ContentType="application/vnd.openxmlformats-officedocument.oleObject"/>
  <Override PartName="/ppt/embeddings/oleObject130.bin" ContentType="application/vnd.openxmlformats-officedocument.oleObject"/>
  <Override PartName="/ppt/embeddings/oleObject131.bin" ContentType="application/vnd.openxmlformats-officedocument.oleObject"/>
  <Override PartName="/ppt/embeddings/oleObject132.bin" ContentType="application/vnd.openxmlformats-officedocument.oleObject"/>
  <Override PartName="/ppt/embeddings/oleObject133.bin" ContentType="application/vnd.openxmlformats-officedocument.oleObject"/>
  <Override PartName="/ppt/embeddings/oleObject134.bin" ContentType="application/vnd.openxmlformats-officedocument.oleObject"/>
  <Override PartName="/ppt/embeddings/oleObject135.bin" ContentType="application/vnd.openxmlformats-officedocument.oleObject"/>
  <Override PartName="/ppt/embeddings/oleObject136.bin" ContentType="application/vnd.openxmlformats-officedocument.oleObject"/>
  <Override PartName="/ppt/embeddings/oleObject137.bin" ContentType="application/vnd.openxmlformats-officedocument.oleObject"/>
  <Override PartName="/ppt/embeddings/oleObject138.bin" ContentType="application/vnd.openxmlformats-officedocument.oleObject"/>
  <Override PartName="/ppt/embeddings/oleObject139.bin" ContentType="application/vnd.openxmlformats-officedocument.oleObject"/>
  <Override PartName="/ppt/embeddings/oleObject140.bin" ContentType="application/vnd.openxmlformats-officedocument.oleObject"/>
  <Override PartName="/ppt/embeddings/oleObject141.bin" ContentType="application/vnd.openxmlformats-officedocument.oleObject"/>
  <Override PartName="/ppt/embeddings/oleObject142.bin" ContentType="application/vnd.openxmlformats-officedocument.oleObject"/>
  <Override PartName="/ppt/embeddings/oleObject143.bin" ContentType="application/vnd.openxmlformats-officedocument.oleObject"/>
  <Override PartName="/ppt/tags/tag1.xml" ContentType="application/vnd.openxmlformats-officedocument.presentationml.tags+xml"/>
  <Override PartName="/ppt/notesSlides/notesSlide41.xml" ContentType="application/vnd.openxmlformats-officedocument.presentationml.notesSlide+xml"/>
  <Override PartName="/ppt/tags/tag2.xml" ContentType="application/vnd.openxmlformats-officedocument.presentationml.tags+xml"/>
  <Override PartName="/ppt/notesSlides/notesSlide42.xml" ContentType="application/vnd.openxmlformats-officedocument.presentationml.notesSlide+xml"/>
  <Override PartName="/ppt/embeddings/oleObject144.bin" ContentType="application/vnd.openxmlformats-officedocument.oleObject"/>
  <Override PartName="/ppt/embeddings/oleObject145.bin" ContentType="application/vnd.openxmlformats-officedocument.oleObject"/>
  <Override PartName="/ppt/embeddings/oleObject146.bin" ContentType="application/vnd.openxmlformats-officedocument.oleObject"/>
  <Override PartName="/ppt/tags/tag3.xml" ContentType="application/vnd.openxmlformats-officedocument.presentationml.tags+xml"/>
  <Override PartName="/ppt/notesSlides/notesSlide43.xml" ContentType="application/vnd.openxmlformats-officedocument.presentationml.notesSlide+xml"/>
  <Override PartName="/ppt/embeddings/oleObject147.bin" ContentType="application/vnd.openxmlformats-officedocument.oleObject"/>
  <Override PartName="/ppt/embeddings/oleObject148.bin" ContentType="application/vnd.openxmlformats-officedocument.oleObject"/>
  <Override PartName="/ppt/tags/tag4.xml" ContentType="application/vnd.openxmlformats-officedocument.presentationml.tags+xml"/>
  <Override PartName="/ppt/notesSlides/notesSlide44.xml" ContentType="application/vnd.openxmlformats-officedocument.presentationml.notesSlide+xml"/>
  <Override PartName="/ppt/embeddings/oleObject149.bin" ContentType="application/vnd.openxmlformats-officedocument.oleObject"/>
  <Override PartName="/ppt/embeddings/oleObject150.bin" ContentType="application/vnd.openxmlformats-officedocument.oleObject"/>
  <Override PartName="/ppt/tags/tag5.xml" ContentType="application/vnd.openxmlformats-officedocument.presentationml.tags+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embeddings/oleObject151.bin" ContentType="application/vnd.openxmlformats-officedocument.oleObject"/>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embeddings/oleObject152.bin" ContentType="application/vnd.openxmlformats-officedocument.oleObject"/>
  <Override PartName="/ppt/embeddings/oleObject153.bin" ContentType="application/vnd.openxmlformats-officedocument.oleObject"/>
  <Override PartName="/ppt/notesSlides/notesSlide55.xml" ContentType="application/vnd.openxmlformats-officedocument.presentationml.notesSlide+xml"/>
  <Override PartName="/ppt/notesSlides/notesSlide5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25"/>
  </p:notesMasterIdLst>
  <p:sldIdLst>
    <p:sldId id="257" r:id="rId2"/>
    <p:sldId id="258" r:id="rId3"/>
    <p:sldId id="437" r:id="rId4"/>
    <p:sldId id="438" r:id="rId5"/>
    <p:sldId id="259" r:id="rId6"/>
    <p:sldId id="260" r:id="rId7"/>
    <p:sldId id="261" r:id="rId8"/>
    <p:sldId id="262" r:id="rId9"/>
    <p:sldId id="263" r:id="rId10"/>
    <p:sldId id="264" r:id="rId11"/>
    <p:sldId id="265" r:id="rId12"/>
    <p:sldId id="266" r:id="rId13"/>
    <p:sldId id="267" r:id="rId14"/>
    <p:sldId id="401" r:id="rId15"/>
    <p:sldId id="402" r:id="rId16"/>
    <p:sldId id="268" r:id="rId17"/>
    <p:sldId id="439" r:id="rId18"/>
    <p:sldId id="269" r:id="rId19"/>
    <p:sldId id="403" r:id="rId20"/>
    <p:sldId id="312" r:id="rId21"/>
    <p:sldId id="451" r:id="rId22"/>
    <p:sldId id="273" r:id="rId23"/>
    <p:sldId id="409" r:id="rId24"/>
    <p:sldId id="410" r:id="rId25"/>
    <p:sldId id="413" r:id="rId26"/>
    <p:sldId id="411" r:id="rId27"/>
    <p:sldId id="412" r:id="rId28"/>
    <p:sldId id="348" r:id="rId29"/>
    <p:sldId id="416" r:id="rId30"/>
    <p:sldId id="393" r:id="rId31"/>
    <p:sldId id="414" r:id="rId32"/>
    <p:sldId id="404" r:id="rId33"/>
    <p:sldId id="364" r:id="rId34"/>
    <p:sldId id="365" r:id="rId35"/>
    <p:sldId id="366" r:id="rId36"/>
    <p:sldId id="420" r:id="rId37"/>
    <p:sldId id="418" r:id="rId38"/>
    <p:sldId id="419" r:id="rId39"/>
    <p:sldId id="421" r:id="rId40"/>
    <p:sldId id="422" r:id="rId41"/>
    <p:sldId id="423" r:id="rId42"/>
    <p:sldId id="353" r:id="rId43"/>
    <p:sldId id="381" r:id="rId44"/>
    <p:sldId id="424" r:id="rId45"/>
    <p:sldId id="376" r:id="rId46"/>
    <p:sldId id="377" r:id="rId47"/>
    <p:sldId id="395" r:id="rId48"/>
    <p:sldId id="378" r:id="rId49"/>
    <p:sldId id="379" r:id="rId50"/>
    <p:sldId id="425" r:id="rId51"/>
    <p:sldId id="380" r:id="rId52"/>
    <p:sldId id="417" r:id="rId53"/>
    <p:sldId id="288" r:id="rId54"/>
    <p:sldId id="289" r:id="rId55"/>
    <p:sldId id="290" r:id="rId56"/>
    <p:sldId id="291" r:id="rId57"/>
    <p:sldId id="427" r:id="rId58"/>
    <p:sldId id="426" r:id="rId59"/>
    <p:sldId id="292" r:id="rId60"/>
    <p:sldId id="293" r:id="rId61"/>
    <p:sldId id="440" r:id="rId62"/>
    <p:sldId id="435" r:id="rId63"/>
    <p:sldId id="354" r:id="rId64"/>
    <p:sldId id="445" r:id="rId65"/>
    <p:sldId id="447" r:id="rId66"/>
    <p:sldId id="356" r:id="rId67"/>
    <p:sldId id="357" r:id="rId68"/>
    <p:sldId id="454" r:id="rId69"/>
    <p:sldId id="448" r:id="rId70"/>
    <p:sldId id="386" r:id="rId71"/>
    <p:sldId id="387" r:id="rId72"/>
    <p:sldId id="388" r:id="rId73"/>
    <p:sldId id="389" r:id="rId74"/>
    <p:sldId id="355" r:id="rId75"/>
    <p:sldId id="442" r:id="rId76"/>
    <p:sldId id="359" r:id="rId77"/>
    <p:sldId id="363" r:id="rId78"/>
    <p:sldId id="398" r:id="rId79"/>
    <p:sldId id="361" r:id="rId80"/>
    <p:sldId id="449" r:id="rId81"/>
    <p:sldId id="443" r:id="rId82"/>
    <p:sldId id="322" r:id="rId83"/>
    <p:sldId id="323" r:id="rId84"/>
    <p:sldId id="325" r:id="rId85"/>
    <p:sldId id="328" r:id="rId86"/>
    <p:sldId id="329" r:id="rId87"/>
    <p:sldId id="330" r:id="rId88"/>
    <p:sldId id="331" r:id="rId89"/>
    <p:sldId id="332" r:id="rId90"/>
    <p:sldId id="333" r:id="rId91"/>
    <p:sldId id="334" r:id="rId92"/>
    <p:sldId id="335" r:id="rId93"/>
    <p:sldId id="336" r:id="rId94"/>
    <p:sldId id="339" r:id="rId95"/>
    <p:sldId id="441" r:id="rId96"/>
    <p:sldId id="433" r:id="rId97"/>
    <p:sldId id="307" r:id="rId98"/>
    <p:sldId id="343" r:id="rId99"/>
    <p:sldId id="391" r:id="rId100"/>
    <p:sldId id="452" r:id="rId101"/>
    <p:sldId id="392" r:id="rId102"/>
    <p:sldId id="302" r:id="rId103"/>
    <p:sldId id="303" r:id="rId104"/>
    <p:sldId id="304" r:id="rId105"/>
    <p:sldId id="305" r:id="rId106"/>
    <p:sldId id="306" r:id="rId107"/>
    <p:sldId id="457" r:id="rId108"/>
    <p:sldId id="458" r:id="rId109"/>
    <p:sldId id="459" r:id="rId110"/>
    <p:sldId id="460" r:id="rId111"/>
    <p:sldId id="461" r:id="rId112"/>
    <p:sldId id="463" r:id="rId113"/>
    <p:sldId id="465" r:id="rId114"/>
    <p:sldId id="450" r:id="rId115"/>
    <p:sldId id="367" r:id="rId116"/>
    <p:sldId id="368" r:id="rId117"/>
    <p:sldId id="370" r:id="rId118"/>
    <p:sldId id="372" r:id="rId119"/>
    <p:sldId id="464" r:id="rId120"/>
    <p:sldId id="373" r:id="rId121"/>
    <p:sldId id="374" r:id="rId122"/>
    <p:sldId id="375" r:id="rId123"/>
    <p:sldId id="382" r:id="rId12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70" d="100"/>
          <a:sy n="70" d="100"/>
        </p:scale>
        <p:origin x="-920" y="-96"/>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notesViewPr>
    <p:cSldViewPr>
      <p:cViewPr varScale="1">
        <p:scale>
          <a:sx n="29" d="100"/>
          <a:sy n="29" d="100"/>
        </p:scale>
        <p:origin x="-2520" y="-67"/>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120" Type="http://schemas.openxmlformats.org/officeDocument/2006/relationships/slide" Target="slides/slide119.xml"/><Relationship Id="rId121" Type="http://schemas.openxmlformats.org/officeDocument/2006/relationships/slide" Target="slides/slide120.xml"/><Relationship Id="rId122" Type="http://schemas.openxmlformats.org/officeDocument/2006/relationships/slide" Target="slides/slide121.xml"/><Relationship Id="rId123" Type="http://schemas.openxmlformats.org/officeDocument/2006/relationships/slide" Target="slides/slide122.xml"/><Relationship Id="rId124" Type="http://schemas.openxmlformats.org/officeDocument/2006/relationships/slide" Target="slides/slide123.xml"/><Relationship Id="rId125" Type="http://schemas.openxmlformats.org/officeDocument/2006/relationships/notesMaster" Target="notesMasters/notesMaster1.xml"/><Relationship Id="rId126" Type="http://schemas.openxmlformats.org/officeDocument/2006/relationships/printerSettings" Target="printerSettings/printerSettings1.bin"/><Relationship Id="rId127" Type="http://schemas.openxmlformats.org/officeDocument/2006/relationships/presProps" Target="presProps.xml"/><Relationship Id="rId128" Type="http://schemas.openxmlformats.org/officeDocument/2006/relationships/viewProps" Target="viewProps.xml"/><Relationship Id="rId129" Type="http://schemas.openxmlformats.org/officeDocument/2006/relationships/theme" Target="theme/theme1.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slide" Target="slides/slide94.xml"/><Relationship Id="rId96" Type="http://schemas.openxmlformats.org/officeDocument/2006/relationships/slide" Target="slides/slide95.xml"/><Relationship Id="rId101" Type="http://schemas.openxmlformats.org/officeDocument/2006/relationships/slide" Target="slides/slide100.xml"/><Relationship Id="rId102" Type="http://schemas.openxmlformats.org/officeDocument/2006/relationships/slide" Target="slides/slide101.xml"/><Relationship Id="rId103" Type="http://schemas.openxmlformats.org/officeDocument/2006/relationships/slide" Target="slides/slide102.xml"/><Relationship Id="rId104" Type="http://schemas.openxmlformats.org/officeDocument/2006/relationships/slide" Target="slides/slide103.xml"/><Relationship Id="rId105" Type="http://schemas.openxmlformats.org/officeDocument/2006/relationships/slide" Target="slides/slide104.xml"/><Relationship Id="rId106" Type="http://schemas.openxmlformats.org/officeDocument/2006/relationships/slide" Target="slides/slide105.xml"/><Relationship Id="rId107" Type="http://schemas.openxmlformats.org/officeDocument/2006/relationships/slide" Target="slides/slide106.xml"/><Relationship Id="rId108" Type="http://schemas.openxmlformats.org/officeDocument/2006/relationships/slide" Target="slides/slide107.xml"/><Relationship Id="rId109" Type="http://schemas.openxmlformats.org/officeDocument/2006/relationships/slide" Target="slides/slide108.xml"/><Relationship Id="rId97" Type="http://schemas.openxmlformats.org/officeDocument/2006/relationships/slide" Target="slides/slide96.xml"/><Relationship Id="rId98" Type="http://schemas.openxmlformats.org/officeDocument/2006/relationships/slide" Target="slides/slide97.xml"/><Relationship Id="rId99" Type="http://schemas.openxmlformats.org/officeDocument/2006/relationships/slide" Target="slides/slide98.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00" Type="http://schemas.openxmlformats.org/officeDocument/2006/relationships/slide" Target="slides/slide99.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30"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110" Type="http://schemas.openxmlformats.org/officeDocument/2006/relationships/slide" Target="slides/slide109.xml"/><Relationship Id="rId111" Type="http://schemas.openxmlformats.org/officeDocument/2006/relationships/slide" Target="slides/slide110.xml"/><Relationship Id="rId112" Type="http://schemas.openxmlformats.org/officeDocument/2006/relationships/slide" Target="slides/slide111.xml"/><Relationship Id="rId113" Type="http://schemas.openxmlformats.org/officeDocument/2006/relationships/slide" Target="slides/slide112.xml"/><Relationship Id="rId114" Type="http://schemas.openxmlformats.org/officeDocument/2006/relationships/slide" Target="slides/slide113.xml"/><Relationship Id="rId115" Type="http://schemas.openxmlformats.org/officeDocument/2006/relationships/slide" Target="slides/slide114.xml"/><Relationship Id="rId116" Type="http://schemas.openxmlformats.org/officeDocument/2006/relationships/slide" Target="slides/slide115.xml"/><Relationship Id="rId117" Type="http://schemas.openxmlformats.org/officeDocument/2006/relationships/slide" Target="slides/slide116.xml"/><Relationship Id="rId118" Type="http://schemas.openxmlformats.org/officeDocument/2006/relationships/slide" Target="slides/slide117.xml"/><Relationship Id="rId119" Type="http://schemas.openxmlformats.org/officeDocument/2006/relationships/slide" Target="slides/slide1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3.wmf"/><Relationship Id="rId2" Type="http://schemas.openxmlformats.org/officeDocument/2006/relationships/image" Target="../media/image24.wmf"/><Relationship Id="rId3" Type="http://schemas.openxmlformats.org/officeDocument/2006/relationships/image" Target="../media/image25.w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63.wmf"/><Relationship Id="rId2" Type="http://schemas.openxmlformats.org/officeDocument/2006/relationships/image" Target="../media/image64.w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65.emf"/><Relationship Id="rId2" Type="http://schemas.openxmlformats.org/officeDocument/2006/relationships/image" Target="../media/image66.emf"/></Relationships>
</file>

<file path=ppt/drawings/_rels/vmlDrawing12.vml.rels><?xml version="1.0" encoding="UTF-8" standalone="yes"?>
<Relationships xmlns="http://schemas.openxmlformats.org/package/2006/relationships"><Relationship Id="rId3" Type="http://schemas.openxmlformats.org/officeDocument/2006/relationships/image" Target="../media/image69.emf"/><Relationship Id="rId4" Type="http://schemas.openxmlformats.org/officeDocument/2006/relationships/image" Target="../media/image70.wmf"/><Relationship Id="rId5" Type="http://schemas.openxmlformats.org/officeDocument/2006/relationships/image" Target="../media/image71.emf"/><Relationship Id="rId1" Type="http://schemas.openxmlformats.org/officeDocument/2006/relationships/image" Target="../media/image67.wmf"/><Relationship Id="rId2" Type="http://schemas.openxmlformats.org/officeDocument/2006/relationships/image" Target="../media/image68.w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67.wmf"/><Relationship Id="rId2" Type="http://schemas.openxmlformats.org/officeDocument/2006/relationships/image" Target="../media/image68.wmf"/><Relationship Id="rId3" Type="http://schemas.openxmlformats.org/officeDocument/2006/relationships/image" Target="../media/image73.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77.emf"/><Relationship Id="rId2" Type="http://schemas.openxmlformats.org/officeDocument/2006/relationships/image" Target="../media/image78.e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83.emf"/></Relationships>
</file>

<file path=ppt/drawings/_rels/vmlDrawing16.vml.rels><?xml version="1.0" encoding="UTF-8" standalone="yes"?>
<Relationships xmlns="http://schemas.openxmlformats.org/package/2006/relationships"><Relationship Id="rId3" Type="http://schemas.openxmlformats.org/officeDocument/2006/relationships/image" Target="../media/image38.emf"/><Relationship Id="rId4" Type="http://schemas.openxmlformats.org/officeDocument/2006/relationships/image" Target="../media/image39.emf"/><Relationship Id="rId5" Type="http://schemas.openxmlformats.org/officeDocument/2006/relationships/image" Target="../media/image40.emf"/><Relationship Id="rId1" Type="http://schemas.openxmlformats.org/officeDocument/2006/relationships/image" Target="../media/image36.emf"/><Relationship Id="rId2" Type="http://schemas.openxmlformats.org/officeDocument/2006/relationships/image" Target="../media/image37.e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84.e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87.emf"/><Relationship Id="rId2" Type="http://schemas.openxmlformats.org/officeDocument/2006/relationships/image" Target="../media/image88.emf"/></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98.e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28.emf"/><Relationship Id="rId4" Type="http://schemas.openxmlformats.org/officeDocument/2006/relationships/image" Target="../media/image29.emf"/><Relationship Id="rId5" Type="http://schemas.openxmlformats.org/officeDocument/2006/relationships/image" Target="../media/image30.emf"/><Relationship Id="rId6" Type="http://schemas.openxmlformats.org/officeDocument/2006/relationships/image" Target="../media/image31.emf"/><Relationship Id="rId1" Type="http://schemas.openxmlformats.org/officeDocument/2006/relationships/image" Target="../media/image26.wmf"/><Relationship Id="rId2" Type="http://schemas.openxmlformats.org/officeDocument/2006/relationships/image" Target="../media/image27.wmf"/></Relationships>
</file>

<file path=ppt/drawings/_rels/vmlDrawing20.vml.rels><?xml version="1.0" encoding="UTF-8" standalone="yes"?>
<Relationships xmlns="http://schemas.openxmlformats.org/package/2006/relationships"><Relationship Id="rId3" Type="http://schemas.openxmlformats.org/officeDocument/2006/relationships/image" Target="../media/image101.wmf"/><Relationship Id="rId4" Type="http://schemas.openxmlformats.org/officeDocument/2006/relationships/image" Target="../media/image102.png"/><Relationship Id="rId1" Type="http://schemas.openxmlformats.org/officeDocument/2006/relationships/image" Target="../media/image99.wmf"/><Relationship Id="rId2" Type="http://schemas.openxmlformats.org/officeDocument/2006/relationships/image" Target="../media/image100.wmf"/></Relationships>
</file>

<file path=ppt/drawings/_rels/vmlDrawing21.vml.rels><?xml version="1.0" encoding="UTF-8" standalone="yes"?>
<Relationships xmlns="http://schemas.openxmlformats.org/package/2006/relationships"><Relationship Id="rId3" Type="http://schemas.openxmlformats.org/officeDocument/2006/relationships/image" Target="../media/image105.wmf"/><Relationship Id="rId4" Type="http://schemas.openxmlformats.org/officeDocument/2006/relationships/image" Target="../media/image106.wmf"/><Relationship Id="rId5" Type="http://schemas.openxmlformats.org/officeDocument/2006/relationships/image" Target="../media/image107.wmf"/><Relationship Id="rId6" Type="http://schemas.openxmlformats.org/officeDocument/2006/relationships/image" Target="../media/image108.wmf"/><Relationship Id="rId7" Type="http://schemas.openxmlformats.org/officeDocument/2006/relationships/image" Target="../media/image109.wmf"/><Relationship Id="rId8" Type="http://schemas.openxmlformats.org/officeDocument/2006/relationships/image" Target="../media/image110.wmf"/><Relationship Id="rId9" Type="http://schemas.openxmlformats.org/officeDocument/2006/relationships/image" Target="../media/image111.wmf"/><Relationship Id="rId10" Type="http://schemas.openxmlformats.org/officeDocument/2006/relationships/image" Target="../media/image112.wmf"/><Relationship Id="rId11" Type="http://schemas.openxmlformats.org/officeDocument/2006/relationships/image" Target="../media/image113.wmf"/><Relationship Id="rId1" Type="http://schemas.openxmlformats.org/officeDocument/2006/relationships/image" Target="../media/image103.wmf"/><Relationship Id="rId2" Type="http://schemas.openxmlformats.org/officeDocument/2006/relationships/image" Target="../media/image104.wmf"/></Relationships>
</file>

<file path=ppt/drawings/_rels/vmlDrawing22.vml.rels><?xml version="1.0" encoding="UTF-8" standalone="yes"?>
<Relationships xmlns="http://schemas.openxmlformats.org/package/2006/relationships"><Relationship Id="rId3" Type="http://schemas.openxmlformats.org/officeDocument/2006/relationships/image" Target="../media/image108.wmf"/><Relationship Id="rId4" Type="http://schemas.openxmlformats.org/officeDocument/2006/relationships/image" Target="../media/image111.wmf"/><Relationship Id="rId5" Type="http://schemas.openxmlformats.org/officeDocument/2006/relationships/image" Target="../media/image115.wmf"/><Relationship Id="rId6" Type="http://schemas.openxmlformats.org/officeDocument/2006/relationships/image" Target="../media/image116.wmf"/><Relationship Id="rId7" Type="http://schemas.openxmlformats.org/officeDocument/2006/relationships/image" Target="../media/image117.wmf"/><Relationship Id="rId1" Type="http://schemas.openxmlformats.org/officeDocument/2006/relationships/image" Target="../media/image103.wmf"/><Relationship Id="rId2" Type="http://schemas.openxmlformats.org/officeDocument/2006/relationships/image" Target="../media/image114.emf"/></Relationships>
</file>

<file path=ppt/drawings/_rels/vmlDrawing23.vml.rels><?xml version="1.0" encoding="UTF-8" standalone="yes"?>
<Relationships xmlns="http://schemas.openxmlformats.org/package/2006/relationships"><Relationship Id="rId3" Type="http://schemas.openxmlformats.org/officeDocument/2006/relationships/image" Target="../media/image105.wmf"/><Relationship Id="rId4" Type="http://schemas.openxmlformats.org/officeDocument/2006/relationships/image" Target="../media/image106.wmf"/><Relationship Id="rId5" Type="http://schemas.openxmlformats.org/officeDocument/2006/relationships/image" Target="../media/image107.wmf"/><Relationship Id="rId6" Type="http://schemas.openxmlformats.org/officeDocument/2006/relationships/image" Target="../media/image108.wmf"/><Relationship Id="rId7" Type="http://schemas.openxmlformats.org/officeDocument/2006/relationships/image" Target="../media/image109.wmf"/><Relationship Id="rId8" Type="http://schemas.openxmlformats.org/officeDocument/2006/relationships/image" Target="../media/image110.wmf"/><Relationship Id="rId9" Type="http://schemas.openxmlformats.org/officeDocument/2006/relationships/image" Target="../media/image111.wmf"/><Relationship Id="rId10" Type="http://schemas.openxmlformats.org/officeDocument/2006/relationships/image" Target="../media/image112.wmf"/><Relationship Id="rId11" Type="http://schemas.openxmlformats.org/officeDocument/2006/relationships/image" Target="../media/image113.wmf"/><Relationship Id="rId1" Type="http://schemas.openxmlformats.org/officeDocument/2006/relationships/image" Target="../media/image103.wmf"/><Relationship Id="rId2" Type="http://schemas.openxmlformats.org/officeDocument/2006/relationships/image" Target="../media/image104.wmf"/></Relationships>
</file>

<file path=ppt/drawings/_rels/vmlDrawing24.vml.rels><?xml version="1.0" encoding="UTF-8" standalone="yes"?>
<Relationships xmlns="http://schemas.openxmlformats.org/package/2006/relationships"><Relationship Id="rId1" Type="http://schemas.openxmlformats.org/officeDocument/2006/relationships/image" Target="../media/image44.wmf"/><Relationship Id="rId2" Type="http://schemas.openxmlformats.org/officeDocument/2006/relationships/image" Target="../media/image118.wmf"/></Relationships>
</file>

<file path=ppt/drawings/_rels/vmlDrawing25.vml.rels><?xml version="1.0" encoding="UTF-8" standalone="yes"?>
<Relationships xmlns="http://schemas.openxmlformats.org/package/2006/relationships"><Relationship Id="rId1" Type="http://schemas.openxmlformats.org/officeDocument/2006/relationships/image" Target="../media/image121.emf"/><Relationship Id="rId2" Type="http://schemas.openxmlformats.org/officeDocument/2006/relationships/image" Target="../media/image122.emf"/></Relationships>
</file>

<file path=ppt/drawings/_rels/vmlDrawing26.vml.rels><?xml version="1.0" encoding="UTF-8" standalone="yes"?>
<Relationships xmlns="http://schemas.openxmlformats.org/package/2006/relationships"><Relationship Id="rId1" Type="http://schemas.openxmlformats.org/officeDocument/2006/relationships/image" Target="../media/image125.wmf"/><Relationship Id="rId2" Type="http://schemas.openxmlformats.org/officeDocument/2006/relationships/image" Target="../media/image126.emf"/><Relationship Id="rId3" Type="http://schemas.openxmlformats.org/officeDocument/2006/relationships/image" Target="../media/image127.emf"/></Relationships>
</file>

<file path=ppt/drawings/_rels/vmlDrawing27.vml.rels><?xml version="1.0" encoding="UTF-8" standalone="yes"?>
<Relationships xmlns="http://schemas.openxmlformats.org/package/2006/relationships"><Relationship Id="rId3" Type="http://schemas.openxmlformats.org/officeDocument/2006/relationships/image" Target="../media/image126.emf"/><Relationship Id="rId4" Type="http://schemas.openxmlformats.org/officeDocument/2006/relationships/image" Target="../media/image131.emf"/><Relationship Id="rId1" Type="http://schemas.openxmlformats.org/officeDocument/2006/relationships/image" Target="../media/image129.emf"/><Relationship Id="rId2" Type="http://schemas.openxmlformats.org/officeDocument/2006/relationships/image" Target="../media/image130.emf"/></Relationships>
</file>

<file path=ppt/drawings/_rels/vmlDrawing28.vml.rels><?xml version="1.0" encoding="UTF-8" standalone="yes"?>
<Relationships xmlns="http://schemas.openxmlformats.org/package/2006/relationships"><Relationship Id="rId3" Type="http://schemas.openxmlformats.org/officeDocument/2006/relationships/image" Target="../media/image135.emf"/><Relationship Id="rId4" Type="http://schemas.openxmlformats.org/officeDocument/2006/relationships/image" Target="../media/image125.wmf"/><Relationship Id="rId1" Type="http://schemas.openxmlformats.org/officeDocument/2006/relationships/image" Target="../media/image133.emf"/><Relationship Id="rId2" Type="http://schemas.openxmlformats.org/officeDocument/2006/relationships/image" Target="../media/image134.emf"/></Relationships>
</file>

<file path=ppt/drawings/_rels/vmlDrawing29.vml.rels><?xml version="1.0" encoding="UTF-8" standalone="yes"?>
<Relationships xmlns="http://schemas.openxmlformats.org/package/2006/relationships"><Relationship Id="rId3" Type="http://schemas.openxmlformats.org/officeDocument/2006/relationships/image" Target="../media/image136.emf"/><Relationship Id="rId4" Type="http://schemas.openxmlformats.org/officeDocument/2006/relationships/image" Target="../media/image137.emf"/><Relationship Id="rId5" Type="http://schemas.openxmlformats.org/officeDocument/2006/relationships/image" Target="../media/image138.emf"/><Relationship Id="rId6" Type="http://schemas.openxmlformats.org/officeDocument/2006/relationships/image" Target="../media/image139.emf"/><Relationship Id="rId1" Type="http://schemas.openxmlformats.org/officeDocument/2006/relationships/image" Target="../media/image129.emf"/><Relationship Id="rId2" Type="http://schemas.openxmlformats.org/officeDocument/2006/relationships/image" Target="../media/image130.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2.emf"/><Relationship Id="rId2" Type="http://schemas.openxmlformats.org/officeDocument/2006/relationships/image" Target="../media/image33.emf"/></Relationships>
</file>

<file path=ppt/drawings/_rels/vmlDrawing30.vml.rels><?xml version="1.0" encoding="UTF-8" standalone="yes"?>
<Relationships xmlns="http://schemas.openxmlformats.org/package/2006/relationships"><Relationship Id="rId1" Type="http://schemas.openxmlformats.org/officeDocument/2006/relationships/image" Target="../media/image140.wmf"/><Relationship Id="rId2" Type="http://schemas.openxmlformats.org/officeDocument/2006/relationships/image" Target="../media/image141.wmf"/><Relationship Id="rId3" Type="http://schemas.openxmlformats.org/officeDocument/2006/relationships/image" Target="../media/image142.wmf"/></Relationships>
</file>

<file path=ppt/drawings/_rels/vmlDrawing31.vml.rels><?xml version="1.0" encoding="UTF-8" standalone="yes"?>
<Relationships xmlns="http://schemas.openxmlformats.org/package/2006/relationships"><Relationship Id="rId1" Type="http://schemas.openxmlformats.org/officeDocument/2006/relationships/image" Target="../media/image143.wmf"/><Relationship Id="rId2" Type="http://schemas.openxmlformats.org/officeDocument/2006/relationships/image" Target="../media/image144.wmf"/></Relationships>
</file>

<file path=ppt/drawings/_rels/vmlDrawing32.vml.rels><?xml version="1.0" encoding="UTF-8" standalone="yes"?>
<Relationships xmlns="http://schemas.openxmlformats.org/package/2006/relationships"><Relationship Id="rId1" Type="http://schemas.openxmlformats.org/officeDocument/2006/relationships/image" Target="../media/image145.wmf"/><Relationship Id="rId2" Type="http://schemas.openxmlformats.org/officeDocument/2006/relationships/image" Target="../media/image146.wmf"/></Relationships>
</file>

<file path=ppt/drawings/_rels/vmlDrawing33.vml.rels><?xml version="1.0" encoding="UTF-8" standalone="yes"?>
<Relationships xmlns="http://schemas.openxmlformats.org/package/2006/relationships"><Relationship Id="rId1" Type="http://schemas.openxmlformats.org/officeDocument/2006/relationships/image" Target="../media/image147.wmf"/></Relationships>
</file>

<file path=ppt/drawings/_rels/vmlDrawing34.vml.rels><?xml version="1.0" encoding="UTF-8" standalone="yes"?>
<Relationships xmlns="http://schemas.openxmlformats.org/package/2006/relationships"><Relationship Id="rId1" Type="http://schemas.openxmlformats.org/officeDocument/2006/relationships/image" Target="../media/image158.wmf"/><Relationship Id="rId2" Type="http://schemas.openxmlformats.org/officeDocument/2006/relationships/image" Target="../media/image159.w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38.emf"/><Relationship Id="rId4" Type="http://schemas.openxmlformats.org/officeDocument/2006/relationships/image" Target="../media/image39.emf"/><Relationship Id="rId5" Type="http://schemas.openxmlformats.org/officeDocument/2006/relationships/image" Target="../media/image40.emf"/><Relationship Id="rId1" Type="http://schemas.openxmlformats.org/officeDocument/2006/relationships/image" Target="../media/image36.emf"/><Relationship Id="rId2" Type="http://schemas.openxmlformats.org/officeDocument/2006/relationships/image" Target="../media/image37.emf"/></Relationships>
</file>

<file path=ppt/drawings/_rels/vmlDrawing5.vml.rels><?xml version="1.0" encoding="UTF-8" standalone="yes"?>
<Relationships xmlns="http://schemas.openxmlformats.org/package/2006/relationships"><Relationship Id="rId3" Type="http://schemas.openxmlformats.org/officeDocument/2006/relationships/image" Target="../media/image28.emf"/><Relationship Id="rId4" Type="http://schemas.openxmlformats.org/officeDocument/2006/relationships/image" Target="../media/image29.emf"/><Relationship Id="rId5" Type="http://schemas.openxmlformats.org/officeDocument/2006/relationships/image" Target="../media/image30.emf"/><Relationship Id="rId6" Type="http://schemas.openxmlformats.org/officeDocument/2006/relationships/image" Target="../media/image41.emf"/><Relationship Id="rId1" Type="http://schemas.openxmlformats.org/officeDocument/2006/relationships/image" Target="../media/image26.wmf"/><Relationship Id="rId2" Type="http://schemas.openxmlformats.org/officeDocument/2006/relationships/image" Target="../media/image27.wmf"/></Relationships>
</file>

<file path=ppt/drawings/_rels/vmlDrawing6.vml.rels><?xml version="1.0" encoding="UTF-8" standalone="yes"?>
<Relationships xmlns="http://schemas.openxmlformats.org/package/2006/relationships"><Relationship Id="rId3" Type="http://schemas.openxmlformats.org/officeDocument/2006/relationships/image" Target="../media/image44.wmf"/><Relationship Id="rId4" Type="http://schemas.openxmlformats.org/officeDocument/2006/relationships/image" Target="../media/image45.wmf"/><Relationship Id="rId5" Type="http://schemas.openxmlformats.org/officeDocument/2006/relationships/image" Target="../media/image46.wmf"/><Relationship Id="rId1" Type="http://schemas.openxmlformats.org/officeDocument/2006/relationships/image" Target="../media/image42.wmf"/><Relationship Id="rId2" Type="http://schemas.openxmlformats.org/officeDocument/2006/relationships/image" Target="../media/image43.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47.wmf"/><Relationship Id="rId2" Type="http://schemas.openxmlformats.org/officeDocument/2006/relationships/image" Target="../media/image48.wmf"/></Relationships>
</file>

<file path=ppt/drawings/_rels/vmlDrawing8.vml.rels><?xml version="1.0" encoding="UTF-8" standalone="yes"?>
<Relationships xmlns="http://schemas.openxmlformats.org/package/2006/relationships"><Relationship Id="rId3" Type="http://schemas.openxmlformats.org/officeDocument/2006/relationships/image" Target="../media/image51.wmf"/><Relationship Id="rId4" Type="http://schemas.openxmlformats.org/officeDocument/2006/relationships/image" Target="../media/image52.wmf"/><Relationship Id="rId5" Type="http://schemas.openxmlformats.org/officeDocument/2006/relationships/image" Target="../media/image53.emf"/><Relationship Id="rId6" Type="http://schemas.openxmlformats.org/officeDocument/2006/relationships/image" Target="../media/image54.wmf"/><Relationship Id="rId7" Type="http://schemas.openxmlformats.org/officeDocument/2006/relationships/image" Target="../media/image55.wmf"/><Relationship Id="rId8" Type="http://schemas.openxmlformats.org/officeDocument/2006/relationships/image" Target="../media/image56.wmf"/><Relationship Id="rId9" Type="http://schemas.openxmlformats.org/officeDocument/2006/relationships/image" Target="../media/image57.wmf"/><Relationship Id="rId1" Type="http://schemas.openxmlformats.org/officeDocument/2006/relationships/image" Target="../media/image49.emf"/><Relationship Id="rId2" Type="http://schemas.openxmlformats.org/officeDocument/2006/relationships/image" Target="../media/image50.wmf"/></Relationships>
</file>

<file path=ppt/drawings/_rels/vmlDrawing9.vml.rels><?xml version="1.0" encoding="UTF-8" standalone="yes"?>
<Relationships xmlns="http://schemas.openxmlformats.org/package/2006/relationships"><Relationship Id="rId3" Type="http://schemas.openxmlformats.org/officeDocument/2006/relationships/image" Target="../media/image60.wmf"/><Relationship Id="rId4" Type="http://schemas.openxmlformats.org/officeDocument/2006/relationships/image" Target="../media/image61.wmf"/><Relationship Id="rId5" Type="http://schemas.openxmlformats.org/officeDocument/2006/relationships/image" Target="../media/image62.wmf"/><Relationship Id="rId1" Type="http://schemas.openxmlformats.org/officeDocument/2006/relationships/image" Target="../media/image58.wmf"/><Relationship Id="rId2" Type="http://schemas.openxmlformats.org/officeDocument/2006/relationships/image" Target="../media/image59.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02FB068-62F4-454D-BD9F-17061D074AE1}" type="datetimeFigureOut">
              <a:rPr lang="en-US" smtClean="0"/>
              <a:t>7/13/14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B156D52-C974-4FF7-A35D-5AA374008A04}" type="slidenum">
              <a:rPr lang="en-US" smtClean="0"/>
              <a:t>‹#›</a:t>
            </a:fld>
            <a:endParaRPr lang="en-US"/>
          </a:p>
        </p:txBody>
      </p:sp>
    </p:spTree>
    <p:extLst>
      <p:ext uri="{BB962C8B-B14F-4D97-AF65-F5344CB8AC3E}">
        <p14:creationId xmlns:p14="http://schemas.microsoft.com/office/powerpoint/2010/main" val="11459411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3.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6.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7.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8.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9.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0.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4.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8.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B156D52-C974-4FF7-A35D-5AA374008A04}" type="slidenum">
              <a:rPr lang="en-US" smtClean="0"/>
              <a:t>1</a:t>
            </a:fld>
            <a:endParaRPr lang="en-US"/>
          </a:p>
        </p:txBody>
      </p:sp>
    </p:spTree>
    <p:extLst>
      <p:ext uri="{BB962C8B-B14F-4D97-AF65-F5344CB8AC3E}">
        <p14:creationId xmlns:p14="http://schemas.microsoft.com/office/powerpoint/2010/main" val="27388955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FAA2466-85FD-5141-9E75-FA8D6B01C26B}" type="slidenum">
              <a:rPr lang="en-US"/>
              <a:pPr/>
              <a:t>24</a:t>
            </a:fld>
            <a:endParaRPr lang="en-US"/>
          </a:p>
        </p:txBody>
      </p:sp>
      <p:sp>
        <p:nvSpPr>
          <p:cNvPr id="30105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301059" name="Rectangle 3"/>
          <p:cNvSpPr>
            <a:spLocks noGrp="1" noChangeArrowheads="1"/>
          </p:cNvSpPr>
          <p:nvPr>
            <p:ph type="body" idx="1"/>
          </p:nvPr>
        </p:nvSpPr>
        <p:spPr>
          <a:xfrm>
            <a:off x="914400" y="4343400"/>
            <a:ext cx="5029200" cy="4114800"/>
          </a:xfrm>
        </p:spPr>
        <p:txBody>
          <a:bodyPr/>
          <a:lstStyle/>
          <a:p>
            <a:endParaRPr lang="zh-CN" altLang="en-US">
              <a:ea typeface="宋体" charset="0"/>
              <a:cs typeface="宋体"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0A8C0EE4-DA85-4798-91E2-46400B3495F2}" type="slidenum">
              <a:rPr lang="zh-CN" altLang="en-US" smtClean="0"/>
              <a:pPr>
                <a:defRPr/>
              </a:pPr>
              <a:t>25</a:t>
            </a:fld>
            <a:endParaRPr lang="en-US" altLang="zh-CN" smtClean="0"/>
          </a:p>
        </p:txBody>
      </p:sp>
      <p:sp>
        <p:nvSpPr>
          <p:cNvPr id="7782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782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zh-CN" altLang="en-US" smtClean="0"/>
          </a:p>
        </p:txBody>
      </p:sp>
    </p:spTree>
    <p:extLst>
      <p:ext uri="{BB962C8B-B14F-4D97-AF65-F5344CB8AC3E}">
        <p14:creationId xmlns:p14="http://schemas.microsoft.com/office/powerpoint/2010/main" val="23033767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5FDE3B4-5F83-924D-861D-7F0234F9E63B}" type="slidenum">
              <a:rPr lang="en-US"/>
              <a:pPr/>
              <a:t>26</a:t>
            </a:fld>
            <a:endParaRPr lang="en-US"/>
          </a:p>
        </p:txBody>
      </p:sp>
      <p:sp>
        <p:nvSpPr>
          <p:cNvPr id="36659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366595" name="Rectangle 3"/>
          <p:cNvSpPr>
            <a:spLocks noGrp="1" noChangeArrowheads="1"/>
          </p:cNvSpPr>
          <p:nvPr>
            <p:ph type="body" idx="1"/>
          </p:nvPr>
        </p:nvSpPr>
        <p:spPr>
          <a:xfrm>
            <a:off x="914400" y="4343400"/>
            <a:ext cx="5029200" cy="4114800"/>
          </a:xfrm>
        </p:spPr>
        <p:txBody>
          <a:bodyPr/>
          <a:lstStyle/>
          <a:p>
            <a:endParaRPr lang="en-US" altLang="zh-CN">
              <a:ea typeface="宋体" charset="0"/>
              <a:cs typeface="宋体"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1D1D625-9E9E-C649-A91D-D26236173CDB}" type="slidenum">
              <a:rPr lang="en-US"/>
              <a:pPr/>
              <a:t>27</a:t>
            </a:fld>
            <a:endParaRPr lang="en-US"/>
          </a:p>
        </p:txBody>
      </p:sp>
      <p:sp>
        <p:nvSpPr>
          <p:cNvPr id="30925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309251" name="Rectangle 3"/>
          <p:cNvSpPr>
            <a:spLocks noGrp="1" noChangeArrowheads="1"/>
          </p:cNvSpPr>
          <p:nvPr>
            <p:ph type="body" idx="1"/>
          </p:nvPr>
        </p:nvSpPr>
        <p:spPr>
          <a:xfrm>
            <a:off x="914400" y="4343400"/>
            <a:ext cx="5029200" cy="4114800"/>
          </a:xfrm>
        </p:spPr>
        <p:txBody>
          <a:bodyPr/>
          <a:lstStyle/>
          <a:p>
            <a:endParaRPr lang="zh-CN" altLang="en-US">
              <a:ea typeface="宋体" charset="0"/>
              <a:cs typeface="宋体"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B156D52-C974-4FF7-A35D-5AA374008A04}" type="slidenum">
              <a:rPr lang="en-US" smtClean="0"/>
              <a:t>28</a:t>
            </a:fld>
            <a:endParaRPr lang="en-US"/>
          </a:p>
        </p:txBody>
      </p:sp>
    </p:spTree>
    <p:extLst>
      <p:ext uri="{BB962C8B-B14F-4D97-AF65-F5344CB8AC3E}">
        <p14:creationId xmlns:p14="http://schemas.microsoft.com/office/powerpoint/2010/main" val="33813238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4DABFEB6-258C-4AAB-AFD1-01218D6186EA}" type="slidenum">
              <a:rPr lang="zh-CN" altLang="en-US" smtClean="0"/>
              <a:pPr>
                <a:defRPr/>
              </a:pPr>
              <a:t>33</a:t>
            </a:fld>
            <a:endParaRPr lang="en-US" altLang="zh-CN" smtClean="0"/>
          </a:p>
        </p:txBody>
      </p:sp>
      <p:sp>
        <p:nvSpPr>
          <p:cNvPr id="8192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2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zh-CN" smtClean="0"/>
          </a:p>
        </p:txBody>
      </p:sp>
    </p:spTree>
    <p:extLst>
      <p:ext uri="{BB962C8B-B14F-4D97-AF65-F5344CB8AC3E}">
        <p14:creationId xmlns:p14="http://schemas.microsoft.com/office/powerpoint/2010/main" val="24941281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4DABFEB6-258C-4AAB-AFD1-01218D6186EA}" type="slidenum">
              <a:rPr lang="zh-CN" altLang="en-US" smtClean="0"/>
              <a:pPr>
                <a:defRPr/>
              </a:pPr>
              <a:t>34</a:t>
            </a:fld>
            <a:endParaRPr lang="en-US" altLang="zh-CN" smtClean="0"/>
          </a:p>
        </p:txBody>
      </p:sp>
      <p:sp>
        <p:nvSpPr>
          <p:cNvPr id="8192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2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zh-CN" smtClean="0"/>
          </a:p>
        </p:txBody>
      </p:sp>
    </p:spTree>
    <p:extLst>
      <p:ext uri="{BB962C8B-B14F-4D97-AF65-F5344CB8AC3E}">
        <p14:creationId xmlns:p14="http://schemas.microsoft.com/office/powerpoint/2010/main" val="12692306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4DABFEB6-258C-4AAB-AFD1-01218D6186EA}" type="slidenum">
              <a:rPr lang="zh-CN" altLang="en-US" smtClean="0"/>
              <a:pPr>
                <a:defRPr/>
              </a:pPr>
              <a:t>35</a:t>
            </a:fld>
            <a:endParaRPr lang="en-US" altLang="zh-CN" smtClean="0"/>
          </a:p>
        </p:txBody>
      </p:sp>
      <p:sp>
        <p:nvSpPr>
          <p:cNvPr id="8192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2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zh-CN" smtClean="0"/>
          </a:p>
        </p:txBody>
      </p:sp>
    </p:spTree>
    <p:extLst>
      <p:ext uri="{BB962C8B-B14F-4D97-AF65-F5344CB8AC3E}">
        <p14:creationId xmlns:p14="http://schemas.microsoft.com/office/powerpoint/2010/main" val="428976414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4D255C2-CA75-4D41-AF93-0A7624F574EF}" type="slidenum">
              <a:rPr lang="en-US"/>
              <a:pPr/>
              <a:t>36</a:t>
            </a:fld>
            <a:endParaRPr lang="en-US"/>
          </a:p>
        </p:txBody>
      </p:sp>
      <p:sp>
        <p:nvSpPr>
          <p:cNvPr id="983042"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983043" name="Rectangle 3"/>
          <p:cNvSpPr>
            <a:spLocks noGrp="1" noChangeArrowheads="1"/>
          </p:cNvSpPr>
          <p:nvPr>
            <p:ph type="body" idx="1"/>
          </p:nvPr>
        </p:nvSpPr>
        <p:spPr bwMode="auto">
          <a:xfrm>
            <a:off x="686112" y="4343713"/>
            <a:ext cx="5485778" cy="4113862"/>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lIns="91431" tIns="45716" rIns="91431" bIns="45716"/>
          <a:lstStyle/>
          <a:p>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28D78243-866C-4DC1-85F4-1AE3AF990D9D}" type="slidenum">
              <a:rPr lang="zh-CN" altLang="en-US" smtClean="0"/>
              <a:pPr>
                <a:defRPr/>
              </a:pPr>
              <a:t>38</a:t>
            </a:fld>
            <a:endParaRPr lang="en-US" altLang="zh-CN" smtClean="0"/>
          </a:p>
        </p:txBody>
      </p:sp>
      <p:sp>
        <p:nvSpPr>
          <p:cNvPr id="8089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090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zh-CN" smtClean="0"/>
          </a:p>
        </p:txBody>
      </p:sp>
    </p:spTree>
    <p:extLst>
      <p:ext uri="{BB962C8B-B14F-4D97-AF65-F5344CB8AC3E}">
        <p14:creationId xmlns:p14="http://schemas.microsoft.com/office/powerpoint/2010/main" val="42858221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057ECF99-9D90-4C80-AEF7-513406EDC4AE}" type="slidenum">
              <a:rPr lang="zh-CN" altLang="en-US" smtClean="0"/>
              <a:pPr>
                <a:defRPr/>
              </a:pPr>
              <a:t>12</a:t>
            </a:fld>
            <a:endParaRPr lang="en-US" altLang="zh-CN" smtClean="0"/>
          </a:p>
        </p:txBody>
      </p:sp>
      <p:sp>
        <p:nvSpPr>
          <p:cNvPr id="7373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373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zh-CN" altLang="en-US" smtClean="0"/>
          </a:p>
        </p:txBody>
      </p:sp>
    </p:spTree>
    <p:extLst>
      <p:ext uri="{BB962C8B-B14F-4D97-AF65-F5344CB8AC3E}">
        <p14:creationId xmlns:p14="http://schemas.microsoft.com/office/powerpoint/2010/main" val="4571657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F35A07F-C796-3442-B8FD-1B2D01A53424}" type="slidenum">
              <a:rPr lang="en-US" sz="1200">
                <a:latin typeface="Calibri" charset="0"/>
                <a:cs typeface="Arial" charset="0"/>
              </a:rPr>
              <a:pPr eaLnBrk="1" hangingPunct="1"/>
              <a:t>39</a:t>
            </a:fld>
            <a:endParaRPr lang="en-US" sz="1200">
              <a:latin typeface="Calibri" charset="0"/>
              <a:cs typeface="Arial" charset="0"/>
            </a:endParaRPr>
          </a:p>
        </p:txBody>
      </p:sp>
      <p:sp>
        <p:nvSpPr>
          <p:cNvPr id="45058" name="Rectangle 2"/>
          <p:cNvSpPr>
            <a:spLocks noGrp="1" noRot="1" noChangeAspect="1" noChangeArrowheads="1" noTextEdit="1"/>
          </p:cNvSpPr>
          <p:nvPr>
            <p:ph type="sldImg"/>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45059" name="Rectangle 3"/>
          <p:cNvSpPr>
            <a:spLocks noGrp="1" noChangeArrowheads="1"/>
          </p:cNvSpPr>
          <p:nvPr>
            <p:ph type="body" idx="1"/>
          </p:nvPr>
        </p:nvSpPr>
        <p:spPr bwMode="auto">
          <a:xfrm>
            <a:off x="914400" y="4343400"/>
            <a:ext cx="5029200" cy="4114800"/>
          </a:xfrm>
          <a:solidFill>
            <a:srgbClr val="FFFFFF"/>
          </a:solidFill>
          <a:ln>
            <a:solidFill>
              <a:srgbClr val="000000"/>
            </a:solidFill>
            <a:miter lim="800000"/>
            <a:headEnd/>
            <a:tailEnd/>
          </a:ln>
        </p:spPr>
        <p:txBody>
          <a:bodyPr wrap="square" numCol="1" anchor="t" anchorCtr="0" compatLnSpc="1">
            <a:prstTxWarp prst="textNoShape">
              <a:avLst/>
            </a:prstTxWarp>
          </a:bodyPr>
          <a:lstStyle/>
          <a:p>
            <a:endParaRPr lang="en-US" altLang="zh-CN" dirty="0">
              <a:latin typeface="Calibri" charset="0"/>
              <a:ea typeface="宋体" charset="0"/>
              <a:cs typeface="宋体"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8E6FF76-30C1-244B-98B3-9376A566CA38}" type="slidenum">
              <a:rPr lang="en-US" sz="1200">
                <a:latin typeface="Calibri" charset="0"/>
                <a:cs typeface="Arial" charset="0"/>
              </a:rPr>
              <a:pPr eaLnBrk="1" hangingPunct="1"/>
              <a:t>40</a:t>
            </a:fld>
            <a:endParaRPr lang="en-US" sz="1200">
              <a:latin typeface="Calibri" charset="0"/>
              <a:cs typeface="Arial" charset="0"/>
            </a:endParaRPr>
          </a:p>
        </p:txBody>
      </p:sp>
      <p:sp>
        <p:nvSpPr>
          <p:cNvPr id="47106" name="Rectangle 1026"/>
          <p:cNvSpPr>
            <a:spLocks noGrp="1" noRot="1" noChangeAspect="1" noChangeArrowheads="1" noTextEdit="1"/>
          </p:cNvSpPr>
          <p:nvPr>
            <p:ph type="sldImg"/>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47107" name="Rectangle 1027"/>
          <p:cNvSpPr>
            <a:spLocks noGrp="1" noChangeArrowheads="1"/>
          </p:cNvSpPr>
          <p:nvPr>
            <p:ph type="body" idx="1"/>
          </p:nvPr>
        </p:nvSpPr>
        <p:spPr bwMode="auto">
          <a:xfrm>
            <a:off x="914400" y="4343400"/>
            <a:ext cx="5029200" cy="4114800"/>
          </a:xfr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endParaRPr lang="en-US" altLang="zh-CN">
              <a:latin typeface="Calibri" charset="0"/>
              <a:ea typeface="宋体" charset="0"/>
              <a:cs typeface="宋体"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C1D4C09-92C0-104E-B309-E5EB28B16401}" type="slidenum">
              <a:rPr lang="en-US" sz="1200">
                <a:latin typeface="Calibri" charset="0"/>
                <a:cs typeface="Arial" charset="0"/>
              </a:rPr>
              <a:pPr eaLnBrk="1" hangingPunct="1"/>
              <a:t>41</a:t>
            </a:fld>
            <a:endParaRPr lang="en-US" sz="1200">
              <a:latin typeface="Calibri" charset="0"/>
              <a:cs typeface="Arial" charset="0"/>
            </a:endParaRPr>
          </a:p>
        </p:txBody>
      </p:sp>
      <p:sp>
        <p:nvSpPr>
          <p:cNvPr id="4915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9155" name="Rectangle 3"/>
          <p:cNvSpPr>
            <a:spLocks noGrp="1" noChangeArrowheads="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endParaRPr lang="en-US" altLang="zh-CN">
              <a:latin typeface="Calibri" charset="0"/>
              <a:ea typeface="宋体" charset="0"/>
              <a:cs typeface="宋体"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
        <p:nvSpPr>
          <p:cNvPr id="5120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03844E7F-2BA6-4708-BB86-FB1EDAB16FB1}" type="slidenum">
              <a:rPr lang="en-US" sz="1200">
                <a:latin typeface="Calibri" panose="020F0502020204030204" pitchFamily="34" charset="0"/>
              </a:rPr>
              <a:pPr eaLnBrk="1" hangingPunct="1"/>
              <a:t>42</a:t>
            </a:fld>
            <a:endParaRPr lang="en-US" sz="1200">
              <a:latin typeface="Calibri" panose="020F0502020204030204" pitchFamily="34" charset="0"/>
            </a:endParaRPr>
          </a:p>
        </p:txBody>
      </p:sp>
    </p:spTree>
    <p:extLst>
      <p:ext uri="{BB962C8B-B14F-4D97-AF65-F5344CB8AC3E}">
        <p14:creationId xmlns:p14="http://schemas.microsoft.com/office/powerpoint/2010/main" val="53425442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C8501D03-2B6E-42C6-97B2-058275564837}" type="slidenum">
              <a:rPr lang="zh-CN" altLang="en-US" smtClean="0"/>
              <a:pPr>
                <a:defRPr/>
              </a:pPr>
              <a:t>43</a:t>
            </a:fld>
            <a:endParaRPr lang="en-US" altLang="zh-CN" smtClean="0"/>
          </a:p>
        </p:txBody>
      </p:sp>
      <p:sp>
        <p:nvSpPr>
          <p:cNvPr id="7577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578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zh-CN" smtClean="0"/>
          </a:p>
        </p:txBody>
      </p:sp>
    </p:spTree>
    <p:extLst>
      <p:ext uri="{BB962C8B-B14F-4D97-AF65-F5344CB8AC3E}">
        <p14:creationId xmlns:p14="http://schemas.microsoft.com/office/powerpoint/2010/main" val="249095246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8579181-55F6-CD4F-BF67-9EF32AD68BBF}" type="slidenum">
              <a:rPr lang="en-US"/>
              <a:pPr/>
              <a:t>44</a:t>
            </a:fld>
            <a:endParaRPr lang="en-US"/>
          </a:p>
        </p:txBody>
      </p:sp>
      <p:sp>
        <p:nvSpPr>
          <p:cNvPr id="109670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096707" name="Rectangle 3"/>
          <p:cNvSpPr>
            <a:spLocks noGrp="1" noChangeArrowheads="1"/>
          </p:cNvSpPr>
          <p:nvPr>
            <p:ph type="body" idx="1"/>
          </p:nvPr>
        </p:nvSpPr>
        <p:spPr/>
        <p:txBody>
          <a:bodyPr/>
          <a:lstStyle/>
          <a:p>
            <a:endParaRPr lang="en-US" sz="800" b="1">
              <a:solidFill>
                <a:srgbClr val="000099"/>
              </a:solidFill>
              <a:effectLst>
                <a:outerShdw blurRad="38100" dist="38100" dir="2700000" algn="tl">
                  <a:srgbClr val="DDDDDD"/>
                </a:outerShdw>
              </a:effectLst>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80F2C6D6-29E0-48D7-B174-04772C21188C}" type="slidenum">
              <a:rPr lang="en-US" sz="1200">
                <a:latin typeface="Calibri" panose="020F0502020204030204" pitchFamily="34" charset="0"/>
              </a:rPr>
              <a:pPr eaLnBrk="1" hangingPunct="1"/>
              <a:t>45</a:t>
            </a:fld>
            <a:endParaRPr lang="en-US" sz="1200">
              <a:latin typeface="Calibri" panose="020F0502020204030204" pitchFamily="34" charset="0"/>
            </a:endParaRPr>
          </a:p>
        </p:txBody>
      </p:sp>
      <p:sp>
        <p:nvSpPr>
          <p:cNvPr id="56322" name="Rectangle 2"/>
          <p:cNvSpPr>
            <a:spLocks noGrp="1" noRot="1" noChangeAspect="1" noChangeArrowheads="1"/>
          </p:cNvSpPr>
          <p:nvPr>
            <p:ph type="sldImg"/>
          </p:nvPr>
        </p:nvSpPr>
        <p:spPr bwMode="auto">
          <a:solidFill>
            <a:srgbClr val="FFFFFF"/>
          </a:solidFill>
          <a:ln>
            <a:solidFill>
              <a:srgbClr val="000000"/>
            </a:solidFill>
            <a:miter lim="800000"/>
            <a:headEnd/>
            <a:tailEnd/>
          </a:ln>
        </p:spPr>
      </p:sp>
      <p:sp>
        <p:nvSpPr>
          <p:cNvPr id="1059843" name="Rectangle 3"/>
          <p:cNvSpPr>
            <a:spLocks noGrp="1" noChangeArrowheads="1"/>
          </p:cNvSpPr>
          <p:nvPr>
            <p:ph type="body" idx="1"/>
          </p:nvPr>
        </p:nvSpPr>
        <p:spPr>
          <a:solidFill>
            <a:srgbClr val="FFFFFF"/>
          </a:solidFill>
          <a:ln>
            <a:solidFill>
              <a:srgbClr val="000000"/>
            </a:solidFill>
            <a:miter lim="800000"/>
            <a:headEnd/>
            <a:tailEnd/>
          </a:ln>
        </p:spPr>
        <p:txBody>
          <a:bodyPr wrap="square" numCol="1" anchor="t" anchorCtr="0" compatLnSpc="1">
            <a:prstTxWarp prst="textNoShape">
              <a:avLst/>
            </a:prstTxWarp>
          </a:bodyPr>
          <a:lstStyle/>
          <a:p>
            <a:endParaRPr lang="en-US" dirty="0" smtClean="0"/>
          </a:p>
        </p:txBody>
      </p:sp>
    </p:spTree>
    <p:extLst>
      <p:ext uri="{BB962C8B-B14F-4D97-AF65-F5344CB8AC3E}">
        <p14:creationId xmlns:p14="http://schemas.microsoft.com/office/powerpoint/2010/main" val="223613133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65A99645-7219-48A8-A2B9-87B7BCAF1F8B}" type="slidenum">
              <a:rPr lang="en-US" sz="1200">
                <a:latin typeface="Calibri" panose="020F0502020204030204" pitchFamily="34" charset="0"/>
              </a:rPr>
              <a:pPr eaLnBrk="1" hangingPunct="1"/>
              <a:t>46</a:t>
            </a:fld>
            <a:endParaRPr lang="en-US" sz="1200">
              <a:latin typeface="Calibri" panose="020F0502020204030204" pitchFamily="34" charset="0"/>
            </a:endParaRPr>
          </a:p>
        </p:txBody>
      </p:sp>
      <p:sp>
        <p:nvSpPr>
          <p:cNvPr id="58370" name="Rectangle 1026"/>
          <p:cNvSpPr>
            <a:spLocks noGrp="1" noRot="1" noChangeAspect="1" noChangeArrowheads="1"/>
          </p:cNvSpPr>
          <p:nvPr>
            <p:ph type="sldImg"/>
          </p:nvPr>
        </p:nvSpPr>
        <p:spPr bwMode="auto">
          <a:solidFill>
            <a:srgbClr val="FFFFFF"/>
          </a:solidFill>
          <a:ln>
            <a:solidFill>
              <a:srgbClr val="000000"/>
            </a:solidFill>
            <a:miter lim="800000"/>
            <a:headEnd/>
            <a:tailEnd/>
          </a:ln>
        </p:spPr>
      </p:sp>
      <p:sp>
        <p:nvSpPr>
          <p:cNvPr id="1061891" name="Rectangle 1027"/>
          <p:cNvSpPr>
            <a:spLocks noGrp="1" noChangeArrowheads="1"/>
          </p:cNvSpPr>
          <p:nvPr>
            <p:ph type="body" idx="1"/>
          </p:nvPr>
        </p:nvSpPr>
        <p:spPr>
          <a:solidFill>
            <a:srgbClr val="FFFFFF"/>
          </a:solidFill>
          <a:ln>
            <a:solidFill>
              <a:srgbClr val="000000"/>
            </a:solidFill>
            <a:miter lim="800000"/>
            <a:headEnd/>
            <a:tailEnd/>
          </a:ln>
        </p:spPr>
        <p:txBody>
          <a:bodyPr/>
          <a:lstStyle/>
          <a:p>
            <a:pPr>
              <a:defRPr/>
            </a:pPr>
            <a:endParaRPr lang="en-US" dirty="0" smtClean="0">
              <a:ea typeface="ＭＳ Ｐゴシック" charset="-128"/>
              <a:cs typeface="+mn-cs"/>
            </a:endParaRPr>
          </a:p>
        </p:txBody>
      </p:sp>
    </p:spTree>
    <p:extLst>
      <p:ext uri="{BB962C8B-B14F-4D97-AF65-F5344CB8AC3E}">
        <p14:creationId xmlns:p14="http://schemas.microsoft.com/office/powerpoint/2010/main" val="7500232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27358BDC-D620-4E6A-AED4-099A45EDCC67}" type="slidenum">
              <a:rPr lang="en-US" sz="1200">
                <a:latin typeface="Calibri" panose="020F0502020204030204" pitchFamily="34" charset="0"/>
              </a:rPr>
              <a:pPr eaLnBrk="1" hangingPunct="1"/>
              <a:t>48</a:t>
            </a:fld>
            <a:endParaRPr lang="en-US" sz="1200">
              <a:latin typeface="Calibri" panose="020F0502020204030204" pitchFamily="34" charset="0"/>
            </a:endParaRPr>
          </a:p>
        </p:txBody>
      </p:sp>
      <p:sp>
        <p:nvSpPr>
          <p:cNvPr id="60418" name="Rectangle 2"/>
          <p:cNvSpPr>
            <a:spLocks noGrp="1" noRot="1" noChangeAspect="1" noChangeArrowheads="1"/>
          </p:cNvSpPr>
          <p:nvPr>
            <p:ph type="sldImg"/>
          </p:nvPr>
        </p:nvSpPr>
        <p:spPr bwMode="auto">
          <a:solidFill>
            <a:srgbClr val="FFFFFF"/>
          </a:solidFill>
          <a:ln>
            <a:solidFill>
              <a:srgbClr val="000000"/>
            </a:solidFill>
            <a:miter lim="800000"/>
            <a:headEnd/>
            <a:tailEnd/>
          </a:ln>
        </p:spPr>
      </p:sp>
      <p:sp>
        <p:nvSpPr>
          <p:cNvPr id="1065987"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a:defRPr/>
            </a:pPr>
            <a:endParaRPr lang="en-US" smtClean="0">
              <a:ea typeface="ＭＳ Ｐゴシック" charset="-128"/>
              <a:cs typeface="+mn-cs"/>
            </a:endParaRPr>
          </a:p>
        </p:txBody>
      </p:sp>
    </p:spTree>
    <p:extLst>
      <p:ext uri="{BB962C8B-B14F-4D97-AF65-F5344CB8AC3E}">
        <p14:creationId xmlns:p14="http://schemas.microsoft.com/office/powerpoint/2010/main" val="386777024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F52F2E2-C0BC-FB46-8F9C-DD19C9F49DF4}" type="slidenum">
              <a:rPr lang="en-US"/>
              <a:pPr/>
              <a:t>50</a:t>
            </a:fld>
            <a:endParaRPr lang="en-US"/>
          </a:p>
        </p:txBody>
      </p:sp>
      <p:sp>
        <p:nvSpPr>
          <p:cNvPr id="112128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12128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B156D52-C974-4FF7-A35D-5AA374008A04}" type="slidenum">
              <a:rPr lang="en-US" smtClean="0"/>
              <a:t>13</a:t>
            </a:fld>
            <a:endParaRPr lang="en-US"/>
          </a:p>
        </p:txBody>
      </p:sp>
    </p:spTree>
    <p:extLst>
      <p:ext uri="{BB962C8B-B14F-4D97-AF65-F5344CB8AC3E}">
        <p14:creationId xmlns:p14="http://schemas.microsoft.com/office/powerpoint/2010/main" val="286337633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BB9B9A64-F411-4F85-B2C5-C35A78712394}" type="slidenum">
              <a:rPr lang="en-US" sz="1200">
                <a:latin typeface="Calibri" panose="020F0502020204030204" pitchFamily="34" charset="0"/>
              </a:rPr>
              <a:pPr eaLnBrk="1" hangingPunct="1"/>
              <a:t>51</a:t>
            </a:fld>
            <a:endParaRPr lang="en-US" sz="1200">
              <a:latin typeface="Calibri" panose="020F0502020204030204" pitchFamily="34" charset="0"/>
            </a:endParaRPr>
          </a:p>
        </p:txBody>
      </p:sp>
      <p:sp>
        <p:nvSpPr>
          <p:cNvPr id="63490" name="Rectangle 2"/>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1070083"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a:defRPr/>
            </a:pPr>
            <a:endParaRPr lang="en-US" smtClean="0">
              <a:ea typeface="ＭＳ Ｐゴシック" charset="-128"/>
              <a:cs typeface="+mn-cs"/>
            </a:endParaRPr>
          </a:p>
        </p:txBody>
      </p:sp>
    </p:spTree>
    <p:extLst>
      <p:ext uri="{BB962C8B-B14F-4D97-AF65-F5344CB8AC3E}">
        <p14:creationId xmlns:p14="http://schemas.microsoft.com/office/powerpoint/2010/main" val="24300607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4A21442F-8EE0-41E9-8A3E-241C1D7F7B63}" type="slidenum">
              <a:rPr lang="en-US" smtClean="0"/>
              <a:pPr>
                <a:defRPr/>
              </a:pPr>
              <a:t>53</a:t>
            </a:fld>
            <a:endParaRPr lang="en-US" smtClean="0"/>
          </a:p>
        </p:txBody>
      </p:sp>
      <p:sp>
        <p:nvSpPr>
          <p:cNvPr id="84995" name="Rectangle 2"/>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84996" name="Rectangle 3"/>
          <p:cNvSpPr>
            <a:spLocks noGrp="1" noChangeArrowheads="1"/>
          </p:cNvSpPr>
          <p:nvPr>
            <p:ph type="body" idx="1"/>
          </p:nvPr>
        </p:nvSpPr>
        <p:spPr bwMode="auto">
          <a:solidFill>
            <a:srgbClr val="FFFFFF"/>
          </a:solidFill>
          <a:ln>
            <a:solidFill>
              <a:srgbClr val="000000"/>
            </a:solidFill>
            <a:miter lim="800000"/>
            <a:headEnd/>
            <a:tailEnd/>
          </a:ln>
        </p:spPr>
        <p:txBody>
          <a:bodyPr wrap="square" lIns="91431" tIns="45716" rIns="91431" bIns="45716" numCol="1" anchor="t" anchorCtr="0" compatLnSpc="1">
            <a:prstTxWarp prst="textNoShape">
              <a:avLst/>
            </a:prstTxWarp>
          </a:bodyPr>
          <a:lstStyle/>
          <a:p>
            <a:pPr eaLnBrk="1" hangingPunct="1"/>
            <a:endParaRPr lang="en-US" altLang="en-US" smtClean="0"/>
          </a:p>
        </p:txBody>
      </p:sp>
    </p:spTree>
    <p:extLst>
      <p:ext uri="{BB962C8B-B14F-4D97-AF65-F5344CB8AC3E}">
        <p14:creationId xmlns:p14="http://schemas.microsoft.com/office/powerpoint/2010/main" val="363657865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27F721EC-B0BF-4F4F-A8F2-B79BEFDBF7CB}" type="slidenum">
              <a:rPr lang="en-US" smtClean="0"/>
              <a:pPr>
                <a:defRPr/>
              </a:pPr>
              <a:t>55</a:t>
            </a:fld>
            <a:endParaRPr lang="en-US" smtClean="0"/>
          </a:p>
        </p:txBody>
      </p:sp>
      <p:sp>
        <p:nvSpPr>
          <p:cNvPr id="86019" name="Rectangle 2"/>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86020" name="Rectangle 3"/>
          <p:cNvSpPr>
            <a:spLocks noGrp="1" noChangeArrowheads="1"/>
          </p:cNvSpPr>
          <p:nvPr>
            <p:ph type="body" idx="1"/>
          </p:nvPr>
        </p:nvSpPr>
        <p:spPr bwMode="auto">
          <a:solidFill>
            <a:srgbClr val="FFFFFF"/>
          </a:solidFill>
          <a:ln>
            <a:solidFill>
              <a:srgbClr val="000000"/>
            </a:solidFill>
            <a:miter lim="800000"/>
            <a:headEnd/>
            <a:tailEnd/>
          </a:ln>
        </p:spPr>
        <p:txBody>
          <a:bodyPr wrap="square" numCol="1" anchor="t" anchorCtr="0" compatLnSpc="1">
            <a:prstTxWarp prst="textNoShape">
              <a:avLst/>
            </a:prstTxWarp>
          </a:bodyPr>
          <a:lstStyle/>
          <a:p>
            <a:pPr marL="223838" indent="-223838" eaLnBrk="1" hangingPunct="1">
              <a:spcBef>
                <a:spcPct val="50000"/>
              </a:spcBef>
            </a:pPr>
            <a:r>
              <a:rPr lang="en-US" altLang="en-US" sz="2400" b="1" smtClean="0">
                <a:solidFill>
                  <a:srgbClr val="996600"/>
                </a:solidFill>
              </a:rPr>
              <a:t>Bag of terms</a:t>
            </a:r>
          </a:p>
          <a:p>
            <a:pPr marL="223838" indent="-223838" eaLnBrk="1" hangingPunct="1"/>
            <a:endParaRPr lang="en-US" altLang="en-US" smtClean="0"/>
          </a:p>
        </p:txBody>
      </p:sp>
    </p:spTree>
    <p:extLst>
      <p:ext uri="{BB962C8B-B14F-4D97-AF65-F5344CB8AC3E}">
        <p14:creationId xmlns:p14="http://schemas.microsoft.com/office/powerpoint/2010/main" val="308816318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EB67E8FB-1366-4448-98FD-02F4BDC4ED6E}" type="slidenum">
              <a:rPr lang="en-US" smtClean="0"/>
              <a:pPr>
                <a:defRPr/>
              </a:pPr>
              <a:t>56</a:t>
            </a:fld>
            <a:endParaRPr lang="en-US" smtClean="0"/>
          </a:p>
        </p:txBody>
      </p:sp>
      <p:sp>
        <p:nvSpPr>
          <p:cNvPr id="87043" name="Rectangle 2"/>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824323" name="Rectangle 3"/>
          <p:cNvSpPr>
            <a:spLocks noGrp="1" noChangeArrowheads="1"/>
          </p:cNvSpPr>
          <p:nvPr>
            <p:ph type="body" idx="1"/>
          </p:nvPr>
        </p:nvSpPr>
        <p:spPr bwMode="auto">
          <a:solidFill>
            <a:srgbClr val="FFFFFF"/>
          </a:solidFill>
          <a:ln>
            <a:solidFill>
              <a:srgbClr val="000000"/>
            </a:solidFill>
            <a:miter lim="800000"/>
            <a:headEnd/>
            <a:tailEnd/>
          </a:ln>
        </p:spPr>
        <p:txBody>
          <a:bodyPr/>
          <a:lstStyle/>
          <a:p>
            <a:pPr eaLnBrk="1" hangingPunct="1">
              <a:spcBef>
                <a:spcPct val="50000"/>
              </a:spcBef>
              <a:defRPr/>
            </a:pPr>
            <a:endParaRPr lang="en-US" sz="800" dirty="0">
              <a:effectLst>
                <a:outerShdw blurRad="38100" dist="38100" dir="2700000" algn="tl">
                  <a:srgbClr val="C0C0C0"/>
                </a:outerShdw>
              </a:effectLst>
            </a:endParaRPr>
          </a:p>
        </p:txBody>
      </p:sp>
    </p:spTree>
    <p:extLst>
      <p:ext uri="{BB962C8B-B14F-4D97-AF65-F5344CB8AC3E}">
        <p14:creationId xmlns:p14="http://schemas.microsoft.com/office/powerpoint/2010/main" val="370813827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EB67E8FB-1366-4448-98FD-02F4BDC4ED6E}" type="slidenum">
              <a:rPr lang="en-US" smtClean="0"/>
              <a:pPr>
                <a:defRPr/>
              </a:pPr>
              <a:t>57</a:t>
            </a:fld>
            <a:endParaRPr lang="en-US" smtClean="0"/>
          </a:p>
        </p:txBody>
      </p:sp>
      <p:sp>
        <p:nvSpPr>
          <p:cNvPr id="87043" name="Rectangle 2"/>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824323" name="Rectangle 3"/>
          <p:cNvSpPr>
            <a:spLocks noGrp="1" noChangeArrowheads="1"/>
          </p:cNvSpPr>
          <p:nvPr>
            <p:ph type="body" idx="1"/>
          </p:nvPr>
        </p:nvSpPr>
        <p:spPr bwMode="auto">
          <a:solidFill>
            <a:srgbClr val="FFFFFF"/>
          </a:solidFill>
          <a:ln>
            <a:solidFill>
              <a:srgbClr val="000000"/>
            </a:solidFill>
            <a:miter lim="800000"/>
            <a:headEnd/>
            <a:tailEnd/>
          </a:ln>
        </p:spPr>
        <p:txBody>
          <a:bodyPr/>
          <a:lstStyle/>
          <a:p>
            <a:pPr eaLnBrk="1" hangingPunct="1">
              <a:spcBef>
                <a:spcPct val="50000"/>
              </a:spcBef>
              <a:defRPr/>
            </a:pPr>
            <a:endParaRPr lang="en-US" sz="800" dirty="0">
              <a:effectLst>
                <a:outerShdw blurRad="38100" dist="38100" dir="2700000" algn="tl">
                  <a:srgbClr val="C0C0C0"/>
                </a:outerShdw>
              </a:effectLst>
            </a:endParaRPr>
          </a:p>
        </p:txBody>
      </p:sp>
    </p:spTree>
    <p:extLst>
      <p:ext uri="{BB962C8B-B14F-4D97-AF65-F5344CB8AC3E}">
        <p14:creationId xmlns:p14="http://schemas.microsoft.com/office/powerpoint/2010/main" val="370813827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EB67E8FB-1366-4448-98FD-02F4BDC4ED6E}" type="slidenum">
              <a:rPr lang="en-US" smtClean="0"/>
              <a:pPr>
                <a:defRPr/>
              </a:pPr>
              <a:t>58</a:t>
            </a:fld>
            <a:endParaRPr lang="en-US" smtClean="0"/>
          </a:p>
        </p:txBody>
      </p:sp>
      <p:sp>
        <p:nvSpPr>
          <p:cNvPr id="87043" name="Rectangle 2"/>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824323" name="Rectangle 3"/>
          <p:cNvSpPr>
            <a:spLocks noGrp="1" noChangeArrowheads="1"/>
          </p:cNvSpPr>
          <p:nvPr>
            <p:ph type="body" idx="1"/>
          </p:nvPr>
        </p:nvSpPr>
        <p:spPr bwMode="auto">
          <a:solidFill>
            <a:srgbClr val="FFFFFF"/>
          </a:solidFill>
          <a:ln>
            <a:solidFill>
              <a:srgbClr val="000000"/>
            </a:solidFill>
            <a:miter lim="800000"/>
            <a:headEnd/>
            <a:tailEnd/>
          </a:ln>
        </p:spPr>
        <p:txBody>
          <a:bodyPr/>
          <a:lstStyle/>
          <a:p>
            <a:pPr eaLnBrk="1" hangingPunct="1">
              <a:spcBef>
                <a:spcPct val="50000"/>
              </a:spcBef>
              <a:defRPr/>
            </a:pPr>
            <a:endParaRPr lang="en-US" sz="800" dirty="0">
              <a:effectLst>
                <a:outerShdw blurRad="38100" dist="38100" dir="2700000" algn="tl">
                  <a:srgbClr val="C0C0C0"/>
                </a:outerShdw>
              </a:effectLst>
            </a:endParaRPr>
          </a:p>
        </p:txBody>
      </p:sp>
    </p:spTree>
    <p:extLst>
      <p:ext uri="{BB962C8B-B14F-4D97-AF65-F5344CB8AC3E}">
        <p14:creationId xmlns:p14="http://schemas.microsoft.com/office/powerpoint/2010/main" val="370813827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A0916E52-4534-4CB2-BB89-D52B9AAA1EFC}" type="slidenum">
              <a:rPr lang="en-US" smtClean="0"/>
              <a:pPr>
                <a:defRPr/>
              </a:pPr>
              <a:t>59</a:t>
            </a:fld>
            <a:endParaRPr lang="en-US" smtClean="0"/>
          </a:p>
        </p:txBody>
      </p:sp>
      <p:sp>
        <p:nvSpPr>
          <p:cNvPr id="88067" name="Rectangle 2"/>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88068" name="Rectangle 3"/>
          <p:cNvSpPr>
            <a:spLocks noGrp="1" noChangeArrowheads="1"/>
          </p:cNvSpPr>
          <p:nvPr>
            <p:ph type="body" idx="1"/>
          </p:nvPr>
        </p:nvSpPr>
        <p:spPr bwMode="auto">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endParaRPr lang="en-US" altLang="en-US" dirty="0" smtClean="0"/>
          </a:p>
        </p:txBody>
      </p:sp>
    </p:spTree>
    <p:extLst>
      <p:ext uri="{BB962C8B-B14F-4D97-AF65-F5344CB8AC3E}">
        <p14:creationId xmlns:p14="http://schemas.microsoft.com/office/powerpoint/2010/main" val="293211830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5575424E-63D8-481E-96EC-D721AD73408F}" type="slidenum">
              <a:rPr lang="en-US" smtClean="0"/>
              <a:pPr>
                <a:defRPr/>
              </a:pPr>
              <a:t>60</a:t>
            </a:fld>
            <a:endParaRPr lang="en-US" smtClean="0"/>
          </a:p>
        </p:txBody>
      </p:sp>
      <p:sp>
        <p:nvSpPr>
          <p:cNvPr id="89091" name="Rectangle 2"/>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89092" name="Rectangle 3"/>
          <p:cNvSpPr>
            <a:spLocks noGrp="1" noChangeArrowheads="1"/>
          </p:cNvSpPr>
          <p:nvPr>
            <p:ph type="body" idx="1"/>
          </p:nvPr>
        </p:nvSpPr>
        <p:spPr bwMode="auto">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endParaRPr lang="en-US" altLang="en-US" smtClean="0"/>
          </a:p>
        </p:txBody>
      </p:sp>
    </p:spTree>
    <p:extLst>
      <p:ext uri="{BB962C8B-B14F-4D97-AF65-F5344CB8AC3E}">
        <p14:creationId xmlns:p14="http://schemas.microsoft.com/office/powerpoint/2010/main" val="360689874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
        <p:nvSpPr>
          <p:cNvPr id="5120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03844E7F-2BA6-4708-BB86-FB1EDAB16FB1}" type="slidenum">
              <a:rPr lang="en-US" sz="1200">
                <a:latin typeface="Calibri" panose="020F0502020204030204" pitchFamily="34" charset="0"/>
              </a:rPr>
              <a:pPr eaLnBrk="1" hangingPunct="1"/>
              <a:t>63</a:t>
            </a:fld>
            <a:endParaRPr lang="en-US" sz="1200">
              <a:latin typeface="Calibri" panose="020F0502020204030204" pitchFamily="34" charset="0"/>
            </a:endParaRPr>
          </a:p>
        </p:txBody>
      </p:sp>
    </p:spTree>
    <p:extLst>
      <p:ext uri="{BB962C8B-B14F-4D97-AF65-F5344CB8AC3E}">
        <p14:creationId xmlns:p14="http://schemas.microsoft.com/office/powerpoint/2010/main" val="47309917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7D5CE08B-151E-44A4-91F8-B6A489DA9A21}" type="slidenum">
              <a:rPr lang="zh-CN" altLang="en-US" smtClean="0"/>
              <a:pPr>
                <a:defRPr/>
              </a:pPr>
              <a:t>66</a:t>
            </a:fld>
            <a:endParaRPr lang="en-US" altLang="zh-CN" smtClean="0"/>
          </a:p>
        </p:txBody>
      </p:sp>
      <p:sp>
        <p:nvSpPr>
          <p:cNvPr id="7680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680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zh-CN" altLang="en-US" smtClean="0"/>
          </a:p>
        </p:txBody>
      </p:sp>
    </p:spTree>
    <p:extLst>
      <p:ext uri="{BB962C8B-B14F-4D97-AF65-F5344CB8AC3E}">
        <p14:creationId xmlns:p14="http://schemas.microsoft.com/office/powerpoint/2010/main" val="30404873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B156D52-C974-4FF7-A35D-5AA374008A04}" type="slidenum">
              <a:rPr lang="en-US" smtClean="0"/>
              <a:t>14</a:t>
            </a:fld>
            <a:endParaRPr lang="en-US"/>
          </a:p>
        </p:txBody>
      </p:sp>
    </p:spTree>
    <p:extLst>
      <p:ext uri="{BB962C8B-B14F-4D97-AF65-F5344CB8AC3E}">
        <p14:creationId xmlns:p14="http://schemas.microsoft.com/office/powerpoint/2010/main" val="20577675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7D5CE08B-151E-44A4-91F8-B6A489DA9A21}" type="slidenum">
              <a:rPr lang="zh-CN" altLang="en-US" smtClean="0"/>
              <a:pPr>
                <a:defRPr/>
              </a:pPr>
              <a:t>67</a:t>
            </a:fld>
            <a:endParaRPr lang="en-US" altLang="zh-CN" smtClean="0"/>
          </a:p>
        </p:txBody>
      </p:sp>
      <p:sp>
        <p:nvSpPr>
          <p:cNvPr id="7680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680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zh-CN" altLang="en-US" smtClean="0"/>
          </a:p>
        </p:txBody>
      </p:sp>
    </p:spTree>
    <p:extLst>
      <p:ext uri="{BB962C8B-B14F-4D97-AF65-F5344CB8AC3E}">
        <p14:creationId xmlns:p14="http://schemas.microsoft.com/office/powerpoint/2010/main" val="324401266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en-US" dirty="0"/>
          </a:p>
        </p:txBody>
      </p:sp>
      <p:sp>
        <p:nvSpPr>
          <p:cNvPr id="4" name="灯片编号占位符 3"/>
          <p:cNvSpPr>
            <a:spLocks noGrp="1"/>
          </p:cNvSpPr>
          <p:nvPr>
            <p:ph type="sldNum" sz="quarter" idx="10"/>
          </p:nvPr>
        </p:nvSpPr>
        <p:spPr/>
        <p:txBody>
          <a:bodyPr/>
          <a:lstStyle/>
          <a:p>
            <a:pPr>
              <a:defRPr/>
            </a:pPr>
            <a:fld id="{368141E1-994A-4937-981F-2B32E337F9A5}" type="slidenum">
              <a:rPr lang="en-US" smtClean="0"/>
              <a:pPr>
                <a:defRPr/>
              </a:pPr>
              <a:t>70</a:t>
            </a:fld>
            <a:endParaRPr lang="en-US"/>
          </a:p>
        </p:txBody>
      </p:sp>
    </p:spTree>
    <p:extLst>
      <p:ext uri="{BB962C8B-B14F-4D97-AF65-F5344CB8AC3E}">
        <p14:creationId xmlns:p14="http://schemas.microsoft.com/office/powerpoint/2010/main" val="309134829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en-US" dirty="0"/>
          </a:p>
        </p:txBody>
      </p:sp>
      <p:sp>
        <p:nvSpPr>
          <p:cNvPr id="4" name="灯片编号占位符 3"/>
          <p:cNvSpPr>
            <a:spLocks noGrp="1"/>
          </p:cNvSpPr>
          <p:nvPr>
            <p:ph type="sldNum" sz="quarter" idx="10"/>
          </p:nvPr>
        </p:nvSpPr>
        <p:spPr/>
        <p:txBody>
          <a:bodyPr/>
          <a:lstStyle/>
          <a:p>
            <a:pPr>
              <a:defRPr/>
            </a:pPr>
            <a:fld id="{368141E1-994A-4937-981F-2B32E337F9A5}" type="slidenum">
              <a:rPr lang="en-US" smtClean="0"/>
              <a:pPr>
                <a:defRPr/>
              </a:pPr>
              <a:t>71</a:t>
            </a:fld>
            <a:endParaRPr lang="en-US"/>
          </a:p>
        </p:txBody>
      </p:sp>
    </p:spTree>
    <p:extLst>
      <p:ext uri="{BB962C8B-B14F-4D97-AF65-F5344CB8AC3E}">
        <p14:creationId xmlns:p14="http://schemas.microsoft.com/office/powerpoint/2010/main" val="258290335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en-US" dirty="0"/>
          </a:p>
        </p:txBody>
      </p:sp>
      <p:sp>
        <p:nvSpPr>
          <p:cNvPr id="4" name="灯片编号占位符 3"/>
          <p:cNvSpPr>
            <a:spLocks noGrp="1"/>
          </p:cNvSpPr>
          <p:nvPr>
            <p:ph type="sldNum" sz="quarter" idx="10"/>
          </p:nvPr>
        </p:nvSpPr>
        <p:spPr/>
        <p:txBody>
          <a:bodyPr/>
          <a:lstStyle/>
          <a:p>
            <a:pPr>
              <a:defRPr/>
            </a:pPr>
            <a:fld id="{368141E1-994A-4937-981F-2B32E337F9A5}" type="slidenum">
              <a:rPr lang="en-US" smtClean="0"/>
              <a:pPr>
                <a:defRPr/>
              </a:pPr>
              <a:t>72</a:t>
            </a:fld>
            <a:endParaRPr lang="en-US"/>
          </a:p>
        </p:txBody>
      </p:sp>
    </p:spTree>
    <p:extLst>
      <p:ext uri="{BB962C8B-B14F-4D97-AF65-F5344CB8AC3E}">
        <p14:creationId xmlns:p14="http://schemas.microsoft.com/office/powerpoint/2010/main" val="100626377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en-US" dirty="0"/>
          </a:p>
        </p:txBody>
      </p:sp>
      <p:sp>
        <p:nvSpPr>
          <p:cNvPr id="4" name="灯片编号占位符 3"/>
          <p:cNvSpPr>
            <a:spLocks noGrp="1"/>
          </p:cNvSpPr>
          <p:nvPr>
            <p:ph type="sldNum" sz="quarter" idx="10"/>
          </p:nvPr>
        </p:nvSpPr>
        <p:spPr/>
        <p:txBody>
          <a:bodyPr/>
          <a:lstStyle/>
          <a:p>
            <a:pPr>
              <a:defRPr/>
            </a:pPr>
            <a:fld id="{368141E1-994A-4937-981F-2B32E337F9A5}" type="slidenum">
              <a:rPr lang="en-US" smtClean="0"/>
              <a:pPr>
                <a:defRPr/>
              </a:pPr>
              <a:t>73</a:t>
            </a:fld>
            <a:endParaRPr lang="en-US"/>
          </a:p>
        </p:txBody>
      </p:sp>
    </p:spTree>
    <p:extLst>
      <p:ext uri="{BB962C8B-B14F-4D97-AF65-F5344CB8AC3E}">
        <p14:creationId xmlns:p14="http://schemas.microsoft.com/office/powerpoint/2010/main" val="429098143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r>
              <a:rPr lang="en-US" dirty="0" smtClean="0"/>
              <a:t>Heart</a:t>
            </a:r>
            <a:r>
              <a:rPr lang="en-US" baseline="0" dirty="0" smtClean="0"/>
              <a:t> to +-,no different docs, different line style</a:t>
            </a:r>
            <a:endParaRPr lang="en-US" dirty="0"/>
          </a:p>
        </p:txBody>
      </p:sp>
      <p:sp>
        <p:nvSpPr>
          <p:cNvPr id="4" name="灯片编号占位符 3"/>
          <p:cNvSpPr>
            <a:spLocks noGrp="1"/>
          </p:cNvSpPr>
          <p:nvPr>
            <p:ph type="sldNum" sz="quarter" idx="10"/>
          </p:nvPr>
        </p:nvSpPr>
        <p:spPr/>
        <p:txBody>
          <a:bodyPr/>
          <a:lstStyle/>
          <a:p>
            <a:fld id="{8F1EE717-0685-4691-BE1C-2E63E1F027F6}" type="slidenum">
              <a:rPr lang="en-US" smtClean="0"/>
              <a:pPr/>
              <a:t>76</a:t>
            </a:fld>
            <a:endParaRPr lang="en-US"/>
          </a:p>
        </p:txBody>
      </p:sp>
    </p:spTree>
    <p:extLst>
      <p:ext uri="{BB962C8B-B14F-4D97-AF65-F5344CB8AC3E}">
        <p14:creationId xmlns:p14="http://schemas.microsoft.com/office/powerpoint/2010/main" val="65736699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Tf</a:t>
            </a:r>
            <a:r>
              <a:rPr lang="en-US" dirty="0" smtClean="0"/>
              <a:t>:  # of occurrences of this word in the feedback set </a:t>
            </a:r>
          </a:p>
          <a:p>
            <a:r>
              <a:rPr lang="en-US" dirty="0" err="1" smtClean="0"/>
              <a:t>Df</a:t>
            </a:r>
            <a:r>
              <a:rPr lang="en-US" dirty="0" smtClean="0"/>
              <a:t>:  # of feedback document</a:t>
            </a:r>
            <a:r>
              <a:rPr lang="en-US" baseline="0" dirty="0" smtClean="0"/>
              <a:t> containing the word</a:t>
            </a:r>
          </a:p>
          <a:p>
            <a:r>
              <a:rPr lang="en-US" baseline="0" dirty="0" smtClean="0"/>
              <a:t>IDF:  </a:t>
            </a:r>
            <a:r>
              <a:rPr lang="en-US" baseline="0" dirty="0" err="1" smtClean="0"/>
              <a:t>idf</a:t>
            </a:r>
            <a:r>
              <a:rPr lang="en-US" baseline="0" dirty="0" smtClean="0"/>
              <a:t> in the collection .  </a:t>
            </a:r>
            <a:endParaRPr lang="en-US" dirty="0"/>
          </a:p>
        </p:txBody>
      </p:sp>
      <p:sp>
        <p:nvSpPr>
          <p:cNvPr id="4" name="Slide Number Placeholder 3"/>
          <p:cNvSpPr>
            <a:spLocks noGrp="1"/>
          </p:cNvSpPr>
          <p:nvPr>
            <p:ph type="sldNum" sz="quarter" idx="10"/>
          </p:nvPr>
        </p:nvSpPr>
        <p:spPr/>
        <p:txBody>
          <a:bodyPr/>
          <a:lstStyle/>
          <a:p>
            <a:fld id="{CB156D52-C974-4FF7-A35D-5AA374008A04}" type="slidenum">
              <a:rPr lang="en-US" smtClean="0"/>
              <a:t>78</a:t>
            </a:fld>
            <a:endParaRPr lang="en-US"/>
          </a:p>
        </p:txBody>
      </p:sp>
    </p:spTree>
    <p:extLst>
      <p:ext uri="{BB962C8B-B14F-4D97-AF65-F5344CB8AC3E}">
        <p14:creationId xmlns:p14="http://schemas.microsoft.com/office/powerpoint/2010/main" val="58235009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Grp="1" noRot="1" noChangeAspect="1" noTextEdit="1"/>
          </p:cNvSpPr>
          <p:nvPr>
            <p:ph type="sldImg"/>
          </p:nvPr>
        </p:nvSpPr>
        <p:spPr>
          <a:ln/>
        </p:spPr>
      </p:sp>
      <p:sp>
        <p:nvSpPr>
          <p:cNvPr id="106499" name="Rectangle 3"/>
          <p:cNvSpPr>
            <a:spLocks noGrp="1"/>
          </p:cNvSpPr>
          <p:nvPr>
            <p:ph type="body" idx="1"/>
          </p:nvPr>
        </p:nvSpPr>
        <p:spPr>
          <a:noFill/>
        </p:spPr>
        <p:txBody>
          <a:bodyPr/>
          <a:lstStyle/>
          <a:p>
            <a:pPr eaLnBrk="1" hangingPunct="1"/>
            <a:endParaRPr lang="en-US" smtClean="0"/>
          </a:p>
        </p:txBody>
      </p:sp>
    </p:spTree>
    <p:extLst>
      <p:ext uri="{BB962C8B-B14F-4D97-AF65-F5344CB8AC3E}">
        <p14:creationId xmlns:p14="http://schemas.microsoft.com/office/powerpoint/2010/main" val="371633206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Rot="1" noChangeAspect="1" noTextEdit="1"/>
          </p:cNvSpPr>
          <p:nvPr>
            <p:ph type="sldImg"/>
          </p:nvPr>
        </p:nvSpPr>
        <p:spPr>
          <a:ln/>
        </p:spPr>
      </p:sp>
      <p:sp>
        <p:nvSpPr>
          <p:cNvPr id="107523" name="Rectangle 3"/>
          <p:cNvSpPr>
            <a:spLocks noGrp="1"/>
          </p:cNvSpPr>
          <p:nvPr>
            <p:ph type="body" idx="1"/>
          </p:nvPr>
        </p:nvSpPr>
        <p:spPr>
          <a:noFill/>
        </p:spPr>
        <p:txBody>
          <a:bodyPr/>
          <a:lstStyle/>
          <a:p>
            <a:pPr eaLnBrk="1" hangingPunct="1"/>
            <a:endParaRPr lang="en-US" smtClean="0"/>
          </a:p>
        </p:txBody>
      </p:sp>
    </p:spTree>
    <p:extLst>
      <p:ext uri="{BB962C8B-B14F-4D97-AF65-F5344CB8AC3E}">
        <p14:creationId xmlns:p14="http://schemas.microsoft.com/office/powerpoint/2010/main" val="13832427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497470A-88CA-4269-898D-8E565866CCB9}" type="slidenum">
              <a:rPr lang="zh-CN" altLang="en-US" smtClean="0"/>
              <a:pPr>
                <a:defRPr/>
              </a:pPr>
              <a:t>85</a:t>
            </a:fld>
            <a:endParaRPr lang="en-US" altLang="zh-CN"/>
          </a:p>
        </p:txBody>
      </p:sp>
    </p:spTree>
    <p:extLst>
      <p:ext uri="{BB962C8B-B14F-4D97-AF65-F5344CB8AC3E}">
        <p14:creationId xmlns:p14="http://schemas.microsoft.com/office/powerpoint/2010/main" val="20798760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B156D52-C974-4FF7-A35D-5AA374008A04}" type="slidenum">
              <a:rPr lang="en-US" smtClean="0"/>
              <a:t>15</a:t>
            </a:fld>
            <a:endParaRPr lang="en-US"/>
          </a:p>
        </p:txBody>
      </p:sp>
    </p:spTree>
    <p:extLst>
      <p:ext uri="{BB962C8B-B14F-4D97-AF65-F5344CB8AC3E}">
        <p14:creationId xmlns:p14="http://schemas.microsoft.com/office/powerpoint/2010/main" val="99176888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497470A-88CA-4269-898D-8E565866CCB9}" type="slidenum">
              <a:rPr lang="zh-CN" altLang="en-US" smtClean="0"/>
              <a:pPr>
                <a:defRPr/>
              </a:pPr>
              <a:t>86</a:t>
            </a:fld>
            <a:endParaRPr lang="en-US" altLang="zh-CN"/>
          </a:p>
        </p:txBody>
      </p:sp>
    </p:spTree>
    <p:extLst>
      <p:ext uri="{BB962C8B-B14F-4D97-AF65-F5344CB8AC3E}">
        <p14:creationId xmlns:p14="http://schemas.microsoft.com/office/powerpoint/2010/main" val="207987609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497470A-88CA-4269-898D-8E565866CCB9}" type="slidenum">
              <a:rPr lang="zh-CN" altLang="en-US" smtClean="0"/>
              <a:pPr>
                <a:defRPr/>
              </a:pPr>
              <a:t>87</a:t>
            </a:fld>
            <a:endParaRPr lang="en-US" altLang="zh-CN"/>
          </a:p>
        </p:txBody>
      </p:sp>
    </p:spTree>
    <p:extLst>
      <p:ext uri="{BB962C8B-B14F-4D97-AF65-F5344CB8AC3E}">
        <p14:creationId xmlns:p14="http://schemas.microsoft.com/office/powerpoint/2010/main" val="207987609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497470A-88CA-4269-898D-8E565866CCB9}" type="slidenum">
              <a:rPr lang="zh-CN" altLang="en-US" smtClean="0"/>
              <a:pPr>
                <a:defRPr/>
              </a:pPr>
              <a:t>88</a:t>
            </a:fld>
            <a:endParaRPr lang="en-US" altLang="zh-CN"/>
          </a:p>
        </p:txBody>
      </p:sp>
    </p:spTree>
    <p:extLst>
      <p:ext uri="{BB962C8B-B14F-4D97-AF65-F5344CB8AC3E}">
        <p14:creationId xmlns:p14="http://schemas.microsoft.com/office/powerpoint/2010/main" val="207987609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497470A-88CA-4269-898D-8E565866CCB9}" type="slidenum">
              <a:rPr lang="zh-CN" altLang="en-US" smtClean="0"/>
              <a:pPr>
                <a:defRPr/>
              </a:pPr>
              <a:t>89</a:t>
            </a:fld>
            <a:endParaRPr lang="en-US" altLang="zh-CN"/>
          </a:p>
        </p:txBody>
      </p:sp>
    </p:spTree>
    <p:extLst>
      <p:ext uri="{BB962C8B-B14F-4D97-AF65-F5344CB8AC3E}">
        <p14:creationId xmlns:p14="http://schemas.microsoft.com/office/powerpoint/2010/main" val="207987609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497470A-88CA-4269-898D-8E565866CCB9}" type="slidenum">
              <a:rPr lang="zh-CN" altLang="en-US" smtClean="0"/>
              <a:pPr>
                <a:defRPr/>
              </a:pPr>
              <a:t>90</a:t>
            </a:fld>
            <a:endParaRPr lang="en-US" altLang="zh-CN"/>
          </a:p>
        </p:txBody>
      </p:sp>
    </p:spTree>
    <p:extLst>
      <p:ext uri="{BB962C8B-B14F-4D97-AF65-F5344CB8AC3E}">
        <p14:creationId xmlns:p14="http://schemas.microsoft.com/office/powerpoint/2010/main" val="246658264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7"/>
          <p:cNvSpPr>
            <a:spLocks noGrp="1" noChangeArrowheads="1"/>
          </p:cNvSpPr>
          <p:nvPr>
            <p:ph type="sldNum" sz="quarter" idx="5"/>
          </p:nvPr>
        </p:nvSpPr>
        <p:spPr>
          <a:noFill/>
        </p:spPr>
        <p:txBody>
          <a:bodyPr/>
          <a:lstStyle>
            <a:lvl1pPr defTabSz="917488">
              <a:defRPr>
                <a:solidFill>
                  <a:schemeClr val="tx1"/>
                </a:solidFill>
                <a:latin typeface="Arial" charset="0"/>
                <a:ea typeface="宋体" pitchFamily="2" charset="-122"/>
              </a:defRPr>
            </a:lvl1pPr>
            <a:lvl2pPr marL="702756" indent="-270291" defTabSz="917488">
              <a:defRPr>
                <a:solidFill>
                  <a:schemeClr val="tx1"/>
                </a:solidFill>
                <a:latin typeface="Arial" charset="0"/>
                <a:ea typeface="宋体" pitchFamily="2" charset="-122"/>
              </a:defRPr>
            </a:lvl2pPr>
            <a:lvl3pPr marL="1081164" indent="-216233" defTabSz="917488">
              <a:defRPr>
                <a:solidFill>
                  <a:schemeClr val="tx1"/>
                </a:solidFill>
                <a:latin typeface="Arial" charset="0"/>
                <a:ea typeface="宋体" pitchFamily="2" charset="-122"/>
              </a:defRPr>
            </a:lvl3pPr>
            <a:lvl4pPr marL="1513629" indent="-216233" defTabSz="917488">
              <a:defRPr>
                <a:solidFill>
                  <a:schemeClr val="tx1"/>
                </a:solidFill>
                <a:latin typeface="Arial" charset="0"/>
                <a:ea typeface="宋体" pitchFamily="2" charset="-122"/>
              </a:defRPr>
            </a:lvl4pPr>
            <a:lvl5pPr marL="1946095" indent="-216233" defTabSz="917488">
              <a:defRPr>
                <a:solidFill>
                  <a:schemeClr val="tx1"/>
                </a:solidFill>
                <a:latin typeface="Arial" charset="0"/>
                <a:ea typeface="宋体" pitchFamily="2" charset="-122"/>
              </a:defRPr>
            </a:lvl5pPr>
            <a:lvl6pPr marL="2378560" indent="-216233" defTabSz="917488" eaLnBrk="0" fontAlgn="base" hangingPunct="0">
              <a:spcBef>
                <a:spcPct val="50000"/>
              </a:spcBef>
              <a:spcAft>
                <a:spcPct val="0"/>
              </a:spcAft>
              <a:defRPr>
                <a:solidFill>
                  <a:schemeClr val="tx1"/>
                </a:solidFill>
                <a:latin typeface="Arial" charset="0"/>
                <a:ea typeface="宋体" pitchFamily="2" charset="-122"/>
              </a:defRPr>
            </a:lvl6pPr>
            <a:lvl7pPr marL="2811026" indent="-216233" defTabSz="917488" eaLnBrk="0" fontAlgn="base" hangingPunct="0">
              <a:spcBef>
                <a:spcPct val="50000"/>
              </a:spcBef>
              <a:spcAft>
                <a:spcPct val="0"/>
              </a:spcAft>
              <a:defRPr>
                <a:solidFill>
                  <a:schemeClr val="tx1"/>
                </a:solidFill>
                <a:latin typeface="Arial" charset="0"/>
                <a:ea typeface="宋体" pitchFamily="2" charset="-122"/>
              </a:defRPr>
            </a:lvl7pPr>
            <a:lvl8pPr marL="3243491" indent="-216233" defTabSz="917488" eaLnBrk="0" fontAlgn="base" hangingPunct="0">
              <a:spcBef>
                <a:spcPct val="50000"/>
              </a:spcBef>
              <a:spcAft>
                <a:spcPct val="0"/>
              </a:spcAft>
              <a:defRPr>
                <a:solidFill>
                  <a:schemeClr val="tx1"/>
                </a:solidFill>
                <a:latin typeface="Arial" charset="0"/>
                <a:ea typeface="宋体" pitchFamily="2" charset="-122"/>
              </a:defRPr>
            </a:lvl8pPr>
            <a:lvl9pPr marL="3675957" indent="-216233" defTabSz="917488" eaLnBrk="0" fontAlgn="base" hangingPunct="0">
              <a:spcBef>
                <a:spcPct val="50000"/>
              </a:spcBef>
              <a:spcAft>
                <a:spcPct val="0"/>
              </a:spcAft>
              <a:defRPr>
                <a:solidFill>
                  <a:schemeClr val="tx1"/>
                </a:solidFill>
                <a:latin typeface="Arial" charset="0"/>
                <a:ea typeface="宋体" pitchFamily="2" charset="-122"/>
              </a:defRPr>
            </a:lvl9pPr>
          </a:lstStyle>
          <a:p>
            <a:fld id="{81A096CA-EEEE-42BD-98A2-AB677D414C82}" type="slidenum">
              <a:rPr lang="zh-CN" altLang="en-US" smtClean="0">
                <a:latin typeface="Times New Roman" pitchFamily="18" charset="0"/>
              </a:rPr>
              <a:pPr/>
              <a:t>94</a:t>
            </a:fld>
            <a:endParaRPr lang="en-US" altLang="zh-CN" smtClean="0">
              <a:latin typeface="Times New Roman" pitchFamily="18" charset="0"/>
            </a:endParaRPr>
          </a:p>
        </p:txBody>
      </p:sp>
      <p:sp>
        <p:nvSpPr>
          <p:cNvPr id="119811" name="Rectangle 2"/>
          <p:cNvSpPr>
            <a:spLocks noGrp="1" noRot="1" noChangeAspect="1" noChangeArrowheads="1" noTextEdit="1"/>
          </p:cNvSpPr>
          <p:nvPr>
            <p:ph type="sldImg"/>
          </p:nvPr>
        </p:nvSpPr>
        <p:spPr>
          <a:ln/>
        </p:spPr>
      </p:sp>
      <p:sp>
        <p:nvSpPr>
          <p:cNvPr id="119812" name="Rectangle 3"/>
          <p:cNvSpPr>
            <a:spLocks noGrp="1" noChangeArrowheads="1"/>
          </p:cNvSpPr>
          <p:nvPr>
            <p:ph type="body" idx="1"/>
          </p:nvPr>
        </p:nvSpPr>
        <p:spPr>
          <a:noFill/>
        </p:spPr>
        <p:txBody>
          <a:bodyPr/>
          <a:lstStyle/>
          <a:p>
            <a:pPr eaLnBrk="1" hangingPunct="1"/>
            <a:endParaRPr lang="zh-CN" altLang="en-US" smtClean="0"/>
          </a:p>
        </p:txBody>
      </p:sp>
    </p:spTree>
    <p:extLst>
      <p:ext uri="{BB962C8B-B14F-4D97-AF65-F5344CB8AC3E}">
        <p14:creationId xmlns:p14="http://schemas.microsoft.com/office/powerpoint/2010/main" val="404597070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B156D52-C974-4FF7-A35D-5AA374008A04}" type="slidenum">
              <a:rPr lang="en-US" smtClean="0"/>
              <a:t>118</a:t>
            </a:fld>
            <a:endParaRPr lang="en-US"/>
          </a:p>
        </p:txBody>
      </p:sp>
    </p:spTree>
    <p:extLst>
      <p:ext uri="{BB962C8B-B14F-4D97-AF65-F5344CB8AC3E}">
        <p14:creationId xmlns:p14="http://schemas.microsoft.com/office/powerpoint/2010/main" val="34802138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4A21442F-8EE0-41E9-8A3E-241C1D7F7B63}" type="slidenum">
              <a:rPr lang="en-US" smtClean="0"/>
              <a:pPr>
                <a:defRPr/>
              </a:pPr>
              <a:t>19</a:t>
            </a:fld>
            <a:endParaRPr lang="en-US" smtClean="0"/>
          </a:p>
        </p:txBody>
      </p:sp>
      <p:sp>
        <p:nvSpPr>
          <p:cNvPr id="84995" name="Rectangle 2"/>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84996" name="Rectangle 3"/>
          <p:cNvSpPr>
            <a:spLocks noGrp="1" noChangeArrowheads="1"/>
          </p:cNvSpPr>
          <p:nvPr>
            <p:ph type="body" idx="1"/>
          </p:nvPr>
        </p:nvSpPr>
        <p:spPr bwMode="auto">
          <a:solidFill>
            <a:srgbClr val="FFFFFF"/>
          </a:solidFill>
          <a:ln>
            <a:solidFill>
              <a:srgbClr val="000000"/>
            </a:solidFill>
            <a:miter lim="800000"/>
            <a:headEnd/>
            <a:tailEnd/>
          </a:ln>
        </p:spPr>
        <p:txBody>
          <a:bodyPr wrap="square" lIns="91431" tIns="45716" rIns="91431" bIns="45716" numCol="1" anchor="t" anchorCtr="0" compatLnSpc="1">
            <a:prstTxWarp prst="textNoShape">
              <a:avLst/>
            </a:prstTxWarp>
          </a:bodyPr>
          <a:lstStyle/>
          <a:p>
            <a:pPr eaLnBrk="1" hangingPunct="1"/>
            <a:endParaRPr lang="en-US" altLang="en-US" smtClean="0"/>
          </a:p>
        </p:txBody>
      </p:sp>
    </p:spTree>
    <p:extLst>
      <p:ext uri="{BB962C8B-B14F-4D97-AF65-F5344CB8AC3E}">
        <p14:creationId xmlns:p14="http://schemas.microsoft.com/office/powerpoint/2010/main" val="36365786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057ECF99-9D90-4C80-AEF7-513406EDC4AE}" type="slidenum">
              <a:rPr lang="zh-CN" altLang="en-US" smtClean="0"/>
              <a:pPr>
                <a:defRPr/>
              </a:pPr>
              <a:t>21</a:t>
            </a:fld>
            <a:endParaRPr lang="en-US" altLang="zh-CN" smtClean="0"/>
          </a:p>
        </p:txBody>
      </p:sp>
      <p:sp>
        <p:nvSpPr>
          <p:cNvPr id="7373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373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zh-CN" altLang="en-US" smtClean="0"/>
          </a:p>
        </p:txBody>
      </p:sp>
    </p:spTree>
    <p:extLst>
      <p:ext uri="{BB962C8B-B14F-4D97-AF65-F5344CB8AC3E}">
        <p14:creationId xmlns:p14="http://schemas.microsoft.com/office/powerpoint/2010/main" val="4571657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C8501D03-2B6E-42C6-97B2-058275564837}" type="slidenum">
              <a:rPr lang="zh-CN" altLang="en-US" smtClean="0"/>
              <a:pPr>
                <a:defRPr/>
              </a:pPr>
              <a:t>22</a:t>
            </a:fld>
            <a:endParaRPr lang="en-US" altLang="zh-CN" smtClean="0"/>
          </a:p>
        </p:txBody>
      </p:sp>
      <p:sp>
        <p:nvSpPr>
          <p:cNvPr id="7577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578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zh-CN" smtClean="0"/>
          </a:p>
        </p:txBody>
      </p:sp>
    </p:spTree>
    <p:extLst>
      <p:ext uri="{BB962C8B-B14F-4D97-AF65-F5344CB8AC3E}">
        <p14:creationId xmlns:p14="http://schemas.microsoft.com/office/powerpoint/2010/main" val="14989202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F72E4B9-7540-1A41-B1B8-309B7EB1B0FF}" type="slidenum">
              <a:rPr lang="en-US"/>
              <a:pPr/>
              <a:t>23</a:t>
            </a:fld>
            <a:endParaRPr lang="en-US"/>
          </a:p>
        </p:txBody>
      </p:sp>
      <p:sp>
        <p:nvSpPr>
          <p:cNvPr id="29901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99011" name="Rectangle 3"/>
          <p:cNvSpPr>
            <a:spLocks noGrp="1" noChangeArrowheads="1"/>
          </p:cNvSpPr>
          <p:nvPr>
            <p:ph type="body" idx="1"/>
          </p:nvPr>
        </p:nvSpPr>
        <p:spPr>
          <a:xfrm>
            <a:off x="914400" y="4343400"/>
            <a:ext cx="5029200" cy="4114800"/>
          </a:xfrm>
        </p:spPr>
        <p:txBody>
          <a:bodyPr/>
          <a:lstStyle/>
          <a:p>
            <a:endParaRPr lang="zh-CN" altLang="en-US">
              <a:ea typeface="宋体" charset="0"/>
              <a:cs typeface="宋体"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b="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p>
            <a:fld id="{0F743B2F-AFF8-410F-AFB0-C63854FCEC73}" type="datetime1">
              <a:rPr lang="en-US" smtClean="0"/>
              <a:t>7/13/14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8AD08FE-21CA-447A-B5E0-10774CCDBD3A}" type="slidenum">
              <a:rPr lang="en-US" smtClean="0"/>
              <a:t>‹#›</a:t>
            </a:fld>
            <a:endParaRPr lang="en-US"/>
          </a:p>
        </p:txBody>
      </p:sp>
    </p:spTree>
    <p:extLst>
      <p:ext uri="{BB962C8B-B14F-4D97-AF65-F5344CB8AC3E}">
        <p14:creationId xmlns:p14="http://schemas.microsoft.com/office/powerpoint/2010/main" val="1034156002"/>
      </p:ext>
    </p:extLst>
  </p:cSld>
  <p:clrMapOvr>
    <a:masterClrMapping/>
  </p:clrMapOvr>
  <p:timing>
    <p:tnLst>
      <p:par>
        <p:cTn xmlns:p14="http://schemas.microsoft.com/office/powerpoint/2010/mai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5189815-A753-4D76-A751-51C1A6F58C47}" type="datetime1">
              <a:rPr lang="en-US" smtClean="0"/>
              <a:t>7/13/14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8AD08FE-21CA-447A-B5E0-10774CCDBD3A}" type="slidenum">
              <a:rPr lang="en-US" smtClean="0"/>
              <a:t>‹#›</a:t>
            </a:fld>
            <a:endParaRPr lang="en-US"/>
          </a:p>
        </p:txBody>
      </p:sp>
    </p:spTree>
    <p:extLst>
      <p:ext uri="{BB962C8B-B14F-4D97-AF65-F5344CB8AC3E}">
        <p14:creationId xmlns:p14="http://schemas.microsoft.com/office/powerpoint/2010/main" val="672580927"/>
      </p:ext>
    </p:extLst>
  </p:cSld>
  <p:clrMapOvr>
    <a:masterClrMapping/>
  </p:clrMapOvr>
  <p:timing>
    <p:tnLst>
      <p:par>
        <p:cTn xmlns:p14="http://schemas.microsoft.com/office/powerpoint/2010/mai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0DF53C0-A450-4B8B-BAB1-320496934E48}" type="datetime1">
              <a:rPr lang="en-US" smtClean="0"/>
              <a:t>7/13/14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8AD08FE-21CA-447A-B5E0-10774CCDBD3A}" type="slidenum">
              <a:rPr lang="en-US" smtClean="0"/>
              <a:t>‹#›</a:t>
            </a:fld>
            <a:endParaRPr lang="en-US"/>
          </a:p>
        </p:txBody>
      </p:sp>
    </p:spTree>
    <p:extLst>
      <p:ext uri="{BB962C8B-B14F-4D97-AF65-F5344CB8AC3E}">
        <p14:creationId xmlns:p14="http://schemas.microsoft.com/office/powerpoint/2010/main" val="3479523898"/>
      </p:ext>
    </p:extLst>
  </p:cSld>
  <p:clrMapOvr>
    <a:masterClrMapping/>
  </p:clrMapOvr>
  <p:timing>
    <p:tnLst>
      <p:par>
        <p:cTn xmlns:p14="http://schemas.microsoft.com/office/powerpoint/2010/mai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685800" y="6248400"/>
            <a:ext cx="1905000" cy="457200"/>
          </a:xfrm>
          <a:prstGeom prst="rect">
            <a:avLst/>
          </a:prstGeom>
        </p:spPr>
        <p:txBody>
          <a:bodyPr/>
          <a:lstStyle>
            <a:lvl1pPr>
              <a:defRPr>
                <a:cs typeface="Arial" pitchFamily="34" charset="0"/>
              </a:defRPr>
            </a:lvl1pPr>
          </a:lstStyle>
          <a:p>
            <a:pPr>
              <a:defRPr/>
            </a:pPr>
            <a:fld id="{9430891C-7787-4A6B-91A8-3370C13E152A}" type="datetime1">
              <a:rPr lang="en-US" altLang="zh-CN" smtClean="0"/>
              <a:t>7/13/14</a:t>
            </a:fld>
            <a:endParaRPr lang="en-US" altLang="zh-CN"/>
          </a:p>
        </p:txBody>
      </p:sp>
      <p:sp>
        <p:nvSpPr>
          <p:cNvPr id="7" name="Footer Placeholder 6"/>
          <p:cNvSpPr>
            <a:spLocks noGrp="1"/>
          </p:cNvSpPr>
          <p:nvPr>
            <p:ph type="ftr" sz="quarter" idx="11"/>
          </p:nvPr>
        </p:nvSpPr>
        <p:spPr>
          <a:xfrm>
            <a:off x="3124200" y="6248400"/>
            <a:ext cx="2895600" cy="457200"/>
          </a:xfrm>
          <a:prstGeom prst="rect">
            <a:avLst/>
          </a:prstGeom>
        </p:spPr>
        <p:txBody>
          <a:bodyPr/>
          <a:lstStyle>
            <a:lvl1pPr>
              <a:defRPr>
                <a:cs typeface="Arial" pitchFamily="34" charset="0"/>
              </a:defRPr>
            </a:lvl1pPr>
          </a:lstStyle>
          <a:p>
            <a:pPr>
              <a:defRPr/>
            </a:pPr>
            <a:endParaRPr lang="en-US" altLang="zh-CN"/>
          </a:p>
        </p:txBody>
      </p:sp>
      <p:sp>
        <p:nvSpPr>
          <p:cNvPr id="8" name="Slide Number Placeholder 7"/>
          <p:cNvSpPr>
            <a:spLocks noGrp="1"/>
          </p:cNvSpPr>
          <p:nvPr>
            <p:ph type="sldNum" sz="quarter" idx="12"/>
          </p:nvPr>
        </p:nvSpPr>
        <p:spPr>
          <a:xfrm>
            <a:off x="7239000" y="6400800"/>
            <a:ext cx="1905000" cy="457200"/>
          </a:xfrm>
        </p:spPr>
        <p:txBody>
          <a:bodyPr/>
          <a:lstStyle>
            <a:lvl1pPr>
              <a:defRPr/>
            </a:lvl1pPr>
          </a:lstStyle>
          <a:p>
            <a:pPr>
              <a:defRPr/>
            </a:pPr>
            <a:fld id="{A1475236-E18B-486B-B90A-EA07377FB281}" type="slidenum">
              <a:rPr lang="zh-CN" altLang="en-US"/>
              <a:pPr>
                <a:defRPr/>
              </a:pPr>
              <a:t>‹#›</a:t>
            </a:fld>
            <a:endParaRPr lang="en-US" altLang="zh-CN"/>
          </a:p>
        </p:txBody>
      </p:sp>
    </p:spTree>
    <p:extLst>
      <p:ext uri="{BB962C8B-B14F-4D97-AF65-F5344CB8AC3E}">
        <p14:creationId xmlns:p14="http://schemas.microsoft.com/office/powerpoint/2010/main" val="1808290657"/>
      </p:ext>
    </p:extLst>
  </p:cSld>
  <p:clrMapOvr>
    <a:masterClrMapping/>
  </p:clrMapOvr>
  <p:timing>
    <p:tnLst>
      <p:par>
        <p:cTn xmlns:p14="http://schemas.microsoft.com/office/powerpoint/2010/mai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28600" y="0"/>
            <a:ext cx="96012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228600" y="1143000"/>
            <a:ext cx="4381500" cy="5029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762500" y="1143000"/>
            <a:ext cx="4381500" cy="5029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0" y="6400800"/>
            <a:ext cx="3048000" cy="457200"/>
          </a:xfrm>
          <a:prstGeom prst="rect">
            <a:avLst/>
          </a:prstGeom>
        </p:spPr>
        <p:txBody>
          <a:bodyPr/>
          <a:lstStyle>
            <a:lvl1pPr fontAlgn="auto">
              <a:spcBef>
                <a:spcPts val="0"/>
              </a:spcBef>
              <a:spcAft>
                <a:spcPts val="0"/>
              </a:spcAft>
              <a:buFontTx/>
              <a:buNone/>
              <a:defRPr>
                <a:latin typeface="+mn-lt"/>
                <a:cs typeface="+mn-cs"/>
              </a:defRPr>
            </a:lvl1pPr>
          </a:lstStyle>
          <a:p>
            <a:pPr>
              <a:defRPr/>
            </a:pPr>
            <a:fld id="{7FD5CBDF-DDF4-4919-BE8C-2DB461FDC0F7}" type="datetime1">
              <a:rPr lang="en-US" smtClean="0"/>
              <a:t>7/13/14</a:t>
            </a:fld>
            <a:endParaRPr lang="en-US"/>
          </a:p>
        </p:txBody>
      </p:sp>
      <p:sp>
        <p:nvSpPr>
          <p:cNvPr id="6" name="Footer Placeholder 5"/>
          <p:cNvSpPr>
            <a:spLocks noGrp="1"/>
          </p:cNvSpPr>
          <p:nvPr>
            <p:ph type="ftr" sz="quarter" idx="11"/>
          </p:nvPr>
        </p:nvSpPr>
        <p:spPr>
          <a:xfrm>
            <a:off x="4572000" y="6400800"/>
            <a:ext cx="3505200" cy="457200"/>
          </a:xfrm>
          <a:prstGeom prst="rect">
            <a:avLst/>
          </a:prstGeom>
        </p:spPr>
        <p:txBody>
          <a:bodyPr/>
          <a:lstStyle>
            <a:lvl1pPr algn="ctr" eaLnBrk="0" fontAlgn="auto" hangingPunct="0">
              <a:spcBef>
                <a:spcPts val="0"/>
              </a:spcBef>
              <a:spcAft>
                <a:spcPts val="0"/>
              </a:spcAft>
              <a:defRPr>
                <a:latin typeface="+mn-lt"/>
                <a:cs typeface="+mn-cs"/>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B97C680C-8AED-4980-93C7-BFFEBD03D031}" type="slidenum">
              <a:rPr lang="en-US"/>
              <a:pPr>
                <a:defRPr/>
              </a:pPr>
              <a:t>‹#›</a:t>
            </a:fld>
            <a:endParaRPr lang="en-US"/>
          </a:p>
          <a:p>
            <a:pPr>
              <a:defRPr/>
            </a:pPr>
            <a:endParaRPr lang="en-US"/>
          </a:p>
        </p:txBody>
      </p:sp>
    </p:spTree>
    <p:extLst>
      <p:ext uri="{BB962C8B-B14F-4D97-AF65-F5344CB8AC3E}">
        <p14:creationId xmlns:p14="http://schemas.microsoft.com/office/powerpoint/2010/main" val="3733841203"/>
      </p:ext>
    </p:extLst>
  </p:cSld>
  <p:clrMapOvr>
    <a:masterClrMapping/>
  </p:clrMapOvr>
  <p:timing>
    <p:tnLst>
      <p:par>
        <p:cTn xmlns:p14="http://schemas.microsoft.com/office/powerpoint/2010/mai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858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685800" y="6248400"/>
            <a:ext cx="1905000" cy="457200"/>
          </a:xfrm>
          <a:prstGeom prst="rect">
            <a:avLst/>
          </a:prstGeom>
        </p:spPr>
        <p:txBody>
          <a:bodyPr/>
          <a:lstStyle>
            <a:lvl1pPr>
              <a:defRPr>
                <a:cs typeface="Arial" pitchFamily="34" charset="0"/>
              </a:defRPr>
            </a:lvl1pPr>
          </a:lstStyle>
          <a:p>
            <a:pPr>
              <a:defRPr/>
            </a:pPr>
            <a:fld id="{FB177FF3-F174-42FB-B62C-30153B5A256F}" type="datetime1">
              <a:rPr lang="en-US" altLang="zh-CN" smtClean="0"/>
              <a:t>7/13/14</a:t>
            </a:fld>
            <a:endParaRPr lang="en-US" altLang="zh-CN"/>
          </a:p>
        </p:txBody>
      </p:sp>
      <p:sp>
        <p:nvSpPr>
          <p:cNvPr id="8" name="Footer Placeholder 7"/>
          <p:cNvSpPr>
            <a:spLocks noGrp="1"/>
          </p:cNvSpPr>
          <p:nvPr>
            <p:ph type="ftr" sz="quarter" idx="11"/>
          </p:nvPr>
        </p:nvSpPr>
        <p:spPr>
          <a:xfrm>
            <a:off x="3124200" y="6248400"/>
            <a:ext cx="2895600" cy="457200"/>
          </a:xfrm>
          <a:prstGeom prst="rect">
            <a:avLst/>
          </a:prstGeom>
        </p:spPr>
        <p:txBody>
          <a:bodyPr/>
          <a:lstStyle>
            <a:lvl1pPr>
              <a:defRPr>
                <a:cs typeface="Arial" pitchFamily="34" charset="0"/>
              </a:defRPr>
            </a:lvl1pPr>
          </a:lstStyle>
          <a:p>
            <a:pPr>
              <a:defRPr/>
            </a:pPr>
            <a:endParaRPr lang="en-US" altLang="zh-CN"/>
          </a:p>
        </p:txBody>
      </p:sp>
      <p:sp>
        <p:nvSpPr>
          <p:cNvPr id="9" name="Slide Number Placeholder 8"/>
          <p:cNvSpPr>
            <a:spLocks noGrp="1"/>
          </p:cNvSpPr>
          <p:nvPr>
            <p:ph type="sldNum" sz="quarter" idx="12"/>
          </p:nvPr>
        </p:nvSpPr>
        <p:spPr>
          <a:xfrm>
            <a:off x="7239000" y="6400800"/>
            <a:ext cx="1905000" cy="457200"/>
          </a:xfrm>
        </p:spPr>
        <p:txBody>
          <a:bodyPr/>
          <a:lstStyle>
            <a:lvl1pPr>
              <a:defRPr/>
            </a:lvl1pPr>
          </a:lstStyle>
          <a:p>
            <a:pPr>
              <a:defRPr/>
            </a:pPr>
            <a:fld id="{57A45CEA-176F-4D48-A5A3-E5041E9EBD64}" type="slidenum">
              <a:rPr lang="zh-CN" altLang="en-US"/>
              <a:pPr>
                <a:defRPr/>
              </a:pPr>
              <a:t>‹#›</a:t>
            </a:fld>
            <a:endParaRPr lang="en-US" altLang="zh-CN"/>
          </a:p>
        </p:txBody>
      </p:sp>
    </p:spTree>
    <p:extLst>
      <p:ext uri="{BB962C8B-B14F-4D97-AF65-F5344CB8AC3E}">
        <p14:creationId xmlns:p14="http://schemas.microsoft.com/office/powerpoint/2010/main" val="318045943"/>
      </p:ext>
    </p:extLst>
  </p:cSld>
  <p:clrMapOvr>
    <a:masterClrMapping/>
  </p:clrMapOvr>
  <p:timing>
    <p:tnLst>
      <p:par>
        <p:cTn xmlns:p14="http://schemas.microsoft.com/office/powerpoint/2010/mai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p:txBody>
          <a:bodyPr/>
          <a:lstStyle>
            <a:lvl1pPr>
              <a:defRPr>
                <a:latin typeface="Perpetua" charset="0"/>
                <a:ea typeface="ＭＳ Ｐゴシック" charset="0"/>
                <a:cs typeface="Arial" charset="0"/>
              </a:defRPr>
            </a:lvl1pPr>
          </a:lstStyle>
          <a:p>
            <a:pPr>
              <a:defRPr/>
            </a:pPr>
            <a:fld id="{261CC53C-5BF2-41E8-940E-478BE1865ED4}" type="datetime1">
              <a:rPr lang="en-US" smtClean="0"/>
              <a:t>7/13/14</a:t>
            </a:fld>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fld id="{938D0FC4-343E-4089-934E-E5DA2679F80D}" type="slidenum">
              <a:rPr lang="en-US"/>
              <a:pPr/>
              <a:t>‹#›</a:t>
            </a:fld>
            <a:endParaRPr lang="en-US"/>
          </a:p>
        </p:txBody>
      </p:sp>
    </p:spTree>
    <p:extLst>
      <p:ext uri="{BB962C8B-B14F-4D97-AF65-F5344CB8AC3E}">
        <p14:creationId xmlns:p14="http://schemas.microsoft.com/office/powerpoint/2010/main" val="3004228114"/>
      </p:ext>
    </p:extLst>
  </p:cSld>
  <p:clrMapOvr>
    <a:masterClrMapping/>
  </p:clrMapOvr>
  <p:timing>
    <p:tnLst>
      <p:par>
        <p:cTn xmlns:p14="http://schemas.microsoft.com/office/powerpoint/2010/mai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228600" y="1219200"/>
            <a:ext cx="8763000" cy="4906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A14CBD8-063B-42AE-BF85-51E0019040AD}" type="datetime1">
              <a:rPr lang="en-US" smtClean="0"/>
              <a:t>7/13/14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8AD08FE-21CA-447A-B5E0-10774CCDBD3A}" type="slidenum">
              <a:rPr lang="en-US" smtClean="0"/>
              <a:t>‹#›</a:t>
            </a:fld>
            <a:endParaRPr lang="en-US"/>
          </a:p>
        </p:txBody>
      </p:sp>
    </p:spTree>
    <p:extLst>
      <p:ext uri="{BB962C8B-B14F-4D97-AF65-F5344CB8AC3E}">
        <p14:creationId xmlns:p14="http://schemas.microsoft.com/office/powerpoint/2010/main" val="614019540"/>
      </p:ext>
    </p:extLst>
  </p:cSld>
  <p:clrMapOvr>
    <a:masterClrMapping/>
  </p:clrMapOvr>
  <p:timing>
    <p:tnLst>
      <p:par>
        <p:cTn xmlns:p14="http://schemas.microsoft.com/office/powerpoint/2010/mai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470EF3F-5763-4D16-8E14-BED54D87E026}" type="datetime1">
              <a:rPr lang="en-US" smtClean="0"/>
              <a:t>7/13/14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8AD08FE-21CA-447A-B5E0-10774CCDBD3A}" type="slidenum">
              <a:rPr lang="en-US" smtClean="0"/>
              <a:t>‹#›</a:t>
            </a:fld>
            <a:endParaRPr lang="en-US"/>
          </a:p>
        </p:txBody>
      </p:sp>
    </p:spTree>
    <p:extLst>
      <p:ext uri="{BB962C8B-B14F-4D97-AF65-F5344CB8AC3E}">
        <p14:creationId xmlns:p14="http://schemas.microsoft.com/office/powerpoint/2010/main" val="2279067172"/>
      </p:ext>
    </p:extLst>
  </p:cSld>
  <p:clrMapOvr>
    <a:masterClrMapping/>
  </p:clrMapOvr>
  <p:timing>
    <p:tnLst>
      <p:par>
        <p:cTn xmlns:p14="http://schemas.microsoft.com/office/powerpoint/2010/mai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F6EF664-1A5A-4DB3-9EE0-C3704BFE5C6D}" type="datetime1">
              <a:rPr lang="en-US" smtClean="0"/>
              <a:t>7/13/14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8AD08FE-21CA-447A-B5E0-10774CCDBD3A}" type="slidenum">
              <a:rPr lang="en-US" smtClean="0"/>
              <a:t>‹#›</a:t>
            </a:fld>
            <a:endParaRPr lang="en-US"/>
          </a:p>
        </p:txBody>
      </p:sp>
    </p:spTree>
    <p:extLst>
      <p:ext uri="{BB962C8B-B14F-4D97-AF65-F5344CB8AC3E}">
        <p14:creationId xmlns:p14="http://schemas.microsoft.com/office/powerpoint/2010/main" val="321056668"/>
      </p:ext>
    </p:extLst>
  </p:cSld>
  <p:clrMapOvr>
    <a:masterClrMapping/>
  </p:clrMapOvr>
  <p:timing>
    <p:tnLst>
      <p:par>
        <p:cTn xmlns:p14="http://schemas.microsoft.com/office/powerpoint/2010/mai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F7DE200-A624-48B7-A10F-FE2B1172318B}" type="datetime1">
              <a:rPr lang="en-US" smtClean="0"/>
              <a:t>7/13/14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8AD08FE-21CA-447A-B5E0-10774CCDBD3A}" type="slidenum">
              <a:rPr lang="en-US" smtClean="0"/>
              <a:t>‹#›</a:t>
            </a:fld>
            <a:endParaRPr lang="en-US"/>
          </a:p>
        </p:txBody>
      </p:sp>
    </p:spTree>
    <p:extLst>
      <p:ext uri="{BB962C8B-B14F-4D97-AF65-F5344CB8AC3E}">
        <p14:creationId xmlns:p14="http://schemas.microsoft.com/office/powerpoint/2010/main" val="3176491553"/>
      </p:ext>
    </p:extLst>
  </p:cSld>
  <p:clrMapOvr>
    <a:masterClrMapping/>
  </p:clrMapOvr>
  <p:timing>
    <p:tnLst>
      <p:par>
        <p:cTn xmlns:p14="http://schemas.microsoft.com/office/powerpoint/2010/mai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D36D748-C6AC-414E-A72F-56BFB789A5DE}" type="datetime1">
              <a:rPr lang="en-US" smtClean="0"/>
              <a:t>7/13/14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8AD08FE-21CA-447A-B5E0-10774CCDBD3A}" type="slidenum">
              <a:rPr lang="en-US" smtClean="0"/>
              <a:t>‹#›</a:t>
            </a:fld>
            <a:endParaRPr lang="en-US"/>
          </a:p>
        </p:txBody>
      </p:sp>
    </p:spTree>
    <p:extLst>
      <p:ext uri="{BB962C8B-B14F-4D97-AF65-F5344CB8AC3E}">
        <p14:creationId xmlns:p14="http://schemas.microsoft.com/office/powerpoint/2010/main" val="2539128233"/>
      </p:ext>
    </p:extLst>
  </p:cSld>
  <p:clrMapOvr>
    <a:masterClrMapping/>
  </p:clrMapOvr>
  <p:timing>
    <p:tnLst>
      <p:par>
        <p:cTn xmlns:p14="http://schemas.microsoft.com/office/powerpoint/2010/mai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B94CCC8-6094-4840-8C88-7791D2E731D0}" type="datetime1">
              <a:rPr lang="en-US" smtClean="0"/>
              <a:t>7/13/14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8AD08FE-21CA-447A-B5E0-10774CCDBD3A}" type="slidenum">
              <a:rPr lang="en-US" smtClean="0"/>
              <a:t>‹#›</a:t>
            </a:fld>
            <a:endParaRPr lang="en-US"/>
          </a:p>
        </p:txBody>
      </p:sp>
    </p:spTree>
    <p:extLst>
      <p:ext uri="{BB962C8B-B14F-4D97-AF65-F5344CB8AC3E}">
        <p14:creationId xmlns:p14="http://schemas.microsoft.com/office/powerpoint/2010/main" val="2353442288"/>
      </p:ext>
    </p:extLst>
  </p:cSld>
  <p:clrMapOvr>
    <a:masterClrMapping/>
  </p:clrMapOvr>
  <p:timing>
    <p:tnLst>
      <p:par>
        <p:cTn xmlns:p14="http://schemas.microsoft.com/office/powerpoint/2010/mai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45C07DF-C4B9-4C53-BB34-74B1EA084DA0}" type="datetime1">
              <a:rPr lang="en-US" smtClean="0"/>
              <a:t>7/13/14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8AD08FE-21CA-447A-B5E0-10774CCDBD3A}" type="slidenum">
              <a:rPr lang="en-US" smtClean="0"/>
              <a:t>‹#›</a:t>
            </a:fld>
            <a:endParaRPr lang="en-US"/>
          </a:p>
        </p:txBody>
      </p:sp>
    </p:spTree>
    <p:extLst>
      <p:ext uri="{BB962C8B-B14F-4D97-AF65-F5344CB8AC3E}">
        <p14:creationId xmlns:p14="http://schemas.microsoft.com/office/powerpoint/2010/main" val="3213541868"/>
      </p:ext>
    </p:extLst>
  </p:cSld>
  <p:clrMapOvr>
    <a:masterClrMapping/>
  </p:clrMapOvr>
  <p:timing>
    <p:tnLst>
      <p:par>
        <p:cTn xmlns:p14="http://schemas.microsoft.com/office/powerpoint/2010/mai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247EFF3-EA8A-4C82-B232-E3D8DD6693BD}" type="datetime1">
              <a:rPr lang="en-US" smtClean="0"/>
              <a:t>7/13/14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8AD08FE-21CA-447A-B5E0-10774CCDBD3A}" type="slidenum">
              <a:rPr lang="en-US" smtClean="0"/>
              <a:t>‹#›</a:t>
            </a:fld>
            <a:endParaRPr lang="en-US"/>
          </a:p>
        </p:txBody>
      </p:sp>
    </p:spTree>
    <p:extLst>
      <p:ext uri="{BB962C8B-B14F-4D97-AF65-F5344CB8AC3E}">
        <p14:creationId xmlns:p14="http://schemas.microsoft.com/office/powerpoint/2010/main" val="1648734185"/>
      </p:ext>
    </p:extLst>
  </p:cSld>
  <p:clrMapOvr>
    <a:masterClrMapping/>
  </p:clrMapOvr>
  <p:timing>
    <p:tnLst>
      <p:par>
        <p:cTn xmlns:p14="http://schemas.microsoft.com/office/powerpoint/2010/main" id="1" dur="indefinite" restart="never" nodeType="tmRoot"/>
      </p:par>
    </p:tnLst>
  </p:timing>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20" Type="http://schemas.openxmlformats.org/officeDocument/2006/relationships/image" Target="../media/image4.jpeg"/><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theme" Target="../theme/theme1.xml"/><Relationship Id="rId17" Type="http://schemas.openxmlformats.org/officeDocument/2006/relationships/image" Target="../media/image1.png"/><Relationship Id="rId18" Type="http://schemas.openxmlformats.org/officeDocument/2006/relationships/image" Target="../media/image2.png"/><Relationship Id="rId19" Type="http://schemas.openxmlformats.org/officeDocument/2006/relationships/image" Target="../media/image3.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9906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228600" y="1447800"/>
            <a:ext cx="8763000" cy="46783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1891287" y="594360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C52FEE7-06A3-43E3-A57B-31C8BE5EA9CB}" type="datetime1">
              <a:rPr lang="en-US" smtClean="0"/>
              <a:t>7/13/14</a:t>
            </a:fld>
            <a:endParaRPr lang="en-US"/>
          </a:p>
        </p:txBody>
      </p:sp>
      <p:sp>
        <p:nvSpPr>
          <p:cNvPr id="5" name="Footer Placeholder 4"/>
          <p:cNvSpPr>
            <a:spLocks noGrp="1"/>
          </p:cNvSpPr>
          <p:nvPr>
            <p:ph type="ftr" sz="quarter" idx="3"/>
          </p:nvPr>
        </p:nvSpPr>
        <p:spPr>
          <a:xfrm>
            <a:off x="3657600" y="6492875"/>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7010400" y="6492875"/>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8AD08FE-21CA-447A-B5E0-10774CCDBD3A}" type="slidenum">
              <a:rPr lang="en-US" smtClean="0"/>
              <a:t>‹#›</a:t>
            </a:fld>
            <a:endParaRPr lang="en-US"/>
          </a:p>
        </p:txBody>
      </p:sp>
      <p:sp>
        <p:nvSpPr>
          <p:cNvPr id="7" name="AutoShape 2" descr="data:image/jpeg;base64,/9j/4AAQSkZJRgABAQAAAQABAAD/2wCEAAkGBhQREBUUEhQVFRUWFx0UGBcYFh4fGxweGxwYIB8gGh8YISggGRwjHBoaIS8gIywpLywsHSAzNTQqNSYuLCoBCQoKDgwOGg8PGiwkHyUpLzQpLiwsKSksLCwsLCksLSksLCwsLCksKSksLCwsLCwsLCwsLCwsLCksLCwsLCksLP/AABEIAF0CHQMBIgACEQEDEQH/xAAcAAEAAgMBAQEAAAAAAAAAAAAABQYDBAcIAgH/xABQEAACAQMCBAMEBQgECggHAAABAgMABBESIQUGEzEiQVEHMmFxFCNCUoEVVHKCkaGx0mKSk7IIFiQzo7PBwtHiF2NzlMPT4fAYNDVTdIOi/8QAGQEBAAMBAQAAAAAAAAAAAAAAAAECAwQF/8QALREAAgIBAwMBCAEFAAAAAAAAAAECEQMSITEEE0FRIiMycYGRscFhFFKh0fD/2gAMAwEAAhEDEQA/AOn8xc/WdhII7mR0YoJNoZGGklhklFIG6naoYe27hP5y39hL/JV7rj3t75ThEEd5HGqy9URyMoxqVlbBbHcgqAD3wflUN0rNMcVOSiWb/pu4T+ct/YS/yU/6buE/nLf2Ev8AJXmxbfJxXofh/sF4bGPrBNMfV5Sv+qC1SMtXB0ZsCxVq8m6PbZwn85Yf/om/krftPapwuTGm9hGfvkp/rAK0m9ivCSP/AJU/28389QPG/wDB7tXBNrNLC3kG+sT9+G/HUflVtzBKD8nTLDisM66oZY5V9Y3DD9qk1tV5R5i5JvOFSqZVKHPgniY6ScfZcYKnvscH4Yq08ne2m6tSqXZN1D2yf86o27Mff+T7n7wqvcXDN/6SbWqG6PQtK0uD8Ziu4VmgcPG4yCP3gjuCPMGt2tDkarZilKUIFKUoCo8+e0eHhTW6yKXMz4bDY0RgjU52OrGRhds777VbQc9q8te0vj/0/iU0qnMa/UxemhM7j1DMWb9au4+yHmL6XwyMMcyQfUP6nTjQd++UK5PmQaoppujpydPKEFJl1pSlXOYUpSgILmnmNrbpRwRCa4nYrHGXCqAoy8kjHOmNBjOASSVHnVRk5p4oIRObrgCws2hZDNNoLb+EPnBbY7D0NTvPfBJJTFNHEbhVjmtpoVcK7RXCqGMbMQA6lFOCRkFvPFRHD+TJDaXBNpZwmadZYra5QSRRKkaR5YR4AlYKzHSftbnvUF1wQXGvahf20DSi64HPpx9XBLI8hywHhXWM4zk/AGqz/wDENxD/AOzaf2cn/m1L+0Dk6aHh80jw8IQIYwxtrZkmGZExpYsdOcjOe6k+tVj2S8jpxG9PXGYIV6jr21EnCqcb4O5PwXHnVG3dHTjhFwc2uDqPsj9o1xxVrkXCQr0RGV6SsPf6mc6mb7o9K6PWvZWEcKBIY0jQbBUUKB8gNq2K0ORu3sCaofMftp4fZsUDtcODgrAAwHzdiF/YSaontk9ozzSvY2zFYUOiZgd5G80yPsL2I8znyG8p7NfYvD0kub9NbONSQHZVB7GQd2Yj7J2GdwT2pqt0jfs6Y65+eD5b/CSi14FlJo9TMur+rpx//VT/AAX278OnIWQy25O2ZU8P9aMtgfFsVdIuW7VU0LbQKnbSIkC799sYqrcyexnh92p6cQtpMbPCNK/jGPAR+APxFW3M7gy523EI5IxLHIjxkag6sCuPXI2xUPyVzevE4HnjTQizPEvizqC4w3YadQOdPl615v5p5RueGTPBKSFcZDKTolUdj8SPNT2PzBPafYKuOFH/ALd/4JVVK3RrPBohru0dHpSlXOYUpSgFKUoBSlKAUpSgFKUoBSlKAUpSgFKUoBSlKAUpSgFKUoBSlKAUpSgFKUoBSlKAUpSgFKUoBVK9r0GvhjL/ANbH/eq61W/aBDrsyP6a/wAah7muF1ki/wCTgEfBvENvMfxr1HXEU4XuNvOu3VEY0dXWZNen6/oUpSrHAavFOFxXMLQzoHjcYZT/ALPMEdwRuDuK8/c2cgmxuDHu0beKJz3ZfQ4+0vY/gds4Houq/wA8cHFxaMceKP6xT8veH4rn8QKq4pnV02d4pV4ZyPkDjz8OuBkn6PIQJV8h6OPivn6rnuQK72rZGR2riH5L+FdQ5HvC9oqN3iPT/Ae7+4gfhRKjXq0pe2vqWClKVY4BVY9ovGjbWEmg4kl+pT1BYHLfqrqPzx61Z653zhG17epCvZD0x+kcaz+AAH6pqGbYUnNXwjk0/K7xxxOy4WUMUPqEbSf34+YIPnVu9k14bS+6Z2juB0z8HXJQ/vZfmwrpHN/LiPYhEXHQAKD+iowR/V3+YFc4ThxUgrsQQQfQjcH8DVVCj0e+s0Gn/wB6HbqVqcJv+vCkn3l3HoexH4HNbdXPJarYUpShAqB57TVw6ceqj+8tT1RHNqZspR8B/eWhaHxI55zfb6ouNj709p/4FbnsN4YIorp8btIifgq5/i5rd5gtcpxT+lLbn9nT/wCFSHsxg0W0vxm/3Eq2lJWdkpe5a+X4Rca0uNXphtppR3jieQfqqT/srdrX4haiWKSM9nRkP6wI/wBtVOJVe55lh4SNamTxDUpcnuRkFviSRmvUKkY27eVcSfhBUkEYIOCPQjvV15T5p6SLDP7q7I/oPIN8B5H9vrVYxo9Hq28qTXgvNK+UcEAggg7gjsa+qseaVf2jcsrfWEi6cyRjqxHz1KDt8mGV/EHyqM9jVvo4cw/69z+0JV7qE5T4KbWF4yAB1WZcH7JwB+4VFb2brJ7pwfqTdKUqTAUpSgFKUoBSlKAUpSgFKUoBSlKAUpSgFKUoBSlKAUpSgFKUoBSlKAUpSgFKUoBSlKAUpSgFKUoBUNzYmbf9YVM1D81Ni3/WFEWh8SKWtuM10yubLKM10mpZrm8GnxfhguIjGzOgLIxKMVYhHViuV3AbTpON8E1TOGcNWXjHEIHMhiWCAqolkGkur6ipDZUnA3GDV/qscK5fnj4pdXb9Lp3CRxhVdtSiIEAnKANqz6jHxqDAjeL67fidgEWS4f6LOhAYDWV+jgM2ohF7sSRvvsDsKlIuc4n4e11JG8YDNA8R0lxIJDFoyDpJL4AJIG+SQM4zcR4PM/Ebe5UR9OGKWMguwYmUocgBCMDpjz31HtjeJj5Jmfh9xbSSJFJJcPdRyRktoYzdZchlXOlgB8Rvt5AVTh/FFkmaErhlXWGU6kYZwQGAADA91PrkZqauDo4dxDSSCtrJIpBIKsiPggjcEEjeonhhutRa7khyMqFhDaSSRlmL752wAMAZPfIxOQcPe6t7qCLTqlt3hyxIA6g052BJxnOPP1FWOqd6dzJwngbT8FtpYpporn6KkqzLK5JfphvrFYlZFJ7hgdicYO9b3LHOr3PDLS56LPLcHpFVGFDqXVnY79OPMbHO/cDua+Lbly9/J0diZIIVWFbdp42d3KBdLFFZUEbEDY5bGfhWXjXJ7i0tbezERjt3XVBOzCOZAjKVkKq2d2D4KkFgMiqnKfk/PwPD7y6jjy9o0kToXGnXGAfCw95SGUg488bGorlm6aOJLl4ZJZJGSFAg1ZeTGXcqMRoNyzHYAnzwKi+I8BnRL61kkhP0qV5lMSsMGWJIwGVjtjT2BOc5yO1T03Kt63DbeAtbdSKRGkizJ0Zo1GGSRtOohj48acdlIYZJk03jH5lh5f5gW7E40aWglMDjUGUkKrZVh7ykOO4BzkEVSeY4fosmkRs5aQIgUeTbgsfsqB3b4etWjlPgE9tLdNK0BSebrKIlYEfVxrghtgF0Y2zqznw+7Ub7UOByTQxPFoOiQdVJCQkib+FyoJxk9sEE4yKIY5NM1eS+bx0Lr6p2NuzZRWQ6igUtoYsFIKkHfB77ZqX4Tz31pLRXt5YlvYzJC7MpBIjEhUhSSvhyQTjOOwqh8IsZ4PpXihJmZnQDUoGuNUIbvgAA9s5+HarlYcr3AHCt4StimliJG8eYTFlfq9tjrwfl/SoxkTTsy818f6lvfxQxvILeJhK6vpIYxltMeN3ZVKsew3ABJyBJ8if/AEqx/wDxIP8AVJUJc8pXkct8LZ7cwXwZyJdYeKRo9BK6QRIrYHcrj443svLfDWtrO3gcqzQwpESucHQoXIz64qDMr3H4s8b4euWCtFcM6hiFcosYXWoOGxqOM/D0r85q5sb/ACq2S1lkaGNJS2qMKVYtg5LZHuEAYySewGTW9xfgdxJxK1uo+j07dZEZWdgzCUKDjCEKVKg9znceHvWlxvgs6zX1wBEUmt44VBkYEGMvgt4CAD1D2zjT552lEx5RAc28ZMvB766gDKJo4JVJOGQMqHy+0M42PftW9yf0rCMssTCa7nWFIVfwswTUWx7q4XUzPjJAHc4B0r/l+ZeDXFjmLqIkFuz6m04XSNQ8GSSAPDtjPc43krPgkt1DDNEY0uLWfqoCSY2ygV0ZguQGU+8FJB8jVnwav4ft+Cx2HM4kkuIWidZ7cKzRgg61cEq0bHSGU4I304IIOK0+Ac6Pdw9dbKdYTD1kdmi8ZB90DXkHzBbAOD5YJzcO4JMJ7i7lEQnliSFYkkYxqsesjMhQFizOSToGBgYOCS5Z4JNa8NS1fpNJFH0lKu2lttiSUyvyw1UMSm8V4/1zbTx2U4W8XweKMl36esALqyMqGGo43XPbc6dhxQSJMWidGgYo6bMchQ3h0e9kEYHfNWqz5SuY4eGR/UE2LAseo/jAjePw/V7HDlt/MY88j8l5GmkN+S6RPcuZIpEdmKHpqg1Aqv3Q2Qc5JHlkymaxyNbMgeXuc5I51h0MhaH6QEZgRjIBVhsY5PEMgbfE4qw8l88PdvdiZAhjuHijQMDsiReEE6dTFizZOPex5VT4eTLu0uIZZlt1VYWhbpayCWZWLBiBqZiCTqwQT9rvX7wawkglucmNo5ZmnXc6suFGG2woGnuNWc+VSXcde5deA8xW0HCmulikhhV5T0i2uQv1nUqMsdTvLnA1YywGcVJRcz6buO1uIzFJMjSQnWGV9G7rkYIkUEEjBGOxOK5xZ8PkPC3sZnVQXaRHjJJRjL1VI1Bez7EeYHcZ2vHDuGy3lxa3dyYR9GWQRiF2YO8iqpdtaIY8KGHT8XvZ1bDNTGUHHk1bj2lhI7mVrScRWs/QmfVH4fcywCsS2NYOB5eflV1qgXvI91JZ8RgzADezmZW1vhAwjGD9XuQIx89Xlje9wZ0rqADYGQDkA/AkDI+OBQqc85n4sLTiEr8SjnNlKiJBcRNJ04MDDiQREGORnbaQZbGkA7HFgXi62PC+upe8iiVpNaOHdo9THXqc+MhTljnyNZZrS9SW5KC3nimdSkcsjp0wIo0YErHIGVmUnRpHcnJzgYOC2Fvwjh6xXM0SIXbUzYSLVKzMUQMThRkgAnsMmgJeHjIeWJEXUJIjPrVgVVfDpz669Xhx30t2xvpcE5rF02Y48x9SSHWHBZWiLA9RAMpq05Xc5BGcZArU9nnAhbWxOpmDsREXHiW3Vn6CeukIxYat/Ge3YadjybL+UIrp0t4nj19SaGR9dwrKQFlj6aqNyrFizboMAZ8IEly3zDLPNeiZFRLecxKQ+cKscTeLYZJ1Fj5DtvjJw2PP0csluFjYx3ORHIrKxXbKmZBvGHHY74yA2k7Vm4Xy9NFcXuoxG3upOrsW6mWiSNlIxpA8GQ2Sd+w71pcqcA4haiO2lnt3tYMLG6owndF9xH+wgGwJGolRjYnNAZOIc/GM3gW0mf6FhpTqjA0lOpqXLb+DcKN/XG2drh/OQluIYmgljW5iaaB3K+IJoJ1KCWj2dSNW+++DtUfecp3LniuOji/QInjbKYhEOW8G+3iwPPb41nj5cufpHD5T0cWkLwyASNluoI1yng8hGDg9842xkgbkfNge4lijj19GZIJMONalwh16O5iGsDVnuG2wCasBFUrjHJs1xeJMUt0aOdZEukkdbgRrgmJkCaZAw1JkvgK3Y48V1NAUzkiL/LeJ5LHp3IRAXYhF6SHCAnCjLHtj9wqycZ4oYFQrE8rSSLEqoCcFvtOQDojABJY9viSAa/wng19bT3cqpauLmYTYM0gKYRVxkRHVsoPl+NfvHOX724tI0MkDzC4E00bFxBLHlvqSQC2jSV7ghiu4IYigM3+MC3lnfAKUaDqwvh8jUsYYFGQ5KkMO+D3BFRHKHOHQtOGQz28scc8MMEU5ZNDSdIaQQG1Lr0nSSN9th5SXA+VJ4hfrK8Gm6dnTpqw06okTBBOAF0+ROrv4e1Y+GcqTtDZ2910RFYmJkMbszStChVCwZFEQBw5AL5IxnHcCSu+aiGuBDC0wtcdYhgDkrrKRg++4QqSDpHiABJyBr8T58jjhtJoopZ0vHWOIppG7qWUEOwIOAe+wwckVjXl+6t7m6e1MLxXbCRhK7KYpNIVmUKjCUEAHSSm4xnfIwXfJMiQcOgtjGVspUlJkYqX0K6keFWwWLls+Xoc7ASjcyShbcNaSpLOXyjEaIhGCSZZY9SICANPfJYD1xEcZ59Y8Elv7aPDKHUK7DwMrmMt4chwGGQB7wx28pLmngdxPNavCYWjiZjLDNq0NkDQ40g6njYZVWGMnOVIBqGj5EuDwa5sJJIdchlMbqGC+OVpAXzkrkkAgatPq1AWbiXHugIVZCZp5OlHEGG5wWJLdgqopYnfbYAkgHBY81CR7mJonWe2AZ4sg6lcEq0bsQrKcEb4wQQQK0+Ncu3FwLS4zCt5ayGQDxGJg6lXj1Y1DK4+s07Ee75VmsOBzCW5upREJ540iWNZGMarGHxmQoGYszkk6BgYABxkgfPL/ADc95GJVs50heHrI7NH4yfsAa9QPoWwDg79idfgHMltDwm3njRooG0pFGz6my8mlVLOT3Y9ycAfAVIcrcJmteHxW79NpIYxEpV20tpGASSuVz5jBx8ahLbkWccHhsuskc9uySRSqCy6o5NalgQDg9iN8d9+1ATPC+bVledGQqYFEhZWDxupBOY2GMkYwVIBBx3zWXl3mM3ao4jxHJGJUdZA43x4W0+7IM7jcehO+MXCba/MUhu5LcSlCka26voVsHxs0mSxJxtgBQD72aj+WeUXgvXuTHBb64jHJHbyOySuWUiRlZEWNlwwAAYnWd9twLfSlKAUpSgFKUoBSlKAUpSgFVvn+fRZk/wBNf41ZKpPthm0cLZh5SR/3qhulZrgWrJFfyUhOL7jfzrtteVouNeJfmP416pqsJajs67F29P1/QpSlXPOFa3E70QwySHsiM/7ATWzXMvbRzeIYUtEPjlIeTHkinIB9NTAfgretRJ0rNsOJ5ZqKK6OL/Gr97NwXjll8iwQfqjJ/vfurhVnfvNIscSl5HYKqjuSew/8AWvSfLfBhaWsUAOSi+JvvMd2P4sSapGWo7+tgsca8sk6w3d0sUbSOcKilmPwAyazVzb21c0/R7eO2U4aZtT48kQ5/DU2B8QGq7dKzz8ON5ZqC8mhYcTuLidp4YzIytrIxkLnOkHt2xt8qn/y5xP8AN/8AR/8ANUl7OeCG2sI9YxJL9dJnuCwGF/VXSPmD61Z6Lg2y5YqTSSaRRvy5xP8AN/8AR/8ANWG74lxKVGR7fKsMHwfw8Xer/Shn3V/ajic3ESjFWyGUlSD3BGxB/GuicgccE9uUJ8UR0/qndT/Efq1z32yWBtrtZ1B0XA374EiAA/LUuk49QxqG9m3OPQ4jEGOEm+ob0yxGk/g+BnyDGs9dOmejLB3cGuPpf+z0HSlK1PHFRfND4tJT8B/eFSlQnOj4sJz6KP7y1KLQ+JEDx25wnEf6MkA/bord9nU+qCT4Sf7q1Wea7zTHxg/dntB+3o/8a2vY5xQSLcp5qUf+sGH+7Vr2OuUPdN/L8I6RSlfE/ut8j/CqHEfqOCMggj1FfVc/9ifFxNwwR58UEjJ+DeMH5eIj9WugVEXas0y4+3Nw9GfLoCCCAQdiD2qr8b5L1AtbHS3fQfdPyP2T+75VaqVJWM3F2jitzfNG7JICrqcMp7g/+/Pzqc5L5o0XKxsfBKdHyb7J/E+H8R6Vte2Tg6/RRdqAHhKq5+8jNpwfXDMCPTLetch4XxhjcQhfe6sePnrXFZOdOj2MWOOfFq+56ipSlaniiviWFWGGAYd8EZG3bvVcPMkhuY0XQ0cs8tsGCHwtHHOxOosOphoWUqFABJ8Xh32+XC9xw+E3DlnlhVmePVGfEoOxRsqfipHwxQE3SqZw+N0hjaOWUySXbxEyzSSLpjkuFUaWbyUDIGNWkZPmM0HNU8hjjRE6h+lB20kg/RZxD4U1qQHJ1Z1HRsPFnNCC20qu8f4g5s4JRqiZ57PUAwyokuIAylkOGGGKnBwQT3BrJdcSkWZ1jKktNHENeSqaoixOARvsDjIznuM5oST1KqK8xTsyaY1eYQ32FDMqO9tPDGPDkga85BOopnAJyc7LczvKVFuFZZGbpyadYKoqajgOuTrcrjIxoY79qEWWWlVX/GO6ZnCRRBorSO5MbPu7yfSVEavkIg1xKeoc7ZGN8rkh427tGjkdQThD9XJFgNDKwJQsdYypGzMpx5Muwks1KqkPMM0UEHV6cjzoyxtgoGmyvTjIyx8QLEkdgjGpnid5IHiiiKK8mo63UsoCAE+EMpYnIwNQ2yfLBAkqVV+EXUtzdRSuwVVtw/SRn063Z1Y5DhZV8IKl0OBuME5rJd3jieUB2wJ7dQM7ANjUPkfOgLJSqlHxuSOFnHjdYbmQa3bBMc2FBx5YwM4JA7Vuz8ZmRxCemZHmESyBG0KGjeTLrqycCNl2YZJXtmgLBSqgeZZS6hUV5RDeDCuQjPbz28QwrMFyxbOGOVOVDbkma4JxUypJrI1xPof6t48eFWGVkzjZhuCwPfPcACVpVMvOZLhrWcqURjatcxP0WGAMfZd9TbEYLKm43XyEvzRO8dtGQ+G+k2isyZXIa5gVx3JCsCQQSdjg5oCcpUBf8RlWSRYShZpI4l6mSqakJJwpBONm05Ge2RnIxW/FJkmkLMjRfShBp8RcakjwQc4UBj7mD4fFq8qAslKp0nOciwSzaUdfocl7EQrKGEYUgZZizqwceIqh27b7SdxxiWMtGxjMmpAhWNjnWHOkJqyzARtvqUY3OMEUBPUqvWvMUj2jv0yZl66gKpKloWkUZwSELFB4dRwTjJxmoy7ToWjSQ3cskklo8wDzlhIQIz1UySIgCwGIgqfWDw7LgC6Uqvz8alQtGxi6plEcZEbHVqjMmAmrdgFbcsowCdsYrRtua55RGqrGrlLxmLAkZs544dlVtteon3jp9WxuBbqVUp+ap4y6ssRb/I2TGoAC8naHS2TlymgtqGnVkeFcb5l5hmLNANHXSRo8iJiHCpC5ZE6g0qOsisWfZtt8igLPSqXFzk7RCcIAXtbKXBdmCm5ldDhR75XuAuGkwFG+nEha8Qum0LmMPI8uHeFlUIhAUrGWD7juGbuSQcYWgLJStPg18Z7aGVlCmSNJCoOQCygkA4GQM98CtygFc+9uU4XhJB7tNGo+e7fwU1YOYec1s5AhtryYlA+YLdpF3JGNQ2DbdviPWuQ+0vmG+4oUjj4feR28Z1gNbyF2bGNTYXC4BIABPckk7AUm9jo6de8Tfg5ssm9eyK8jf4qXv5nd/wDd5P5a6FZe0nj8YAazkl+L2UoP+j0j91Z4/Z5O7rH3qpra/PyO70rjLe1fjJXC8KbX6/Rrgj+rsf31oX3GOZL5dKwSwKdiEj6J/rSnWPwIrXUcCwPy19zoXPvtNg4ahQES3JHhiB934yEe6Ph3Pltkjzrf8Rlu7hpJC0ksr5O2SSdgFA/ABR5YAq/8I9gt7MdVzLHADudzJJk98gYXPx1Guq8o+zez4b4okLy4wZpN3/V2AQfogZ881m4ynydmPNi6dezuyu+yn2ZGzAurpR9IYeBO/SB7/rkbH0G3ma6XStfiN50YZJdDvoQvojXU7YGcIPNj2ArVJJUjgyZJZZapGaSQKCSQABkk9gB6159trn8u8wqSMwB8gHt0YskAg+TnuPLqGpjn7ny/voGt7bh17DE+zu0Emth5rhVwqnz3ORt2zmmcoLxHh12lxHY3LYBVkNvKAynuM6fCexB8iB3Gxzm7aR19PHRGUrVtbbnp+lVHlv2gm7mSJrC+t2YE65YCIhgE7ue2cYGRucVbq1OFprkUpX4xwKEFS9qvBBdcKnGPFEv0hDjsY8k4+aah+NeZNdd05u9pdxNayQ2nDOIBpFMZeW2caQwwSoTVlsdskYO++MHjf+Kl7+Z3f/d5P5a58it7HrdHk7cGpP8AyelfZ7zSOIWEUucyAdOUejrjPy1DDD4NVkrzVyPf8T4XMXisrp0cASRNbygNjOCCF8LDJwcHudjXceVOc/pzMptLu2ZVDHrxFVO+MKx94/gK1i7W5wZsajJuPBZKpPGeeLKeF4ZBdaXGDptpQdiDt4Nu1SXO95eRxJ9CVi5Y6iqBiAB6Ntuf4VzW74xzLnwLNj/sIf5as9lZbFiUlqbX3r9GXn7mOzayvjB9K6t08Lt1IJFQdNohsWUBfCudyck/hVT9lXOa2V+DM2IZV6TnyXJBVj8iMH0DE1u8dXmO8haC4imkifBZejEudLBhuqg9wD3quRezXif5lN+wf8azd8o6sMoaXjk+T1THIGAZSCCMgg5BB8wR3r5uPcb9E/wrknsl4Ff210BPHPFD038LE9PUSuPDnGe++K61c+436J/hWpw5cahKk7PNfsu54HDbvMuehKAkuBnTg+F8Dc6cnIHkx7nAr0rb3CyIrowZGAZWU5BB7EEbEH1rzfyf7IrniNmLlJYo1bIjD6vFpJBJKg6RkEefY/jLWNpx3geRHE0sGfdUGaLfckBMPH8T4R65rGFx5O3qFDK7i9zv1K47Zf4RKdp7N1YbHRID89mCkfLetbi3+ESdJFtagHGzyyZwf0EG/wDWFaa0cn9Pk9Cze3DjyQ8OMBP1lwyhV8wqMrMx+HhC/rVzD2S8ttecSjbH1VuRNIfiN0HzLgbegb0rJw/kninG7gzzh0VsapplKqF9I02LAAnAUBc5yQTmu8cq8qw8Ot1ggG3dmPvO3mzH1/gNqz06pWzq7ywYnji7b5JilKi+K3T9a3ijbSXdnfGM9ONTq94H7bRLtj3u9bHnpWbI4RCJBJ0o9YYuH0DUGIIJBxkEgkE+YJrNbWiRghFCgkthRgZPc7VG33MSoQEXqeOOPKke9KRpC/ewpEjeib79qxLzPlHcRN01lMAfUApYS9InfcIrZJbHYHGTtUWTpZKpYxgABEADGQAKMBmLEsPRiWYk+ZJ9awz8EgddLwxMupn0lFI1OWLnGO7Fmz66jnvWgeZjoGIJDIQ7LGPNUYKGzjChyQVLadjk6QDjb4/LKsB+j46uVwuRlgGBcJq8Osxh9OrbOM7UsaXwblxaJIhjdFdGGlkZQVI9CDsR8KxW/C4o1CpEiqG1gBQAGOfF+lud+9RnDeNakUIXnZlExLBUZY5HIQMMDxYDDGBnptnBwDlXmRDIFA8J6viJx4YTh30nfQHIXPmTntglY0skIuHxqwZY0VhrwQoBHUYO+CPvuAzepAJr4k4RCyLGYoyinKroGFO+6jGx3Pb1PrUTw3jrhIkZZJJnRZnUgAxrM7aVYqNOVAZfLPTOTkjO7zBdOqRpE2iSWZI1OAds6pMAgjPRSQj4gUsaXdG4OHRb/Vp4kETeAbourCHbdBqbC9hqPrXxb8Ihj9yKNcNr2Qe9p06v0tPhz6bdqjoOaFeVowh2Mo1lgFPQ0hz64DsFJ8j67407LmRlj6kwbWY45njyNMQldhGinSC8re7p9V8tQ1LJ0MmDwSPWjAaVR2lCKAFLsGBc7Zzhm88ZOe9bN3YxygLKiuAcgMAcHBGRnscEj5E1Ezcz6Rcv0ZDHb68uCMOyKh0xjuxJYr2xqQjNY4OcUJfWjRrGsru5IKgQFA/u5zgsV+asBnBwsjQycjtUU5VVBChBgAeEdht5DJwK/Gs0JJKKSSGJ0jJK+6T8R5HyqFuuZnCyBIcyK8MQUuD45iPC+nODGrK7AZGk7E96zNx/ErJpYkzLbRrthn6fVYhvuqhJJ/oMACcArGhkieGxYI6aYIZSNIxhjlh8idyPM1+3PD45ARJGjBipIZQclSCpOfNSAQfIgYqEu+c1SNWWF3zFLNhcdoWVcA+essNH3qmOKSssLFDpcjSh22dsKuc5HvEUsaWj8fg8BUIYYioRogpRcaH06kxjGltK5XscD0rLa2SRAiNFQE5IUAZOwycdzgDf4VVrTm5pUtX1hI+g1zcuV8o411qNsDTI6hj6hlG6tiSl5p0iTMTZQwppDAtrmYAIQOzqGVmHbDAgmlol45LYkIeBW6KVWCJVKGMqI1wUOAVxj3cADT22rPJYxtEYmRWjK6CjAFSPQg7EfCoiTm1FiaQoRpEzsCdgkDlWYt28RHhH2s7bAmsz8wYlWIREudGpdQyNYY5x5oulgWOBkYGTtSyNDN634XFGoVI0VQ2sAKANX3v0vj3r9/JkXU6nTTqDfXpGrJBGc984JGfQn1qLl5pAhkmWJ3jVNaEd5MnChMjxF9tOM9xnBOKx23OKNrJjdUjWZmbY/wCZkEZAA3JZtQGNiUbGe5WhofoSS8BtwCBBFhkaMjprujY1IdvcOBle21Z7jh8cmdaI2cE5UH3clf2EnHpmo2XmMpp1QuC8phUZG4EZcuc40qNLKScbjIyCCXDOPtPLGqx6VNulw+onWvVJ6a4xjfRJnfIwNqWND5JW2tUjXTGqooydKgAbnJ2G253rVg4Dbpr0QRL1Bh8RqNQJY4bA3GWY4PmxPmawXfMCpJ01XWeqkB8QHjcBsKD7xWM9Ru3h7ZOQNWHnBCWzG4RRMS+M56EgjOkDc6mPh9cbZ3wsaGTE/Do3zrjRskMcqO4GAfmBtmviHhUKABIo1ADqNKAYEjBnAwNg7AMw8yATWlwm/ea4nyQI49EWgEHEmC75IG5CvEMAkAht60bnmJobm41spjEIeFSQN4y/WYnGQi5TJOcaTjcgFZOh3RKcT5fhuE0ugGWhJIVcsIJBIiNkHKagfD6M2MZzWUcEg0BOjHpUlgugYBbJY9u7EnPrk5qFt+PSwwarjLyRWn0qdVCjxPkhFAHqkir3zjc53rbXmEv4QjRt9IS3GSMsSiyMV9dKFgR5aG8xSxoZn4hy3DLEY9CoCI18KJusTalQhlKtGCW8JG2o4wd6+uEcAjttWgDdi48CqEyqghAgAUHSCfMkkk1qQc2qzOBFIVQTnUozn6O4RtIAy2WJA9SNs743eEcW6+shMKpADhsq2VDeAj3gNQBIyM5GTg0shwa5N6GFUUKihVUBVUDAAHYADsAPKvulKkqKUpQClKUApSlAKUpQClKUApSlAKUpQClKUApSlAKUpQClKUApSlAK/CK/aUBitbRIkCRoqIuyqqgKPkBsKy0pQGtdcMil/wA5FG/6SA/xFfFrweCL/NwxJ+hGq/wFblKE2xSlKECtW54XFI2qSNGbSUyygnScZXf7JIGR54FbVKA024PAXDmGMuCpDaBkFfd3x5eXpWO/4MkqImAERtWjSNBxnGofBiGGMYZVPlUhShNs0Y+DRAR6lEjRghHkGpxkgnDNv3A/qj0rPc2SSFS6KxU5UkbqSCCVPkcEjI8iR51npQWzVHC4gyMIowyLoQ6BlVHYLtsB6CsX5At/F9RF4g6t9Wu4kOXB23DHcjz8636UFs1fyZFqV+lHqQBVbQMqB2AONgPIeVZJbRGZWZVLISUJG6kjBx6ZBI+VZqUFsjb3gEUo0lFAwyNhFyUk3dMkZAc7nGM1tvZRlw5RSwxhiBnbON/hqbHpk+tZ6UFs1/oEejR0006upp0jGrXr1Y+9r8WfXfvXw3CITkGKM6laM5Qbq5JZTturEkkeZrbpQWzSj4LAvaGIeISbIvvKNIbt7wXYH0rIeGRb/VpuxkPhG7EYLH+kRtn02rZpQWzWl4ZEwIaNGBCqQVBGEOVGPQHcDyrLLbq2NQB0kMM+RHYj4islKCzUbhEJyDFGQUMRGkYKHuhH3T93tSDhEMZykUanUHyqAeIDSDsO4XbPpW3SgtmhJy/bMoVoISFVlAMakAMcsBt2J3I86xpwFRN1dTag2rY4JGkgI2NmjGSQpGx371J0qKGpmnFweBQQsMagsJCAgA1BtQbt3D+IHyO9DweEhgYYyGTpN4Bum50Hbdcs23bc1uUqRbNUcLi06emmkBlxpGMP7w+TY39a+4bGNDqREU6QmQoB0r7o28hnYVnpQWzTbg8Jk6hhjMmoPrKDVqC6Q2cZ1Bds+m1H4PARgwxkFOkQUHufd7e78O1blKC2YLWxjiz00RNRydKgZOAMnHc4AHyArE3B4ShQxRlGDAqVGCHOpgR5hm3PqdzW5Sgtms3DYiSxjQkhQSVGSEOVBPmFO49DX4OFxAg9KPIcyg6Rs7Agv294gkau+9bVKC2aF1wWN1wFCHToDKo1BdQYpnHuMRgjz+B3r74bw1YFYKThm1YydK7KMICToXw50jbJJ863KUFvgUpShB//2Q=="/>
          <p:cNvSpPr>
            <a:spLocks noChangeAspect="1" noChangeArrowheads="1"/>
          </p:cNvSpPr>
          <p:nvPr userDrawn="1"/>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AutoShape 4" descr="data:image/jpeg;base64,/9j/4AAQSkZJRgABAQAAAQABAAD/2wCEAAkGBhQREBUUEhQVFRUWFx0UGBcYFh4fGxweGxwYIB8gGh8YISggGRwjHBoaIS8gIywpLywsHSAzNTQqNSYuLCoBCQoKDgwOGg8PGiwkHyUpLzQpLiwsKSksLCwsLCksLSksLCwsLCksKSksLCwsLCwsLCwsLCwsLCksLCwsLCksLP/AABEIAF0CHQMBIgACEQEDEQH/xAAcAAEAAgMBAQEAAAAAAAAAAAAABQYDBAcIAgH/xABQEAACAQMCBAMEBQgECggHAAABAgMABBESIQUGEzEiQVEHMmFxFCNCUoEVVHKCkaGx0mKSk7IIFiQzo7PBwtHiF2NzlMPT4fAYNDVTdIOi/8QAGQEBAAMBAQAAAAAAAAAAAAAAAAECAwQF/8QALREAAgIBAwMBCAEFAAAAAAAAAAECEQMSITEEE0FRIiMycYGRscFhFFKh0fD/2gAMAwEAAhEDEQA/AOn8xc/WdhII7mR0YoJNoZGGklhklFIG6naoYe27hP5y39hL/JV7rj3t75ThEEd5HGqy9URyMoxqVlbBbHcgqAD3wflUN0rNMcVOSiWb/pu4T+ct/YS/yU/6buE/nLf2Ev8AJXmxbfJxXofh/sF4bGPrBNMfV5Sv+qC1SMtXB0ZsCxVq8m6PbZwn85Yf/om/krftPapwuTGm9hGfvkp/rAK0m9ivCSP/AJU/28389QPG/wDB7tXBNrNLC3kG+sT9+G/HUflVtzBKD8nTLDisM66oZY5V9Y3DD9qk1tV5R5i5JvOFSqZVKHPgniY6ScfZcYKnvscH4Yq08ne2m6tSqXZN1D2yf86o27Mff+T7n7wqvcXDN/6SbWqG6PQtK0uD8Ziu4VmgcPG4yCP3gjuCPMGt2tDkarZilKUIFKUoCo8+e0eHhTW6yKXMz4bDY0RgjU52OrGRhds777VbQc9q8te0vj/0/iU0qnMa/UxemhM7j1DMWb9au4+yHmL6XwyMMcyQfUP6nTjQd++UK5PmQaoppujpydPKEFJl1pSlXOYUpSgILmnmNrbpRwRCa4nYrHGXCqAoy8kjHOmNBjOASSVHnVRk5p4oIRObrgCws2hZDNNoLb+EPnBbY7D0NTvPfBJJTFNHEbhVjmtpoVcK7RXCqGMbMQA6lFOCRkFvPFRHD+TJDaXBNpZwmadZYra5QSRRKkaR5YR4AlYKzHSftbnvUF1wQXGvahf20DSi64HPpx9XBLI8hywHhXWM4zk/AGqz/wDENxD/AOzaf2cn/m1L+0Dk6aHh80jw8IQIYwxtrZkmGZExpYsdOcjOe6k+tVj2S8jpxG9PXGYIV6jr21EnCqcb4O5PwXHnVG3dHTjhFwc2uDqPsj9o1xxVrkXCQr0RGV6SsPf6mc6mb7o9K6PWvZWEcKBIY0jQbBUUKB8gNq2K0ORu3sCaofMftp4fZsUDtcODgrAAwHzdiF/YSaontk9ozzSvY2zFYUOiZgd5G80yPsL2I8znyG8p7NfYvD0kub9NbONSQHZVB7GQd2Yj7J2GdwT2pqt0jfs6Y65+eD5b/CSi14FlJo9TMur+rpx//VT/AAX278OnIWQy25O2ZU8P9aMtgfFsVdIuW7VU0LbQKnbSIkC799sYqrcyexnh92p6cQtpMbPCNK/jGPAR+APxFW3M7gy523EI5IxLHIjxkag6sCuPXI2xUPyVzevE4HnjTQizPEvizqC4w3YadQOdPl615v5p5RueGTPBKSFcZDKTolUdj8SPNT2PzBPafYKuOFH/ALd/4JVVK3RrPBohru0dHpSlXOYUpSgFKUoBSlKAUpSgFKUoBSlKAUpSgFKUoBSlKAUpSgFKUoBSlKAUpSgFKUoBSlKAUpSgFKUoBVK9r0GvhjL/ANbH/eq61W/aBDrsyP6a/wAah7muF1ki/wCTgEfBvENvMfxr1HXEU4XuNvOu3VEY0dXWZNen6/oUpSrHAavFOFxXMLQzoHjcYZT/ALPMEdwRuDuK8/c2cgmxuDHu0beKJz3ZfQ4+0vY/gds4Houq/wA8cHFxaMceKP6xT8veH4rn8QKq4pnV02d4pV4ZyPkDjz8OuBkn6PIQJV8h6OPivn6rnuQK72rZGR2riH5L+FdQ5HvC9oqN3iPT/Ae7+4gfhRKjXq0pe2vqWClKVY4BVY9ovGjbWEmg4kl+pT1BYHLfqrqPzx61Z653zhG17epCvZD0x+kcaz+AAH6pqGbYUnNXwjk0/K7xxxOy4WUMUPqEbSf34+YIPnVu9k14bS+6Z2juB0z8HXJQ/vZfmwrpHN/LiPYhEXHQAKD+iowR/V3+YFc4ThxUgrsQQQfQjcH8DVVCj0e+s0Gn/wB6HbqVqcJv+vCkn3l3HoexH4HNbdXPJarYUpShAqB57TVw6ceqj+8tT1RHNqZspR8B/eWhaHxI55zfb6ouNj709p/4FbnsN4YIorp8btIifgq5/i5rd5gtcpxT+lLbn9nT/wCFSHsxg0W0vxm/3Eq2lJWdkpe5a+X4Rca0uNXphtppR3jieQfqqT/srdrX4haiWKSM9nRkP6wI/wBtVOJVe55lh4SNamTxDUpcnuRkFviSRmvUKkY27eVcSfhBUkEYIOCPQjvV15T5p6SLDP7q7I/oPIN8B5H9vrVYxo9Hq28qTXgvNK+UcEAggg7gjsa+qseaVf2jcsrfWEi6cyRjqxHz1KDt8mGV/EHyqM9jVvo4cw/69z+0JV7qE5T4KbWF4yAB1WZcH7JwB+4VFb2brJ7pwfqTdKUqTAUpSgFKUoBSlKAUpSgFKUoBSlKAUpSgFKUoBSlKAUpSgFKUoBSlKAUpSgFKUoBSlKAUpSgFKUoBUNzYmbf9YVM1D81Ni3/WFEWh8SKWtuM10yubLKM10mpZrm8GnxfhguIjGzOgLIxKMVYhHViuV3AbTpON8E1TOGcNWXjHEIHMhiWCAqolkGkur6ipDZUnA3GDV/qscK5fnj4pdXb9Lp3CRxhVdtSiIEAnKANqz6jHxqDAjeL67fidgEWS4f6LOhAYDWV+jgM2ohF7sSRvvsDsKlIuc4n4e11JG8YDNA8R0lxIJDFoyDpJL4AJIG+SQM4zcR4PM/Ebe5UR9OGKWMguwYmUocgBCMDpjz31HtjeJj5Jmfh9xbSSJFJJcPdRyRktoYzdZchlXOlgB8Rvt5AVTh/FFkmaErhlXWGU6kYZwQGAADA91PrkZqauDo4dxDSSCtrJIpBIKsiPggjcEEjeonhhutRa7khyMqFhDaSSRlmL752wAMAZPfIxOQcPe6t7qCLTqlt3hyxIA6g052BJxnOPP1FWOqd6dzJwngbT8FtpYpporn6KkqzLK5JfphvrFYlZFJ7hgdicYO9b3LHOr3PDLS56LPLcHpFVGFDqXVnY79OPMbHO/cDua+Lbly9/J0diZIIVWFbdp42d3KBdLFFZUEbEDY5bGfhWXjXJ7i0tbezERjt3XVBOzCOZAjKVkKq2d2D4KkFgMiqnKfk/PwPD7y6jjy9o0kToXGnXGAfCw95SGUg488bGorlm6aOJLl4ZJZJGSFAg1ZeTGXcqMRoNyzHYAnzwKi+I8BnRL61kkhP0qV5lMSsMGWJIwGVjtjT2BOc5yO1T03Kt63DbeAtbdSKRGkizJ0Zo1GGSRtOohj48acdlIYZJk03jH5lh5f5gW7E40aWglMDjUGUkKrZVh7ykOO4BzkEVSeY4fosmkRs5aQIgUeTbgsfsqB3b4etWjlPgE9tLdNK0BSebrKIlYEfVxrghtgF0Y2zqznw+7Ub7UOByTQxPFoOiQdVJCQkib+FyoJxk9sEE4yKIY5NM1eS+bx0Lr6p2NuzZRWQ6igUtoYsFIKkHfB77ZqX4Tz31pLRXt5YlvYzJC7MpBIjEhUhSSvhyQTjOOwqh8IsZ4PpXihJmZnQDUoGuNUIbvgAA9s5+HarlYcr3AHCt4StimliJG8eYTFlfq9tjrwfl/SoxkTTsy818f6lvfxQxvILeJhK6vpIYxltMeN3ZVKsew3ABJyBJ8if/AEqx/wDxIP8AVJUJc8pXkct8LZ7cwXwZyJdYeKRo9BK6QRIrYHcrj443svLfDWtrO3gcqzQwpESucHQoXIz64qDMr3H4s8b4euWCtFcM6hiFcosYXWoOGxqOM/D0r85q5sb/ACq2S1lkaGNJS2qMKVYtg5LZHuEAYySewGTW9xfgdxJxK1uo+j07dZEZWdgzCUKDjCEKVKg9znceHvWlxvgs6zX1wBEUmt44VBkYEGMvgt4CAD1D2zjT552lEx5RAc28ZMvB766gDKJo4JVJOGQMqHy+0M42PftW9yf0rCMssTCa7nWFIVfwswTUWx7q4XUzPjJAHc4B0r/l+ZeDXFjmLqIkFuz6m04XSNQ8GSSAPDtjPc43krPgkt1DDNEY0uLWfqoCSY2ygV0ZguQGU+8FJB8jVnwav4ft+Cx2HM4kkuIWidZ7cKzRgg61cEq0bHSGU4I304IIOK0+Ac6Pdw9dbKdYTD1kdmi8ZB90DXkHzBbAOD5YJzcO4JMJ7i7lEQnliSFYkkYxqsesjMhQFizOSToGBgYOCS5Z4JNa8NS1fpNJFH0lKu2lttiSUyvyw1UMSm8V4/1zbTx2U4W8XweKMl36esALqyMqGGo43XPbc6dhxQSJMWidGgYo6bMchQ3h0e9kEYHfNWqz5SuY4eGR/UE2LAseo/jAjePw/V7HDlt/MY88j8l5GmkN+S6RPcuZIpEdmKHpqg1Aqv3Q2Qc5JHlkymaxyNbMgeXuc5I51h0MhaH6QEZgRjIBVhsY5PEMgbfE4qw8l88PdvdiZAhjuHijQMDsiReEE6dTFizZOPex5VT4eTLu0uIZZlt1VYWhbpayCWZWLBiBqZiCTqwQT9rvX7wawkglucmNo5ZmnXc6suFGG2woGnuNWc+VSXcde5deA8xW0HCmulikhhV5T0i2uQv1nUqMsdTvLnA1YywGcVJRcz6buO1uIzFJMjSQnWGV9G7rkYIkUEEjBGOxOK5xZ8PkPC3sZnVQXaRHjJJRjL1VI1Bez7EeYHcZ2vHDuGy3lxa3dyYR9GWQRiF2YO8iqpdtaIY8KGHT8XvZ1bDNTGUHHk1bj2lhI7mVrScRWs/QmfVH4fcywCsS2NYOB5eflV1qgXvI91JZ8RgzADezmZW1vhAwjGD9XuQIx89Xlje9wZ0rqADYGQDkA/AkDI+OBQqc85n4sLTiEr8SjnNlKiJBcRNJ04MDDiQREGORnbaQZbGkA7HFgXi62PC+upe8iiVpNaOHdo9THXqc+MhTljnyNZZrS9SW5KC3nimdSkcsjp0wIo0YErHIGVmUnRpHcnJzgYOC2Fvwjh6xXM0SIXbUzYSLVKzMUQMThRkgAnsMmgJeHjIeWJEXUJIjPrVgVVfDpz669Xhx30t2xvpcE5rF02Y48x9SSHWHBZWiLA9RAMpq05Xc5BGcZArU9nnAhbWxOpmDsREXHiW3Vn6CeukIxYat/Ge3YadjybL+UIrp0t4nj19SaGR9dwrKQFlj6aqNyrFizboMAZ8IEly3zDLPNeiZFRLecxKQ+cKscTeLYZJ1Fj5DtvjJw2PP0csluFjYx3ORHIrKxXbKmZBvGHHY74yA2k7Vm4Xy9NFcXuoxG3upOrsW6mWiSNlIxpA8GQ2Sd+w71pcqcA4haiO2lnt3tYMLG6owndF9xH+wgGwJGolRjYnNAZOIc/GM3gW0mf6FhpTqjA0lOpqXLb+DcKN/XG2drh/OQluIYmgljW5iaaB3K+IJoJ1KCWj2dSNW+++DtUfecp3LniuOji/QInjbKYhEOW8G+3iwPPb41nj5cufpHD5T0cWkLwyASNluoI1yng8hGDg9842xkgbkfNge4lijj19GZIJMONalwh16O5iGsDVnuG2wCasBFUrjHJs1xeJMUt0aOdZEukkdbgRrgmJkCaZAw1JkvgK3Y48V1NAUzkiL/LeJ5LHp3IRAXYhF6SHCAnCjLHtj9wqycZ4oYFQrE8rSSLEqoCcFvtOQDojABJY9viSAa/wng19bT3cqpauLmYTYM0gKYRVxkRHVsoPl+NfvHOX724tI0MkDzC4E00bFxBLHlvqSQC2jSV7ghiu4IYigM3+MC3lnfAKUaDqwvh8jUsYYFGQ5KkMO+D3BFRHKHOHQtOGQz28scc8MMEU5ZNDSdIaQQG1Lr0nSSN9th5SXA+VJ4hfrK8Gm6dnTpqw06okTBBOAF0+ROrv4e1Y+GcqTtDZ2910RFYmJkMbszStChVCwZFEQBw5AL5IxnHcCSu+aiGuBDC0wtcdYhgDkrrKRg++4QqSDpHiABJyBr8T58jjhtJoopZ0vHWOIppG7qWUEOwIOAe+wwckVjXl+6t7m6e1MLxXbCRhK7KYpNIVmUKjCUEAHSSm4xnfIwXfJMiQcOgtjGVspUlJkYqX0K6keFWwWLls+Xoc7ASjcyShbcNaSpLOXyjEaIhGCSZZY9SICANPfJYD1xEcZ59Y8Elv7aPDKHUK7DwMrmMt4chwGGQB7wx28pLmngdxPNavCYWjiZjLDNq0NkDQ40g6njYZVWGMnOVIBqGj5EuDwa5sJJIdchlMbqGC+OVpAXzkrkkAgatPq1AWbiXHugIVZCZp5OlHEGG5wWJLdgqopYnfbYAkgHBY81CR7mJonWe2AZ4sg6lcEq0bsQrKcEb4wQQQK0+Ncu3FwLS4zCt5ayGQDxGJg6lXj1Y1DK4+s07Ee75VmsOBzCW5upREJ540iWNZGMarGHxmQoGYszkk6BgYABxkgfPL/ADc95GJVs50heHrI7NH4yfsAa9QPoWwDg79idfgHMltDwm3njRooG0pFGz6my8mlVLOT3Y9ycAfAVIcrcJmteHxW79NpIYxEpV20tpGASSuVz5jBx8ahLbkWccHhsuskc9uySRSqCy6o5NalgQDg9iN8d9+1ATPC+bVledGQqYFEhZWDxupBOY2GMkYwVIBBx3zWXl3mM3ao4jxHJGJUdZA43x4W0+7IM7jcehO+MXCba/MUhu5LcSlCka26voVsHxs0mSxJxtgBQD72aj+WeUXgvXuTHBb64jHJHbyOySuWUiRlZEWNlwwAAYnWd9twLfSlKAUpSgFKUoBSlKAUpSgFVvn+fRZk/wBNf41ZKpPthm0cLZh5SR/3qhulZrgWrJFfyUhOL7jfzrtteVouNeJfmP416pqsJajs67F29P1/QpSlXPOFa3E70QwySHsiM/7ATWzXMvbRzeIYUtEPjlIeTHkinIB9NTAfgretRJ0rNsOJ5ZqKK6OL/Gr97NwXjll8iwQfqjJ/vfurhVnfvNIscSl5HYKqjuSew/8AWvSfLfBhaWsUAOSi+JvvMd2P4sSapGWo7+tgsca8sk6w3d0sUbSOcKilmPwAyazVzb21c0/R7eO2U4aZtT48kQ5/DU2B8QGq7dKzz8ON5ZqC8mhYcTuLidp4YzIytrIxkLnOkHt2xt8qn/y5xP8AN/8AR/8ANUl7OeCG2sI9YxJL9dJnuCwGF/VXSPmD61Z6Lg2y5YqTSSaRRvy5xP8AN/8AR/8ANWG74lxKVGR7fKsMHwfw8Xer/Shn3V/ajic3ESjFWyGUlSD3BGxB/GuicgccE9uUJ8UR0/qndT/Efq1z32yWBtrtZ1B0XA374EiAA/LUuk49QxqG9m3OPQ4jEGOEm+ob0yxGk/g+BnyDGs9dOmejLB3cGuPpf+z0HSlK1PHFRfND4tJT8B/eFSlQnOj4sJz6KP7y1KLQ+JEDx25wnEf6MkA/bord9nU+qCT4Sf7q1Wea7zTHxg/dntB+3o/8a2vY5xQSLcp5qUf+sGH+7Vr2OuUPdN/L8I6RSlfE/ut8j/CqHEfqOCMggj1FfVc/9ifFxNwwR58UEjJ+DeMH5eIj9WugVEXas0y4+3Nw9GfLoCCCAQdiD2qr8b5L1AtbHS3fQfdPyP2T+75VaqVJWM3F2jitzfNG7JICrqcMp7g/+/Pzqc5L5o0XKxsfBKdHyb7J/E+H8R6Vte2Tg6/RRdqAHhKq5+8jNpwfXDMCPTLetch4XxhjcQhfe6sePnrXFZOdOj2MWOOfFq+56ipSlaniiviWFWGGAYd8EZG3bvVcPMkhuY0XQ0cs8tsGCHwtHHOxOosOphoWUqFABJ8Xh32+XC9xw+E3DlnlhVmePVGfEoOxRsqfipHwxQE3SqZw+N0hjaOWUySXbxEyzSSLpjkuFUaWbyUDIGNWkZPmM0HNU8hjjRE6h+lB20kg/RZxD4U1qQHJ1Z1HRsPFnNCC20qu8f4g5s4JRqiZ57PUAwyokuIAylkOGGGKnBwQT3BrJdcSkWZ1jKktNHENeSqaoixOARvsDjIznuM5oST1KqK8xTsyaY1eYQ32FDMqO9tPDGPDkga85BOopnAJyc7LczvKVFuFZZGbpyadYKoqajgOuTrcrjIxoY79qEWWWlVX/GO6ZnCRRBorSO5MbPu7yfSVEavkIg1xKeoc7ZGN8rkh427tGjkdQThD9XJFgNDKwJQsdYypGzMpx5Muwks1KqkPMM0UEHV6cjzoyxtgoGmyvTjIyx8QLEkdgjGpnid5IHiiiKK8mo63UsoCAE+EMpYnIwNQ2yfLBAkqVV+EXUtzdRSuwVVtw/SRn063Z1Y5DhZV8IKl0OBuME5rJd3jieUB2wJ7dQM7ANjUPkfOgLJSqlHxuSOFnHjdYbmQa3bBMc2FBx5YwM4JA7Vuz8ZmRxCemZHmESyBG0KGjeTLrqycCNl2YZJXtmgLBSqgeZZS6hUV5RDeDCuQjPbz28QwrMFyxbOGOVOVDbkma4JxUypJrI1xPof6t48eFWGVkzjZhuCwPfPcACVpVMvOZLhrWcqURjatcxP0WGAMfZd9TbEYLKm43XyEvzRO8dtGQ+G+k2isyZXIa5gVx3JCsCQQSdjg5oCcpUBf8RlWSRYShZpI4l6mSqakJJwpBONm05Ge2RnIxW/FJkmkLMjRfShBp8RcakjwQc4UBj7mD4fFq8qAslKp0nOciwSzaUdfocl7EQrKGEYUgZZizqwceIqh27b7SdxxiWMtGxjMmpAhWNjnWHOkJqyzARtvqUY3OMEUBPUqvWvMUj2jv0yZl66gKpKloWkUZwSELFB4dRwTjJxmoy7ToWjSQ3cskklo8wDzlhIQIz1UySIgCwGIgqfWDw7LgC6Uqvz8alQtGxi6plEcZEbHVqjMmAmrdgFbcsowCdsYrRtua55RGqrGrlLxmLAkZs544dlVtteon3jp9WxuBbqVUp+ap4y6ssRb/I2TGoAC8naHS2TlymgtqGnVkeFcb5l5hmLNANHXSRo8iJiHCpC5ZE6g0qOsisWfZtt8igLPSqXFzk7RCcIAXtbKXBdmCm5ldDhR75XuAuGkwFG+nEha8Qum0LmMPI8uHeFlUIhAUrGWD7juGbuSQcYWgLJStPg18Z7aGVlCmSNJCoOQCygkA4GQM98CtygFc+9uU4XhJB7tNGo+e7fwU1YOYec1s5AhtryYlA+YLdpF3JGNQ2DbdviPWuQ+0vmG+4oUjj4feR28Z1gNbyF2bGNTYXC4BIABPckk7AUm9jo6de8Tfg5ssm9eyK8jf4qXv5nd/wDd5P5a6FZe0nj8YAazkl+L2UoP+j0j91Z4/Z5O7rH3qpra/PyO70rjLe1fjJXC8KbX6/Rrgj+rsf31oX3GOZL5dKwSwKdiEj6J/rSnWPwIrXUcCwPy19zoXPvtNg4ahQES3JHhiB934yEe6Ph3Pltkjzrf8Rlu7hpJC0ksr5O2SSdgFA/ABR5YAq/8I9gt7MdVzLHADudzJJk98gYXPx1Guq8o+zez4b4okLy4wZpN3/V2AQfogZ881m4ynydmPNi6dezuyu+yn2ZGzAurpR9IYeBO/SB7/rkbH0G3ma6XStfiN50YZJdDvoQvojXU7YGcIPNj2ArVJJUjgyZJZZapGaSQKCSQABkk9gB6159trn8u8wqSMwB8gHt0YskAg+TnuPLqGpjn7ny/voGt7bh17DE+zu0Emth5rhVwqnz3ORt2zmmcoLxHh12lxHY3LYBVkNvKAynuM6fCexB8iB3Gxzm7aR19PHRGUrVtbbnp+lVHlv2gm7mSJrC+t2YE65YCIhgE7ue2cYGRucVbq1OFprkUpX4xwKEFS9qvBBdcKnGPFEv0hDjsY8k4+aah+NeZNdd05u9pdxNayQ2nDOIBpFMZeW2caQwwSoTVlsdskYO++MHjf+Kl7+Z3f/d5P5a58it7HrdHk7cGpP8AyelfZ7zSOIWEUucyAdOUejrjPy1DDD4NVkrzVyPf8T4XMXisrp0cASRNbygNjOCCF8LDJwcHudjXceVOc/pzMptLu2ZVDHrxFVO+MKx94/gK1i7W5wZsajJuPBZKpPGeeLKeF4ZBdaXGDptpQdiDt4Nu1SXO95eRxJ9CVi5Y6iqBiAB6Ntuf4VzW74xzLnwLNj/sIf5as9lZbFiUlqbX3r9GXn7mOzayvjB9K6t08Lt1IJFQdNohsWUBfCudyck/hVT9lXOa2V+DM2IZV6TnyXJBVj8iMH0DE1u8dXmO8haC4imkifBZejEudLBhuqg9wD3quRezXif5lN+wf8azd8o6sMoaXjk+T1THIGAZSCCMgg5BB8wR3r5uPcb9E/wrknsl4Ff210BPHPFD038LE9PUSuPDnGe++K61c+436J/hWpw5cahKk7PNfsu54HDbvMuehKAkuBnTg+F8Dc6cnIHkx7nAr0rb3CyIrowZGAZWU5BB7EEbEH1rzfyf7IrniNmLlJYo1bIjD6vFpJBJKg6RkEefY/jLWNpx3geRHE0sGfdUGaLfckBMPH8T4R65rGFx5O3qFDK7i9zv1K47Zf4RKdp7N1YbHRID89mCkfLetbi3+ESdJFtagHGzyyZwf0EG/wDWFaa0cn9Pk9Cze3DjyQ8OMBP1lwyhV8wqMrMx+HhC/rVzD2S8ttecSjbH1VuRNIfiN0HzLgbegb0rJw/kninG7gzzh0VsapplKqF9I02LAAnAUBc5yQTmu8cq8qw8Ot1ggG3dmPvO3mzH1/gNqz06pWzq7ywYnji7b5JilKi+K3T9a3ijbSXdnfGM9ONTq94H7bRLtj3u9bHnpWbI4RCJBJ0o9YYuH0DUGIIJBxkEgkE+YJrNbWiRghFCgkthRgZPc7VG33MSoQEXqeOOPKke9KRpC/ewpEjeib79qxLzPlHcRN01lMAfUApYS9InfcIrZJbHYHGTtUWTpZKpYxgABEADGQAKMBmLEsPRiWYk+ZJ9awz8EgddLwxMupn0lFI1OWLnGO7Fmz66jnvWgeZjoGIJDIQ7LGPNUYKGzjChyQVLadjk6QDjb4/LKsB+j46uVwuRlgGBcJq8Osxh9OrbOM7UsaXwblxaJIhjdFdGGlkZQVI9CDsR8KxW/C4o1CpEiqG1gBQAGOfF+lud+9RnDeNakUIXnZlExLBUZY5HIQMMDxYDDGBnptnBwDlXmRDIFA8J6viJx4YTh30nfQHIXPmTntglY0skIuHxqwZY0VhrwQoBHUYO+CPvuAzepAJr4k4RCyLGYoyinKroGFO+6jGx3Pb1PrUTw3jrhIkZZJJnRZnUgAxrM7aVYqNOVAZfLPTOTkjO7zBdOqRpE2iSWZI1OAds6pMAgjPRSQj4gUsaXdG4OHRb/Vp4kETeAbourCHbdBqbC9hqPrXxb8Ihj9yKNcNr2Qe9p06v0tPhz6bdqjoOaFeVowh2Mo1lgFPQ0hz64DsFJ8j67407LmRlj6kwbWY45njyNMQldhGinSC8re7p9V8tQ1LJ0MmDwSPWjAaVR2lCKAFLsGBc7Zzhm88ZOe9bN3YxygLKiuAcgMAcHBGRnscEj5E1Ezcz6Rcv0ZDHb68uCMOyKh0xjuxJYr2xqQjNY4OcUJfWjRrGsru5IKgQFA/u5zgsV+asBnBwsjQycjtUU5VVBChBgAeEdht5DJwK/Gs0JJKKSSGJ0jJK+6T8R5HyqFuuZnCyBIcyK8MQUuD45iPC+nODGrK7AZGk7E96zNx/ErJpYkzLbRrthn6fVYhvuqhJJ/oMACcArGhkieGxYI6aYIZSNIxhjlh8idyPM1+3PD45ARJGjBipIZQclSCpOfNSAQfIgYqEu+c1SNWWF3zFLNhcdoWVcA+essNH3qmOKSssLFDpcjSh22dsKuc5HvEUsaWj8fg8BUIYYioRogpRcaH06kxjGltK5XscD0rLa2SRAiNFQE5IUAZOwycdzgDf4VVrTm5pUtX1hI+g1zcuV8o411qNsDTI6hj6hlG6tiSl5p0iTMTZQwppDAtrmYAIQOzqGVmHbDAgmlol45LYkIeBW6KVWCJVKGMqI1wUOAVxj3cADT22rPJYxtEYmRWjK6CjAFSPQg7EfCoiTm1FiaQoRpEzsCdgkDlWYt28RHhH2s7bAmsz8wYlWIREudGpdQyNYY5x5oulgWOBkYGTtSyNDN634XFGoVI0VQ2sAKANX3v0vj3r9/JkXU6nTTqDfXpGrJBGc984JGfQn1qLl5pAhkmWJ3jVNaEd5MnChMjxF9tOM9xnBOKx23OKNrJjdUjWZmbY/wCZkEZAA3JZtQGNiUbGe5WhofoSS8BtwCBBFhkaMjprujY1IdvcOBle21Z7jh8cmdaI2cE5UH3clf2EnHpmo2XmMpp1QuC8phUZG4EZcuc40qNLKScbjIyCCXDOPtPLGqx6VNulw+onWvVJ6a4xjfRJnfIwNqWND5JW2tUjXTGqooydKgAbnJ2G253rVg4Dbpr0QRL1Bh8RqNQJY4bA3GWY4PmxPmawXfMCpJ01XWeqkB8QHjcBsKD7xWM9Ru3h7ZOQNWHnBCWzG4RRMS+M56EgjOkDc6mPh9cbZ3wsaGTE/Do3zrjRskMcqO4GAfmBtmviHhUKABIo1ADqNKAYEjBnAwNg7AMw8yATWlwm/ea4nyQI49EWgEHEmC75IG5CvEMAkAht60bnmJobm41spjEIeFSQN4y/WYnGQi5TJOcaTjcgFZOh3RKcT5fhuE0ugGWhJIVcsIJBIiNkHKagfD6M2MZzWUcEg0BOjHpUlgugYBbJY9u7EnPrk5qFt+PSwwarjLyRWn0qdVCjxPkhFAHqkir3zjc53rbXmEv4QjRt9IS3GSMsSiyMV9dKFgR5aG8xSxoZn4hy3DLEY9CoCI18KJusTalQhlKtGCW8JG2o4wd6+uEcAjttWgDdi48CqEyqghAgAUHSCfMkkk1qQc2qzOBFIVQTnUozn6O4RtIAy2WJA9SNs743eEcW6+shMKpADhsq2VDeAj3gNQBIyM5GTg0shwa5N6GFUUKihVUBVUDAAHYADsAPKvulKkqKUpQClKUApSlAKUpQClKUApSlAKUpQClKUApSlAKUpQClKUApSlAK/CK/aUBitbRIkCRoqIuyqqgKPkBsKy0pQGtdcMil/wA5FG/6SA/xFfFrweCL/NwxJ+hGq/wFblKE2xSlKECtW54XFI2qSNGbSUyygnScZXf7JIGR54FbVKA024PAXDmGMuCpDaBkFfd3x5eXpWO/4MkqImAERtWjSNBxnGofBiGGMYZVPlUhShNs0Y+DRAR6lEjRghHkGpxkgnDNv3A/qj0rPc2SSFS6KxU5UkbqSCCVPkcEjI8iR51npQWzVHC4gyMIowyLoQ6BlVHYLtsB6CsX5At/F9RF4g6t9Wu4kOXB23DHcjz8636UFs1fyZFqV+lHqQBVbQMqB2AONgPIeVZJbRGZWZVLISUJG6kjBx6ZBI+VZqUFsjb3gEUo0lFAwyNhFyUk3dMkZAc7nGM1tvZRlw5RSwxhiBnbON/hqbHpk+tZ6UFs1/oEejR0006upp0jGrXr1Y+9r8WfXfvXw3CITkGKM6laM5Qbq5JZTturEkkeZrbpQWzSj4LAvaGIeISbIvvKNIbt7wXYH0rIeGRb/VpuxkPhG7EYLH+kRtn02rZpQWzWl4ZEwIaNGBCqQVBGEOVGPQHcDyrLLbq2NQB0kMM+RHYj4islKCzUbhEJyDFGQUMRGkYKHuhH3T93tSDhEMZykUanUHyqAeIDSDsO4XbPpW3SgtmhJy/bMoVoISFVlAMakAMcsBt2J3I86xpwFRN1dTag2rY4JGkgI2NmjGSQpGx371J0qKGpmnFweBQQsMagsJCAgA1BtQbt3D+IHyO9DweEhgYYyGTpN4Bum50Hbdcs23bc1uUqRbNUcLi06emmkBlxpGMP7w+TY39a+4bGNDqREU6QmQoB0r7o28hnYVnpQWzTbg8Jk6hhjMmoPrKDVqC6Q2cZ1Bds+m1H4PARgwxkFOkQUHufd7e78O1blKC2YLWxjiz00RNRydKgZOAMnHc4AHyArE3B4ShQxRlGDAqVGCHOpgR5hm3PqdzW5Sgtms3DYiSxjQkhQSVGSEOVBPmFO49DX4OFxAg9KPIcyg6Rs7Agv294gkau+9bVKC2aF1wWN1wFCHToDKo1BdQYpnHuMRgjz+B3r74bw1YFYKThm1YydK7KMICToXw50jbJJ863KUFvgUpShB//2Q=="/>
          <p:cNvSpPr>
            <a:spLocks noChangeAspect="1" noChangeArrowheads="1"/>
          </p:cNvSpPr>
          <p:nvPr userDrawn="1"/>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AutoShape 6" descr="data:image/jpeg;base64,/9j/4AAQSkZJRgABAQAAAQABAAD/2wCEAAkGBhQREBUUEhQVFRUWFx0UGBcYFh4fGxweGxwYIB8gGh8YISggGRwjHBoaIS8gIywpLywsHSAzNTQqNSYuLCoBCQoKDgwOGg8PGiwkHyUpLzQpLiwsKSksLCwsLCksLSksLCwsLCksKSksLCwsLCwsLCwsLCwsLCksLCwsLCksLP/AABEIAF0CHQMBIgACEQEDEQH/xAAcAAEAAgMBAQEAAAAAAAAAAAAABQYDBAcIAgH/xABQEAACAQMCBAMEBQgECggHAAABAgMABBESIQUGEzEiQVEHMmFxFCNCUoEVVHKCkaGx0mKSk7IIFiQzo7PBwtHiF2NzlMPT4fAYNDVTdIOi/8QAGQEBAAMBAQAAAAAAAAAAAAAAAAECAwQF/8QALREAAgIBAwMBCAEFAAAAAAAAAAECEQMSITEEE0FRIiMycYGRscFhFFKh0fD/2gAMAwEAAhEDEQA/AOn8xc/WdhII7mR0YoJNoZGGklhklFIG6naoYe27hP5y39hL/JV7rj3t75ThEEd5HGqy9URyMoxqVlbBbHcgqAD3wflUN0rNMcVOSiWb/pu4T+ct/YS/yU/6buE/nLf2Ev8AJXmxbfJxXofh/sF4bGPrBNMfV5Sv+qC1SMtXB0ZsCxVq8m6PbZwn85Yf/om/krftPapwuTGm9hGfvkp/rAK0m9ivCSP/AJU/28389QPG/wDB7tXBNrNLC3kG+sT9+G/HUflVtzBKD8nTLDisM66oZY5V9Y3DD9qk1tV5R5i5JvOFSqZVKHPgniY6ScfZcYKnvscH4Yq08ne2m6tSqXZN1D2yf86o27Mff+T7n7wqvcXDN/6SbWqG6PQtK0uD8Ziu4VmgcPG4yCP3gjuCPMGt2tDkarZilKUIFKUoCo8+e0eHhTW6yKXMz4bDY0RgjU52OrGRhds777VbQc9q8te0vj/0/iU0qnMa/UxemhM7j1DMWb9au4+yHmL6XwyMMcyQfUP6nTjQd++UK5PmQaoppujpydPKEFJl1pSlXOYUpSgILmnmNrbpRwRCa4nYrHGXCqAoy8kjHOmNBjOASSVHnVRk5p4oIRObrgCws2hZDNNoLb+EPnBbY7D0NTvPfBJJTFNHEbhVjmtpoVcK7RXCqGMbMQA6lFOCRkFvPFRHD+TJDaXBNpZwmadZYra5QSRRKkaR5YR4AlYKzHSftbnvUF1wQXGvahf20DSi64HPpx9XBLI8hywHhXWM4zk/AGqz/wDENxD/AOzaf2cn/m1L+0Dk6aHh80jw8IQIYwxtrZkmGZExpYsdOcjOe6k+tVj2S8jpxG9PXGYIV6jr21EnCqcb4O5PwXHnVG3dHTjhFwc2uDqPsj9o1xxVrkXCQr0RGV6SsPf6mc6mb7o9K6PWvZWEcKBIY0jQbBUUKB8gNq2K0ORu3sCaofMftp4fZsUDtcODgrAAwHzdiF/YSaontk9ozzSvY2zFYUOiZgd5G80yPsL2I8znyG8p7NfYvD0kub9NbONSQHZVB7GQd2Yj7J2GdwT2pqt0jfs6Y65+eD5b/CSi14FlJo9TMur+rpx//VT/AAX278OnIWQy25O2ZU8P9aMtgfFsVdIuW7VU0LbQKnbSIkC799sYqrcyexnh92p6cQtpMbPCNK/jGPAR+APxFW3M7gy523EI5IxLHIjxkag6sCuPXI2xUPyVzevE4HnjTQizPEvizqC4w3YadQOdPl615v5p5RueGTPBKSFcZDKTolUdj8SPNT2PzBPafYKuOFH/ALd/4JVVK3RrPBohru0dHpSlXOYUpSgFKUoBSlKAUpSgFKUoBSlKAUpSgFKUoBSlKAUpSgFKUoBSlKAUpSgFKUoBSlKAUpSgFKUoBVK9r0GvhjL/ANbH/eq61W/aBDrsyP6a/wAah7muF1ki/wCTgEfBvENvMfxr1HXEU4XuNvOu3VEY0dXWZNen6/oUpSrHAavFOFxXMLQzoHjcYZT/ALPMEdwRuDuK8/c2cgmxuDHu0beKJz3ZfQ4+0vY/gds4Houq/wA8cHFxaMceKP6xT8veH4rn8QKq4pnV02d4pV4ZyPkDjz8OuBkn6PIQJV8h6OPivn6rnuQK72rZGR2riH5L+FdQ5HvC9oqN3iPT/Ae7+4gfhRKjXq0pe2vqWClKVY4BVY9ovGjbWEmg4kl+pT1BYHLfqrqPzx61Z653zhG17epCvZD0x+kcaz+AAH6pqGbYUnNXwjk0/K7xxxOy4WUMUPqEbSf34+YIPnVu9k14bS+6Z2juB0z8HXJQ/vZfmwrpHN/LiPYhEXHQAKD+iowR/V3+YFc4ThxUgrsQQQfQjcH8DVVCj0e+s0Gn/wB6HbqVqcJv+vCkn3l3HoexH4HNbdXPJarYUpShAqB57TVw6ceqj+8tT1RHNqZspR8B/eWhaHxI55zfb6ouNj709p/4FbnsN4YIorp8btIifgq5/i5rd5gtcpxT+lLbn9nT/wCFSHsxg0W0vxm/3Eq2lJWdkpe5a+X4Rca0uNXphtppR3jieQfqqT/srdrX4haiWKSM9nRkP6wI/wBtVOJVe55lh4SNamTxDUpcnuRkFviSRmvUKkY27eVcSfhBUkEYIOCPQjvV15T5p6SLDP7q7I/oPIN8B5H9vrVYxo9Hq28qTXgvNK+UcEAggg7gjsa+qseaVf2jcsrfWEi6cyRjqxHz1KDt8mGV/EHyqM9jVvo4cw/69z+0JV7qE5T4KbWF4yAB1WZcH7JwB+4VFb2brJ7pwfqTdKUqTAUpSgFKUoBSlKAUpSgFKUoBSlKAUpSgFKUoBSlKAUpSgFKUoBSlKAUpSgFKUoBSlKAUpSgFKUoBUNzYmbf9YVM1D81Ni3/WFEWh8SKWtuM10yubLKM10mpZrm8GnxfhguIjGzOgLIxKMVYhHViuV3AbTpON8E1TOGcNWXjHEIHMhiWCAqolkGkur6ipDZUnA3GDV/qscK5fnj4pdXb9Lp3CRxhVdtSiIEAnKANqz6jHxqDAjeL67fidgEWS4f6LOhAYDWV+jgM2ohF7sSRvvsDsKlIuc4n4e11JG8YDNA8R0lxIJDFoyDpJL4AJIG+SQM4zcR4PM/Ebe5UR9OGKWMguwYmUocgBCMDpjz31HtjeJj5Jmfh9xbSSJFJJcPdRyRktoYzdZchlXOlgB8Rvt5AVTh/FFkmaErhlXWGU6kYZwQGAADA91PrkZqauDo4dxDSSCtrJIpBIKsiPggjcEEjeonhhutRa7khyMqFhDaSSRlmL752wAMAZPfIxOQcPe6t7qCLTqlt3hyxIA6g052BJxnOPP1FWOqd6dzJwngbT8FtpYpporn6KkqzLK5JfphvrFYlZFJ7hgdicYO9b3LHOr3PDLS56LPLcHpFVGFDqXVnY79OPMbHO/cDua+Lbly9/J0diZIIVWFbdp42d3KBdLFFZUEbEDY5bGfhWXjXJ7i0tbezERjt3XVBOzCOZAjKVkKq2d2D4KkFgMiqnKfk/PwPD7y6jjy9o0kToXGnXGAfCw95SGUg488bGorlm6aOJLl4ZJZJGSFAg1ZeTGXcqMRoNyzHYAnzwKi+I8BnRL61kkhP0qV5lMSsMGWJIwGVjtjT2BOc5yO1T03Kt63DbeAtbdSKRGkizJ0Zo1GGSRtOohj48acdlIYZJk03jH5lh5f5gW7E40aWglMDjUGUkKrZVh7ykOO4BzkEVSeY4fosmkRs5aQIgUeTbgsfsqB3b4etWjlPgE9tLdNK0BSebrKIlYEfVxrghtgF0Y2zqznw+7Ub7UOByTQxPFoOiQdVJCQkib+FyoJxk9sEE4yKIY5NM1eS+bx0Lr6p2NuzZRWQ6igUtoYsFIKkHfB77ZqX4Tz31pLRXt5YlvYzJC7MpBIjEhUhSSvhyQTjOOwqh8IsZ4PpXihJmZnQDUoGuNUIbvgAA9s5+HarlYcr3AHCt4StimliJG8eYTFlfq9tjrwfl/SoxkTTsy818f6lvfxQxvILeJhK6vpIYxltMeN3ZVKsew3ABJyBJ8if/AEqx/wDxIP8AVJUJc8pXkct8LZ7cwXwZyJdYeKRo9BK6QRIrYHcrj443svLfDWtrO3gcqzQwpESucHQoXIz64qDMr3H4s8b4euWCtFcM6hiFcosYXWoOGxqOM/D0r85q5sb/ACq2S1lkaGNJS2qMKVYtg5LZHuEAYySewGTW9xfgdxJxK1uo+j07dZEZWdgzCUKDjCEKVKg9znceHvWlxvgs6zX1wBEUmt44VBkYEGMvgt4CAD1D2zjT552lEx5RAc28ZMvB766gDKJo4JVJOGQMqHy+0M42PftW9yf0rCMssTCa7nWFIVfwswTUWx7q4XUzPjJAHc4B0r/l+ZeDXFjmLqIkFuz6m04XSNQ8GSSAPDtjPc43krPgkt1DDNEY0uLWfqoCSY2ygV0ZguQGU+8FJB8jVnwav4ft+Cx2HM4kkuIWidZ7cKzRgg61cEq0bHSGU4I304IIOK0+Ac6Pdw9dbKdYTD1kdmi8ZB90DXkHzBbAOD5YJzcO4JMJ7i7lEQnliSFYkkYxqsesjMhQFizOSToGBgYOCS5Z4JNa8NS1fpNJFH0lKu2lttiSUyvyw1UMSm8V4/1zbTx2U4W8XweKMl36esALqyMqGGo43XPbc6dhxQSJMWidGgYo6bMchQ3h0e9kEYHfNWqz5SuY4eGR/UE2LAseo/jAjePw/V7HDlt/MY88j8l5GmkN+S6RPcuZIpEdmKHpqg1Aqv3Q2Qc5JHlkymaxyNbMgeXuc5I51h0MhaH6QEZgRjIBVhsY5PEMgbfE4qw8l88PdvdiZAhjuHijQMDsiReEE6dTFizZOPex5VT4eTLu0uIZZlt1VYWhbpayCWZWLBiBqZiCTqwQT9rvX7wawkglucmNo5ZmnXc6suFGG2woGnuNWc+VSXcde5deA8xW0HCmulikhhV5T0i2uQv1nUqMsdTvLnA1YywGcVJRcz6buO1uIzFJMjSQnWGV9G7rkYIkUEEjBGOxOK5xZ8PkPC3sZnVQXaRHjJJRjL1VI1Bez7EeYHcZ2vHDuGy3lxa3dyYR9GWQRiF2YO8iqpdtaIY8KGHT8XvZ1bDNTGUHHk1bj2lhI7mVrScRWs/QmfVH4fcywCsS2NYOB5eflV1qgXvI91JZ8RgzADezmZW1vhAwjGD9XuQIx89Xlje9wZ0rqADYGQDkA/AkDI+OBQqc85n4sLTiEr8SjnNlKiJBcRNJ04MDDiQREGORnbaQZbGkA7HFgXi62PC+upe8iiVpNaOHdo9THXqc+MhTljnyNZZrS9SW5KC3nimdSkcsjp0wIo0YErHIGVmUnRpHcnJzgYOC2Fvwjh6xXM0SIXbUzYSLVKzMUQMThRkgAnsMmgJeHjIeWJEXUJIjPrVgVVfDpz669Xhx30t2xvpcE5rF02Y48x9SSHWHBZWiLA9RAMpq05Xc5BGcZArU9nnAhbWxOpmDsREXHiW3Vn6CeukIxYat/Ge3YadjybL+UIrp0t4nj19SaGR9dwrKQFlj6aqNyrFizboMAZ8IEly3zDLPNeiZFRLecxKQ+cKscTeLYZJ1Fj5DtvjJw2PP0csluFjYx3ORHIrKxXbKmZBvGHHY74yA2k7Vm4Xy9NFcXuoxG3upOrsW6mWiSNlIxpA8GQ2Sd+w71pcqcA4haiO2lnt3tYMLG6owndF9xH+wgGwJGolRjYnNAZOIc/GM3gW0mf6FhpTqjA0lOpqXLb+DcKN/XG2drh/OQluIYmgljW5iaaB3K+IJoJ1KCWj2dSNW+++DtUfecp3LniuOji/QInjbKYhEOW8G+3iwPPb41nj5cufpHD5T0cWkLwyASNluoI1yng8hGDg9842xkgbkfNge4lijj19GZIJMONalwh16O5iGsDVnuG2wCasBFUrjHJs1xeJMUt0aOdZEukkdbgRrgmJkCaZAw1JkvgK3Y48V1NAUzkiL/LeJ5LHp3IRAXYhF6SHCAnCjLHtj9wqycZ4oYFQrE8rSSLEqoCcFvtOQDojABJY9viSAa/wng19bT3cqpauLmYTYM0gKYRVxkRHVsoPl+NfvHOX724tI0MkDzC4E00bFxBLHlvqSQC2jSV7ghiu4IYigM3+MC3lnfAKUaDqwvh8jUsYYFGQ5KkMO+D3BFRHKHOHQtOGQz28scc8MMEU5ZNDSdIaQQG1Lr0nSSN9th5SXA+VJ4hfrK8Gm6dnTpqw06okTBBOAF0+ROrv4e1Y+GcqTtDZ2910RFYmJkMbszStChVCwZFEQBw5AL5IxnHcCSu+aiGuBDC0wtcdYhgDkrrKRg++4QqSDpHiABJyBr8T58jjhtJoopZ0vHWOIppG7qWUEOwIOAe+wwckVjXl+6t7m6e1MLxXbCRhK7KYpNIVmUKjCUEAHSSm4xnfIwXfJMiQcOgtjGVspUlJkYqX0K6keFWwWLls+Xoc7ASjcyShbcNaSpLOXyjEaIhGCSZZY9SICANPfJYD1xEcZ59Y8Elv7aPDKHUK7DwMrmMt4chwGGQB7wx28pLmngdxPNavCYWjiZjLDNq0NkDQ40g6njYZVWGMnOVIBqGj5EuDwa5sJJIdchlMbqGC+OVpAXzkrkkAgatPq1AWbiXHugIVZCZp5OlHEGG5wWJLdgqopYnfbYAkgHBY81CR7mJonWe2AZ4sg6lcEq0bsQrKcEb4wQQQK0+Ncu3FwLS4zCt5ayGQDxGJg6lXj1Y1DK4+s07Ee75VmsOBzCW5upREJ540iWNZGMarGHxmQoGYszkk6BgYABxkgfPL/ADc95GJVs50heHrI7NH4yfsAa9QPoWwDg79idfgHMltDwm3njRooG0pFGz6my8mlVLOT3Y9ycAfAVIcrcJmteHxW79NpIYxEpV20tpGASSuVz5jBx8ahLbkWccHhsuskc9uySRSqCy6o5NalgQDg9iN8d9+1ATPC+bVledGQqYFEhZWDxupBOY2GMkYwVIBBx3zWXl3mM3ao4jxHJGJUdZA43x4W0+7IM7jcehO+MXCba/MUhu5LcSlCka26voVsHxs0mSxJxtgBQD72aj+WeUXgvXuTHBb64jHJHbyOySuWUiRlZEWNlwwAAYnWd9twLfSlKAUpSgFKUoBSlKAUpSgFVvn+fRZk/wBNf41ZKpPthm0cLZh5SR/3qhulZrgWrJFfyUhOL7jfzrtteVouNeJfmP416pqsJajs67F29P1/QpSlXPOFa3E70QwySHsiM/7ATWzXMvbRzeIYUtEPjlIeTHkinIB9NTAfgretRJ0rNsOJ5ZqKK6OL/Gr97NwXjll8iwQfqjJ/vfurhVnfvNIscSl5HYKqjuSew/8AWvSfLfBhaWsUAOSi+JvvMd2P4sSapGWo7+tgsca8sk6w3d0sUbSOcKilmPwAyazVzb21c0/R7eO2U4aZtT48kQ5/DU2B8QGq7dKzz8ON5ZqC8mhYcTuLidp4YzIytrIxkLnOkHt2xt8qn/y5xP8AN/8AR/8ANUl7OeCG2sI9YxJL9dJnuCwGF/VXSPmD61Z6Lg2y5YqTSSaRRvy5xP8AN/8AR/8ANWG74lxKVGR7fKsMHwfw8Xer/Shn3V/ajic3ESjFWyGUlSD3BGxB/GuicgccE9uUJ8UR0/qndT/Efq1z32yWBtrtZ1B0XA374EiAA/LUuk49QxqG9m3OPQ4jEGOEm+ob0yxGk/g+BnyDGs9dOmejLB3cGuPpf+z0HSlK1PHFRfND4tJT8B/eFSlQnOj4sJz6KP7y1KLQ+JEDx25wnEf6MkA/bord9nU+qCT4Sf7q1Wea7zTHxg/dntB+3o/8a2vY5xQSLcp5qUf+sGH+7Vr2OuUPdN/L8I6RSlfE/ut8j/CqHEfqOCMggj1FfVc/9ifFxNwwR58UEjJ+DeMH5eIj9WugVEXas0y4+3Nw9GfLoCCCAQdiD2qr8b5L1AtbHS3fQfdPyP2T+75VaqVJWM3F2jitzfNG7JICrqcMp7g/+/Pzqc5L5o0XKxsfBKdHyb7J/E+H8R6Vte2Tg6/RRdqAHhKq5+8jNpwfXDMCPTLetch4XxhjcQhfe6sePnrXFZOdOj2MWOOfFq+56ipSlaniiviWFWGGAYd8EZG3bvVcPMkhuY0XQ0cs8tsGCHwtHHOxOosOphoWUqFABJ8Xh32+XC9xw+E3DlnlhVmePVGfEoOxRsqfipHwxQE3SqZw+N0hjaOWUySXbxEyzSSLpjkuFUaWbyUDIGNWkZPmM0HNU8hjjRE6h+lB20kg/RZxD4U1qQHJ1Z1HRsPFnNCC20qu8f4g5s4JRqiZ57PUAwyokuIAylkOGGGKnBwQT3BrJdcSkWZ1jKktNHENeSqaoixOARvsDjIznuM5oST1KqK8xTsyaY1eYQ32FDMqO9tPDGPDkga85BOopnAJyc7LczvKVFuFZZGbpyadYKoqajgOuTrcrjIxoY79qEWWWlVX/GO6ZnCRRBorSO5MbPu7yfSVEavkIg1xKeoc7ZGN8rkh427tGjkdQThD9XJFgNDKwJQsdYypGzMpx5Muwks1KqkPMM0UEHV6cjzoyxtgoGmyvTjIyx8QLEkdgjGpnid5IHiiiKK8mo63UsoCAE+EMpYnIwNQ2yfLBAkqVV+EXUtzdRSuwVVtw/SRn063Z1Y5DhZV8IKl0OBuME5rJd3jieUB2wJ7dQM7ANjUPkfOgLJSqlHxuSOFnHjdYbmQa3bBMc2FBx5YwM4JA7Vuz8ZmRxCemZHmESyBG0KGjeTLrqycCNl2YZJXtmgLBSqgeZZS6hUV5RDeDCuQjPbz28QwrMFyxbOGOVOVDbkma4JxUypJrI1xPof6t48eFWGVkzjZhuCwPfPcACVpVMvOZLhrWcqURjatcxP0WGAMfZd9TbEYLKm43XyEvzRO8dtGQ+G+k2isyZXIa5gVx3JCsCQQSdjg5oCcpUBf8RlWSRYShZpI4l6mSqakJJwpBONm05Ge2RnIxW/FJkmkLMjRfShBp8RcakjwQc4UBj7mD4fFq8qAslKp0nOciwSzaUdfocl7EQrKGEYUgZZizqwceIqh27b7SdxxiWMtGxjMmpAhWNjnWHOkJqyzARtvqUY3OMEUBPUqvWvMUj2jv0yZl66gKpKloWkUZwSELFB4dRwTjJxmoy7ToWjSQ3cskklo8wDzlhIQIz1UySIgCwGIgqfWDw7LgC6Uqvz8alQtGxi6plEcZEbHVqjMmAmrdgFbcsowCdsYrRtua55RGqrGrlLxmLAkZs544dlVtteon3jp9WxuBbqVUp+ap4y6ssRb/I2TGoAC8naHS2TlymgtqGnVkeFcb5l5hmLNANHXSRo8iJiHCpC5ZE6g0qOsisWfZtt8igLPSqXFzk7RCcIAXtbKXBdmCm5ldDhR75XuAuGkwFG+nEha8Qum0LmMPI8uHeFlUIhAUrGWD7juGbuSQcYWgLJStPg18Z7aGVlCmSNJCoOQCygkA4GQM98CtygFc+9uU4XhJB7tNGo+e7fwU1YOYec1s5AhtryYlA+YLdpF3JGNQ2DbdviPWuQ+0vmG+4oUjj4feR28Z1gNbyF2bGNTYXC4BIABPckk7AUm9jo6de8Tfg5ssm9eyK8jf4qXv5nd/wDd5P5a6FZe0nj8YAazkl+L2UoP+j0j91Z4/Z5O7rH3qpra/PyO70rjLe1fjJXC8KbX6/Rrgj+rsf31oX3GOZL5dKwSwKdiEj6J/rSnWPwIrXUcCwPy19zoXPvtNg4ahQES3JHhiB934yEe6Ph3Pltkjzrf8Rlu7hpJC0ksr5O2SSdgFA/ABR5YAq/8I9gt7MdVzLHADudzJJk98gYXPx1Guq8o+zez4b4okLy4wZpN3/V2AQfogZ881m4ynydmPNi6dezuyu+yn2ZGzAurpR9IYeBO/SB7/rkbH0G3ma6XStfiN50YZJdDvoQvojXU7YGcIPNj2ArVJJUjgyZJZZapGaSQKCSQABkk9gB6159trn8u8wqSMwB8gHt0YskAg+TnuPLqGpjn7ny/voGt7bh17DE+zu0Emth5rhVwqnz3ORt2zmmcoLxHh12lxHY3LYBVkNvKAynuM6fCexB8iB3Gxzm7aR19PHRGUrVtbbnp+lVHlv2gm7mSJrC+t2YE65YCIhgE7ue2cYGRucVbq1OFprkUpX4xwKEFS9qvBBdcKnGPFEv0hDjsY8k4+aah+NeZNdd05u9pdxNayQ2nDOIBpFMZeW2caQwwSoTVlsdskYO++MHjf+Kl7+Z3f/d5P5a58it7HrdHk7cGpP8AyelfZ7zSOIWEUucyAdOUejrjPy1DDD4NVkrzVyPf8T4XMXisrp0cASRNbygNjOCCF8LDJwcHudjXceVOc/pzMptLu2ZVDHrxFVO+MKx94/gK1i7W5wZsajJuPBZKpPGeeLKeF4ZBdaXGDptpQdiDt4Nu1SXO95eRxJ9CVi5Y6iqBiAB6Ntuf4VzW74xzLnwLNj/sIf5as9lZbFiUlqbX3r9GXn7mOzayvjB9K6t08Lt1IJFQdNohsWUBfCudyck/hVT9lXOa2V+DM2IZV6TnyXJBVj8iMH0DE1u8dXmO8haC4imkifBZejEudLBhuqg9wD3quRezXif5lN+wf8azd8o6sMoaXjk+T1THIGAZSCCMgg5BB8wR3r5uPcb9E/wrknsl4Ff210BPHPFD038LE9PUSuPDnGe++K61c+436J/hWpw5cahKk7PNfsu54HDbvMuehKAkuBnTg+F8Dc6cnIHkx7nAr0rb3CyIrowZGAZWU5BB7EEbEH1rzfyf7IrniNmLlJYo1bIjD6vFpJBJKg6RkEefY/jLWNpx3geRHE0sGfdUGaLfckBMPH8T4R65rGFx5O3qFDK7i9zv1K47Zf4RKdp7N1YbHRID89mCkfLetbi3+ESdJFtagHGzyyZwf0EG/wDWFaa0cn9Pk9Cze3DjyQ8OMBP1lwyhV8wqMrMx+HhC/rVzD2S8ttecSjbH1VuRNIfiN0HzLgbegb0rJw/kninG7gzzh0VsapplKqF9I02LAAnAUBc5yQTmu8cq8qw8Ot1ggG3dmPvO3mzH1/gNqz06pWzq7ywYnji7b5JilKi+K3T9a3ijbSXdnfGM9ONTq94H7bRLtj3u9bHnpWbI4RCJBJ0o9YYuH0DUGIIJBxkEgkE+YJrNbWiRghFCgkthRgZPc7VG33MSoQEXqeOOPKke9KRpC/ewpEjeib79qxLzPlHcRN01lMAfUApYS9InfcIrZJbHYHGTtUWTpZKpYxgABEADGQAKMBmLEsPRiWYk+ZJ9awz8EgddLwxMupn0lFI1OWLnGO7Fmz66jnvWgeZjoGIJDIQ7LGPNUYKGzjChyQVLadjk6QDjb4/LKsB+j46uVwuRlgGBcJq8Osxh9OrbOM7UsaXwblxaJIhjdFdGGlkZQVI9CDsR8KxW/C4o1CpEiqG1gBQAGOfF+lud+9RnDeNakUIXnZlExLBUZY5HIQMMDxYDDGBnptnBwDlXmRDIFA8J6viJx4YTh30nfQHIXPmTntglY0skIuHxqwZY0VhrwQoBHUYO+CPvuAzepAJr4k4RCyLGYoyinKroGFO+6jGx3Pb1PrUTw3jrhIkZZJJnRZnUgAxrM7aVYqNOVAZfLPTOTkjO7zBdOqRpE2iSWZI1OAds6pMAgjPRSQj4gUsaXdG4OHRb/Vp4kETeAbourCHbdBqbC9hqPrXxb8Ihj9yKNcNr2Qe9p06v0tPhz6bdqjoOaFeVowh2Mo1lgFPQ0hz64DsFJ8j67407LmRlj6kwbWY45njyNMQldhGinSC8re7p9V8tQ1LJ0MmDwSPWjAaVR2lCKAFLsGBc7Zzhm88ZOe9bN3YxygLKiuAcgMAcHBGRnscEj5E1Ezcz6Rcv0ZDHb68uCMOyKh0xjuxJYr2xqQjNY4OcUJfWjRrGsru5IKgQFA/u5zgsV+asBnBwsjQycjtUU5VVBChBgAeEdht5DJwK/Gs0JJKKSSGJ0jJK+6T8R5HyqFuuZnCyBIcyK8MQUuD45iPC+nODGrK7AZGk7E96zNx/ErJpYkzLbRrthn6fVYhvuqhJJ/oMACcArGhkieGxYI6aYIZSNIxhjlh8idyPM1+3PD45ARJGjBipIZQclSCpOfNSAQfIgYqEu+c1SNWWF3zFLNhcdoWVcA+essNH3qmOKSssLFDpcjSh22dsKuc5HvEUsaWj8fg8BUIYYioRogpRcaH06kxjGltK5XscD0rLa2SRAiNFQE5IUAZOwycdzgDf4VVrTm5pUtX1hI+g1zcuV8o411qNsDTI6hj6hlG6tiSl5p0iTMTZQwppDAtrmYAIQOzqGVmHbDAgmlol45LYkIeBW6KVWCJVKGMqI1wUOAVxj3cADT22rPJYxtEYmRWjK6CjAFSPQg7EfCoiTm1FiaQoRpEzsCdgkDlWYt28RHhH2s7bAmsz8wYlWIREudGpdQyNYY5x5oulgWOBkYGTtSyNDN634XFGoVI0VQ2sAKANX3v0vj3r9/JkXU6nTTqDfXpGrJBGc984JGfQn1qLl5pAhkmWJ3jVNaEd5MnChMjxF9tOM9xnBOKx23OKNrJjdUjWZmbY/wCZkEZAA3JZtQGNiUbGe5WhofoSS8BtwCBBFhkaMjprujY1IdvcOBle21Z7jh8cmdaI2cE5UH3clf2EnHpmo2XmMpp1QuC8phUZG4EZcuc40qNLKScbjIyCCXDOPtPLGqx6VNulw+onWvVJ6a4xjfRJnfIwNqWND5JW2tUjXTGqooydKgAbnJ2G253rVg4Dbpr0QRL1Bh8RqNQJY4bA3GWY4PmxPmawXfMCpJ01XWeqkB8QHjcBsKD7xWM9Ru3h7ZOQNWHnBCWzG4RRMS+M56EgjOkDc6mPh9cbZ3wsaGTE/Do3zrjRskMcqO4GAfmBtmviHhUKABIo1ADqNKAYEjBnAwNg7AMw8yATWlwm/ea4nyQI49EWgEHEmC75IG5CvEMAkAht60bnmJobm41spjEIeFSQN4y/WYnGQi5TJOcaTjcgFZOh3RKcT5fhuE0ugGWhJIVcsIJBIiNkHKagfD6M2MZzWUcEg0BOjHpUlgugYBbJY9u7EnPrk5qFt+PSwwarjLyRWn0qdVCjxPkhFAHqkir3zjc53rbXmEv4QjRt9IS3GSMsSiyMV9dKFgR5aG8xSxoZn4hy3DLEY9CoCI18KJusTalQhlKtGCW8JG2o4wd6+uEcAjttWgDdi48CqEyqghAgAUHSCfMkkk1qQc2qzOBFIVQTnUozn6O4RtIAy2WJA9SNs743eEcW6+shMKpADhsq2VDeAj3gNQBIyM5GTg0shwa5N6GFUUKihVUBVUDAAHYADsAPKvulKkqKUpQClKUApSlAKUpQClKUApSlAKUpQClKUApSlAKUpQClKUApSlAK/CK/aUBitbRIkCRoqIuyqqgKPkBsKy0pQGtdcMil/wA5FG/6SA/xFfFrweCL/NwxJ+hGq/wFblKE2xSlKECtW54XFI2qSNGbSUyygnScZXf7JIGR54FbVKA024PAXDmGMuCpDaBkFfd3x5eXpWO/4MkqImAERtWjSNBxnGofBiGGMYZVPlUhShNs0Y+DRAR6lEjRghHkGpxkgnDNv3A/qj0rPc2SSFS6KxU5UkbqSCCVPkcEjI8iR51npQWzVHC4gyMIowyLoQ6BlVHYLtsB6CsX5At/F9RF4g6t9Wu4kOXB23DHcjz8636UFs1fyZFqV+lHqQBVbQMqB2AONgPIeVZJbRGZWZVLISUJG6kjBx6ZBI+VZqUFsjb3gEUo0lFAwyNhFyUk3dMkZAc7nGM1tvZRlw5RSwxhiBnbON/hqbHpk+tZ6UFs1/oEejR0006upp0jGrXr1Y+9r8WfXfvXw3CITkGKM6laM5Qbq5JZTturEkkeZrbpQWzSj4LAvaGIeISbIvvKNIbt7wXYH0rIeGRb/VpuxkPhG7EYLH+kRtn02rZpQWzWl4ZEwIaNGBCqQVBGEOVGPQHcDyrLLbq2NQB0kMM+RHYj4islKCzUbhEJyDFGQUMRGkYKHuhH3T93tSDhEMZykUanUHyqAeIDSDsO4XbPpW3SgtmhJy/bMoVoISFVlAMakAMcsBt2J3I86xpwFRN1dTag2rY4JGkgI2NmjGSQpGx371J0qKGpmnFweBQQsMagsJCAgA1BtQbt3D+IHyO9DweEhgYYyGTpN4Bum50Hbdcs23bc1uUqRbNUcLi06emmkBlxpGMP7w+TY39a+4bGNDqREU6QmQoB0r7o28hnYVnpQWzTbg8Jk6hhjMmoPrKDVqC6Q2cZ1Bds+m1H4PARgwxkFOkQUHufd7e78O1blKC2YLWxjiz00RNRydKgZOAMnHc4AHyArE3B4ShQxRlGDAqVGCHOpgR5hm3PqdzW5Sgtms3DYiSxjQkhQSVGSEOVBPmFO49DX4OFxAg9KPIcyg6Rs7Agv294gkau+9bVKC2aF1wWN1wFCHToDKo1BdQYpnHuMRgjz+B3r74bw1YFYKThm1YydK7KMICToXw50jbJJ863KUFvgUpShB//2Q=="/>
          <p:cNvSpPr>
            <a:spLocks noChangeAspect="1" noChangeArrowheads="1"/>
          </p:cNvSpPr>
          <p:nvPr userDrawn="1"/>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 name="AutoShape 11" descr="data:image/jpeg;base64,/9j/4AAQSkZJRgABAQAAAQABAAD/2wCEAAkGBggGDxQIBxETERQUDSEWExUWDRcTEhAWGxwhGRgUFxIcHyogGBkkGRIUHy8mLzMvLiw4ISA9NjQqNTI3LCkBCQoKDgwOGg8PGTIjHyQ1LDI0NSwsNTM0LS80NS4uLDQ1NCk1MCwsLC81LSwpLC8sLyoqLCwsLC8sKSwsLCksKf/AABEIAQAAxQMBIgACEQEDEQH/xAAcAAEBAAMBAQEBAAAAAAAAAAAABgEDBwUIBAL/xABPEAABAwAECAgLBAULBQAAAAAAAQIDBAUGEQcSITQ1UXOyFjFydbGzwtITFyJSVGGRlKKk4RVBgdMUU1VxlRgjMjNCQ4KSoaXjdIOTo8H/xAAZAQEBAQEBAQAAAAAAAAAAAAAABQQDAQL/xAAzEQABAgMDCQgCAwEAAAAAAAAAAQIDBBEVcsEFMjM1UVSBkfASFCExQVJzwhNxIlNh0f/aAAwDAQACEQMRAD8A5mAUtS2Yo1ZwNpMr5EVVVLkxbsiqn3p6ipNTcKVZ+SKtErQwSspEmn9iEnj5k0C04D0Tz5vh7o4D0Tz5vh7pNt+S9y8lKVgTmxOaEWC04D0Tz5vh7o4D0Tz5vh7ot+S9y8lFgTmxOaEWC04D0Tz5vh7o4D0Tz5vh7ot+S9y8lFgTmxOaEWC04D0Tz5vh7o4D0Tz5vh7ot+S9y8lFgTmxOaEWC04D0Tz5vh7o4D0Tz5vh7ot+S9y8lFgTmxOaEWC04D0Tz5vh7o4D0Tz5vh7ot+S9y8lFgTmxOaEWC04D0Tz5vh7o4D0Tz5vh7ot+S9y8lFgTmxOaEWC04D0Tz5vh7o4D0Tz5vh7ot+S9y8lFgTmxOaEWC04D0Tz5vh7o4D0Tz5vh7ot+S9y8lFgTmxOaEWC04D0Tz5vh7o4D0Tz5vh7ot+S9y8lFgTmxOaEWCzWw9DTjfL8PdJ6v6siqmZIIVc5PBo691196qupPUapXKktNP/HCWq+fkpmmslTEqz8kREp+zzQAUiYC2qHRy8iTtESW1Q6OXkSdoh5d0DL7cS9kLTvurgRKOdrX2mcZ2tfafyhkukKqmcZ2tfaMZ2tfaYAFVM4zta+0Yzta+0wAKqZxna19oxna19pgAVUzjO1r7RjO1r7TAAqpnGdrX2jGdrX2mABVTOM7WvtGM7WvtMACqmcZ2tfaMZ2tfaYAFVM4zta+0Yzta+0wAKqZxna19oxna19pgAVU9myTlWltv8x26pstnnKbBvS41WRztuzduqbbZ5ymwb0uITtbJ8f2UvJqlb+B4QALhABbVDo5eRJ2iJLaodHLyJO0Q8u6Bl9uJeyFp33VwIhDJhDJcIIAAAB+2p6lp9fzJQaqjWWRUvuTIjUTjc5y5GtS9Mq+r78h0ur8BTImeGr+nJH5yRMRGt/70nH/AJUOT4zGeanVkJz/ACOTg6/4o7HftOT3mi9weKOx37Tk95ovcOfemHTuzzkAOv8Aijsd+05PeaL3B4o7HftOT3mi9wd6hjuzzkAO00XAhZunIr6JTqRIiLcqsko7kReO69I+PKhu8QdSelUv2wflDvUMd2f/AIcQB2/xB1J6VS/bB+UPEHUnpVL9sH5Q71DHdn/4cQB2/wAQdSelUv2wflHNcIVlaNY6mpVtDfJI1aK2TGkxca9znoqeS1Eu/m0/1Ppkdj1oh8vgOYlVJoAHc4AAAHsWRztuzduqbbZ5ymwb0uNVkc7bs3bqm22ecpsG9LiG7WyfH9lL7dUrfwPCABcIALaodHLyJO0RJbVDo5eRJ2iHl3QMvtxL2QtO+6uBEIZMIZLhBAAAOzWakgwbWf8At1GNdSKS1r0v/tOk/qGL9+I1i46py9ZM1FYK0GE9FrquKTisc5UY+Riyq+5bl8HCitaxiKipku4lyfetJXVDltZZWiyVWivdR4o1cxqXucsLVhlaiJxqnlOu++7JxkZScI6zVJHZmKNWObitdMk1zHRtdjIiImW9bkaqcXH+4nMRy1VvnXkUXdlPBfKh+e2uDSsLFI2kTKyeFzsVJWMxcV33Nexb8W+5blvVF9S3IvsWRwNvtRQ2Vq+lMhSRVxWJRfCrio5W3udjtuW9q5Pu/fxU1apS6DZHwVfq7wro2o1JFVZExpkdC1b8uM1mJkXKly38REWGqa19eskjs1SXwRxv8q+myQx47stzWtRfKuyrkT7sp0SI9zF/lSi+Z8KxqP8ALzKr+T2np7f4f/zD+T2np7f4f/zH88A8J37Q/wB1n/LHAPCd+0P91n/LOf5H+9OuB99hvt65l7g/sUlhqPJQkmSfwlI8JjJD4LF8lrMXFxnX/wBXff6yoJbB9U9f1LR5IbTT+HkdSMZjv0h82KzFamLjORFTymuW71lSZHLVVqtTunkADkGELDBPR5H1VZhyJiKrZKRio7ykyK2JFyZFyK5b/vuT+0esYr1oh45yNSqnWaVTKPQWrNS3sjanG570a1P8S5D59wvVtQa5rP8ASKsljmYlCYxXRvR7cZHyKrcZMl6I5vtI+m0yk1m/9IrCR8z/ADpJFkd+CuvuNRQgy/YXtKpiix0enZRAADWZQAAD2LI523Zu3VNts85TYN6XGqyOdt2bt1TbbPOU2DelxDdrZPj+yl9uqVv4HhAAuEAFtUOjl5EnaIktqh0cvIk7RDy7oGX24l7IWnfdXAiEMmEMlwggAAFTYXCDTrEvcyNvhoHuvkiV2Lc7ix2Oy4rrkRF+5bk4uMukwpWEa/7SZV7v0i/Gxv0GBJcbX4bG4/XfeccBwfLsetTuyO5qUKe3Nv6fbeRvhmpFDGt8cSOxsq5Md7smM+5VTiRERVu41VfHqqv60qJXLVVIkgx7kdiPuR93Fei5FXKt335T8BVYK42yV1REeiL5b1ypflSGRUX96KiKfTmtYxfDwQ8a5z3p4n5fGFar0+kf5m90y631rWXK+nUlMZL23qiYya08nKnrPRwoxsWvZmXJcskN6XZHXsjvv13nQcOsMf2bE7FS9tOajVuytRWPRUTUmRP9Dh2mVb/FPE79l1Hfy8j9WBmu6xr2hTzVrM+ZzaarGueqKqN8HG67InFe5VOgHMsAeYUjnFeqjOmmKKiI9UQ0w1q1FJLChaOSzdWSTUZ2LLKqQxKnG1z773IutrGvcnrRD5uREbkQ6zh+rDGkolXtXiY+VyetVRjF9iSnJzfKtoyu0xzLquoAAajKAAAAAAexZHO27N26pttnnKbBvS41WRztuzduqbbZ5ymwb0uIbtbJ8f2Uvt1St/A8IAFwgAtqh0cvIk7REltUOjl5EnaIeXdAy+3EvZC077q4EQhkwhkuEEAAAAAAFZgo01ROVJ1MhJlZgo01ROVJ1Mhzi5inWFnofowoafl2kO5GdCw66Mj5wZuSHPcKGn5dpDuRnQsOujI+cGbkhi9YZr9HmnAHmFI5xXqozppzLAHmFI5xXqozppnjaRTtDzEOAYbqT4etvB/q6Exvtc9676ECV+Ft+PXVJTU2NP3fzTF7RIFSClIaE6Mv81AAOpyAAAAAAPYsjnbdm7dU22zzlNg3pcarI523Zu3VNts85TYN6XEN2tk+P7KX26pW/geEAC4QAW1Q6OXkSdoiS2qHRy8iTtEPLugZfbiXshad91cCIQyYQyXCCAAAAAACswUaaonKk6mQkyswUaaonKk6mQ5xcxTrCz0P0YUNPy7SHcjOhYddGR84M3JDnuFDT8u0h3IzoWHXRkfODNyQxesM1+jzTgDzCkc4r1UZ005lgDzCkc4r1UZ00zxtIp2h5iHzbhW03S+VH1EZKFXhW03S+VH1EZKFWFmJ+ibFz1AAOhzAAAAAAPYsjnbdm7dU22zzlNg3pcarI523Zu3VNts85TYN6XEN2tk+P7KX26pW/geEAC4QAW1Q6OXkSdoiS2qHRy8iTtEPLugZfbiXshad91cCIQyYQyXCCAAAAAACswUaaonKk6mQkyswUaaonKk6mQ5xcxTrCz0P0YUNPy7SHcjOhYddGR84M3JDnuFDT8u0h3IzoWHXRkfODNyQxesM1+jzTgDzCkc4r1UZ005lgDzCkc4r1UZ00zxtIp2h5iHzbhW03S+VH1EZKFXhW03S+VH1EZKFWFmJ+ibFz1AAOhzAAAAAAPYsjnbdm7dU22zzlNg3pcarI523Zu3VNts85TYN6XEN2tk+P7KX26pW/geEAC4QAW1Q6OXkSdoiS2qHRy8iTtEPLugZfbiXshad91cCIQyYQyXCCAAAAAACswUaaonKk6mQkyswUaaonKk6mQ5xcxTrCz0P0YUNPy7SHcjOhYddGR84M3JDnuFDT8u0h3IzoWHXRkfODNyQxesM1+jzTgDzCkc4r1UZ005lgDzCkc4r1UZ00zxtIp2h5iHzbhW03S+VH1EZKFXhW03S+VH1EZKFWFmJ+ibFz1AAOhzAAAAAAPYsjnbdm7dU22zzlNg3pcarI523Zu3VNts85TYN6XEN2tk+P7KX26pW/geEAC4QAW1Q6OXkSdoiS2qHRy8iTtEPLugZfbiXshad91cCIQyYQyXCCAAAAAACswUaaonKk6mQkyswUaaonKk6mQ5xcxTrCz0P0YUNPy7SHcjOhYddGR84M3JDnuFDT8u0h3IzoWHXRkfODNyQxesM1+jzTgDzCkc4r1UZ005lgDzCkc4r1UZ00zxtIp2h5iHzbhW03S+VH1EZKFZhXara6pV/3rGv/pjT/wCEmVYWYn6JsXPUAA6HMAAAAAA9iyOdt2bt1TbbPOU2Delxqsjnbdm7dU22zzlNg3pcQ3a2T4/spfbqlb+B4QALhABbVDo5eRJ2iJLaodHLyJO0Q8u6Bl9uJeyFp33VwIhDJhDJcIIAAAAAAKzBRpqicqTqZCTKzBRpqicqTqZDnFzFOsLPQ/RhQ0/LtIdyM6Fh10ZHzgzckOe4UNPy7SHcjOhYddGR84M3JDF6wzX6PNOAPMKRzivVRnTTmWAPMKRzivVRnTTPG0inaHmIfO+GOFYa5lct/lwRu+HEyf8AjIo6Rh3oqxVjDSbsklBRv71Y91/+krTm5TgLWGhPjpR6gAHY4gAAAAAHsWRztuzduqbbZ5ymwb0uNVkc7bs3bqm22ecpsG9LiG7WyfH9lL7dUrfwPCABcIALaodHLyJO0RJbVDo5eRJ2iHl3QMvtxL2QtO+6uBEIZMIZLhBAAAAAABWYKNNUTlSdTISZ7thq6o1nayo9Z07G8HG92PitxnIjo3MvxfvuV6Lr4+M5xUqxUQ6Qlo9D18KGn5dpDuRnQsOujI+cGbkhyu3FoKLX1aS1tQEcsayMVuM3Fc9I2tRVxV4r1Yt1/wCNxY4VcIFR2ooUVCqh7nvWkpK5FhexIkRrkucrkS9170yJfxLl4r8nYdWH4GvtJR/ie7gDzCkc4r1UZ005lgDzCkc4r1UZ00yxtIp3h5iHK8PdWrLRqNWLf7ukLG71Nkbff/mhan4nFj6ktjUKWmoE9WZEc+LyFXibI1caNV9WO1t/4ny49j4lWOVFa5rlRzVS5WuRblaqa0VFQ2yjqt7OwyTLfFHGAAbDIAAAAAAexZHO27N26pttnnKbBvS41WRztuzduqbbZ5ymwb0uIbtbJ8f2Uvt1St/A8IAFwgAtqh0cvIk7REltUOjl5EnaIeXdAy+3EvZC077q4EQhkwhkuEEAAAFRg/sQluJ5KM6dIEiiR63Mx3vvVUTFaqpkS7KvrbryeRUlnK2tG5YangfMrU8rFuRrL+LGe5Ual9y3JfeuU91mCu2kS48dEc1U4lSlwNVPxSW84xHpRU7VFO0Ni1qraoWviAo/p0nuze8PEBR/TpPdm94j/Ftb39RN/EYvzh4tre/qJv4jF+cZqu/sQ00b7Cw8QFH9Ok92b3h4gKP6dJ7s3vEf4tre/qJv4jF+cPFtb39RN/EYvzhV39iCjfYdlsJYyOxEElCjldN4SfwiuWNGKi4rWXXIq/q0KUh8E1RVzUFEmo9ftcx7qWrmI6dsq4ng2J/Sa513lNdkLgxPzl8amlvkDkeFbBlSKZI6vqgYr3Oy0iFqeU5U/vY2/e65PKbxrxpet9/XAeserFqh45qOSinyF6tS3L6l1LqUH05aCwFnrTKstY0dvhFT+tYqxy/i9t2N+N6HOLZYG6BUNEmrWgUma6GJX4kjGPxrvux2o1U/flKDJpq+C+BidLKnkpyoAGsygAAHsWRztuzduqbbZ5ymwb0uNVkc7bs3bqm22ecpsG9LiG7WyfH9lL7dUrfwPCABcIALaodHLyJO0RJbVDo5eRJ2iHl3QMvtxL2QtO+6uBEIZMIZLhBAAAPoLArBHFU7JGIiK+kyK5fOVHqxFX/CxqfgXZ8lQVlTqK3wdHnmY2/+iykSMal+VfJRyJxmz7arT0mke+S94wOlXOcq1NzZlqIiUPrEHyd9tVp6TSPfJe8PtqtPSaR75L3j57m7ae95bsPrEHyd9tVp6TSPfJe8PtqtPSaR75L3h3N20d5bsPrEHyd9tVp6TSPfJe8PtqtPSaR75L3h3N20d5bsPrEHyd9tVp6TSPfJe8PtqtPSaR75L3h3N20d5bsPrEmcJWh6b/0jj50+2q09JpHvkveP4lrWsJ2rHNSJ3NVLla6kyOa5NStV1yoepKORa1HeW7D8ygAoGAAAA9iyOdt2bt1TbbPOU2Delxqsjnbdm7dU22zzlNg3pcQ3a2T4/spfbqlb+B4QALhABbVDo5eRJ2iJLaodHLyJO0Q8u6Bl9uJeyFp33VwIhDJhDJcIIAAAAAAAAAAAAAAAAAAAAAAAAAAB7Fkc7bs3bqm22ecpsG9LjVZHO27N26pttnnKbBvS4hu1snx/ZS+3VK38DwgAXCAC4s0+B1DbFK5qX46KmOiLcqqnQpDmLkMM/JpOQkhq7s0VFr+q/wDShITvc4ixOzWqULjg3Uev5n6jg3Uev5n6kPcguQw2ZMb0/ribrVl92b1wLjg3Uev5n6jg3Uev5n6kPcguQWZMb0/riLVl92b1wLjg3Uev5n6jg3Uev5n6kPcguQWZMb0/riLVl92b1wLjg3Uev5n6jg3Uev5n6kPcguQWZMb0/riLVl92b1wLjg3Uev5n6jg3Uev5n6kPcguQWZMb0/riLVl92b1wLjg3Uev5n6jg3Uev5n6kPcguQWZMb0/riLVl92b1wLjg3Uev5n6jg3Uev5n6kPcguQWZMb0/riLVl92b1wLjg3Uev5n6jg3Uev5n6kPcguQWZMb0/riLVl92b1wLjg3Uev5n6jg3Uev5n6kPcguQWZMb0/riLVl92b1wLjg3Uev5n6jg3Uev5n6kPcguQWZMb0/riLVl92b1wL+hVRVVXvSkUZyI5EVMs6KmVLlyXk7bB7ZKSisVFTwKZUVFTjXUeFcgOsrkx0GP+d8VXrSnjs89pymsptjQPwMhIxK18DIAK5GP/9k="/>
          <p:cNvSpPr>
            <a:spLocks noChangeAspect="1" noChangeArrowheads="1"/>
          </p:cNvSpPr>
          <p:nvPr userDrawn="1"/>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39" name="Picture 15" descr="C:\Users\zhai\Pictures\uiuc-logo-20.png"/>
          <p:cNvPicPr>
            <a:picLocks noChangeAspect="1" noChangeArrowheads="1"/>
          </p:cNvPicPr>
          <p:nvPr userDrawn="1"/>
        </p:nvPicPr>
        <p:blipFill>
          <a:blip r:embed="rId17">
            <a:extLst>
              <a:ext uri="{28A0092B-C50C-407E-A947-70E740481C1C}">
                <a14:useLocalDpi xmlns:a14="http://schemas.microsoft.com/office/drawing/2010/main" val="0"/>
              </a:ext>
            </a:extLst>
          </a:blip>
          <a:srcRect/>
          <a:stretch>
            <a:fillRect/>
          </a:stretch>
        </p:blipFill>
        <p:spPr bwMode="auto">
          <a:xfrm>
            <a:off x="3175" y="6564478"/>
            <a:ext cx="225425" cy="29352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zhai\Pictures\timan-newlogo-40.png"/>
          <p:cNvPicPr>
            <a:picLocks noChangeAspect="1" noChangeArrowheads="1"/>
          </p:cNvPicPr>
          <p:nvPr userDrawn="1"/>
        </p:nvPicPr>
        <p:blipFill>
          <a:blip r:embed="rId18">
            <a:extLst>
              <a:ext uri="{28A0092B-C50C-407E-A947-70E740481C1C}">
                <a14:useLocalDpi xmlns:a14="http://schemas.microsoft.com/office/drawing/2010/main" val="0"/>
              </a:ext>
            </a:extLst>
          </a:blip>
          <a:srcRect/>
          <a:stretch>
            <a:fillRect/>
          </a:stretch>
        </p:blipFill>
        <p:spPr bwMode="auto">
          <a:xfrm>
            <a:off x="232753" y="6492082"/>
            <a:ext cx="757847" cy="36591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Users\zhai\Pictures\infolab-logo-30.png"/>
          <p:cNvPicPr>
            <a:picLocks noChangeAspect="1" noChangeArrowheads="1"/>
          </p:cNvPicPr>
          <p:nvPr userDrawn="1"/>
        </p:nvPicPr>
        <p:blipFill>
          <a:blip r:embed="rId19">
            <a:extLst>
              <a:ext uri="{28A0092B-C50C-407E-A947-70E740481C1C}">
                <a14:useLocalDpi xmlns:a14="http://schemas.microsoft.com/office/drawing/2010/main" val="0"/>
              </a:ext>
            </a:extLst>
          </a:blip>
          <a:srcRect/>
          <a:stretch>
            <a:fillRect/>
          </a:stretch>
        </p:blipFill>
        <p:spPr bwMode="auto">
          <a:xfrm>
            <a:off x="1295400" y="6400800"/>
            <a:ext cx="1285948" cy="459266"/>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24" descr="https://www.udel.edu/lock-down/ocm-graphics/internal/InterlockingUD1C.jpg"/>
          <p:cNvPicPr>
            <a:picLocks noChangeAspect="1" noChangeArrowheads="1"/>
          </p:cNvPicPr>
          <p:nvPr userDrawn="1"/>
        </p:nvPicPr>
        <p:blipFill>
          <a:blip r:embed="rId20" cstate="print">
            <a:extLst>
              <a:ext uri="{28A0092B-C50C-407E-A947-70E740481C1C}">
                <a14:useLocalDpi xmlns:a14="http://schemas.microsoft.com/office/drawing/2010/main" val="0"/>
              </a:ext>
            </a:extLst>
          </a:blip>
          <a:srcRect/>
          <a:stretch>
            <a:fillRect/>
          </a:stretch>
        </p:blipFill>
        <p:spPr bwMode="auto">
          <a:xfrm>
            <a:off x="1034778" y="6518275"/>
            <a:ext cx="26062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2301865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timing>
    <p:tnLst>
      <p:par>
        <p:cTn xmlns:p14="http://schemas.microsoft.com/office/powerpoint/2010/main" id="1" dur="indefinite" restart="never" nodeType="tmRoot"/>
      </p:par>
    </p:tnLst>
  </p:timing>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62.jpg"/></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6.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1" Type="http://schemas.openxmlformats.org/officeDocument/2006/relationships/image" Target="../media/image29.emf"/><Relationship Id="rId12" Type="http://schemas.openxmlformats.org/officeDocument/2006/relationships/oleObject" Target="../embeddings/oleObject8.bin"/><Relationship Id="rId13" Type="http://schemas.openxmlformats.org/officeDocument/2006/relationships/image" Target="../media/image30.emf"/><Relationship Id="rId14" Type="http://schemas.openxmlformats.org/officeDocument/2006/relationships/oleObject" Target="../embeddings/oleObject9.bin"/><Relationship Id="rId15" Type="http://schemas.openxmlformats.org/officeDocument/2006/relationships/image" Target="../media/image31.emf"/><Relationship Id="rId1" Type="http://schemas.openxmlformats.org/officeDocument/2006/relationships/vmlDrawing" Target="../drawings/vmlDrawing2.vml"/><Relationship Id="rId2" Type="http://schemas.openxmlformats.org/officeDocument/2006/relationships/slideLayout" Target="../slideLayouts/slideLayout2.xml"/><Relationship Id="rId3" Type="http://schemas.openxmlformats.org/officeDocument/2006/relationships/notesSlide" Target="../notesSlides/notesSlide2.xml"/><Relationship Id="rId4" Type="http://schemas.openxmlformats.org/officeDocument/2006/relationships/oleObject" Target="../embeddings/oleObject4.bin"/><Relationship Id="rId5" Type="http://schemas.openxmlformats.org/officeDocument/2006/relationships/image" Target="../media/image26.wmf"/><Relationship Id="rId6" Type="http://schemas.openxmlformats.org/officeDocument/2006/relationships/oleObject" Target="../embeddings/oleObject5.bin"/><Relationship Id="rId7" Type="http://schemas.openxmlformats.org/officeDocument/2006/relationships/image" Target="../media/image27.wmf"/><Relationship Id="rId8" Type="http://schemas.openxmlformats.org/officeDocument/2006/relationships/oleObject" Target="../embeddings/oleObject6.bin"/><Relationship Id="rId9" Type="http://schemas.openxmlformats.org/officeDocument/2006/relationships/image" Target="../media/image28.emf"/><Relationship Id="rId10" Type="http://schemas.openxmlformats.org/officeDocument/2006/relationships/oleObject" Target="../embeddings/oleObject7.bin"/></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4.xml"/><Relationship Id="rId4" Type="http://schemas.openxmlformats.org/officeDocument/2006/relationships/oleObject" Target="../embeddings/oleObject10.bin"/><Relationship Id="rId5" Type="http://schemas.openxmlformats.org/officeDocument/2006/relationships/image" Target="../media/image32.emf"/><Relationship Id="rId6" Type="http://schemas.openxmlformats.org/officeDocument/2006/relationships/image" Target="../media/image34.jpeg"/><Relationship Id="rId7" Type="http://schemas.openxmlformats.org/officeDocument/2006/relationships/oleObject" Target="../embeddings/oleObject11.bin"/><Relationship Id="rId8" Type="http://schemas.openxmlformats.org/officeDocument/2006/relationships/image" Target="../media/image33.emf"/><Relationship Id="rId1" Type="http://schemas.openxmlformats.org/officeDocument/2006/relationships/vmlDrawing" Target="../drawings/vmlDrawing3.vml"/><Relationship Id="rId2"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jpeg"/></Relationships>
</file>

<file path=ppt/slides/_rels/slide18.xml.rels><?xml version="1.0" encoding="UTF-8" standalone="yes"?>
<Relationships xmlns="http://schemas.openxmlformats.org/package/2006/relationships"><Relationship Id="rId11" Type="http://schemas.openxmlformats.org/officeDocument/2006/relationships/oleObject" Target="../embeddings/oleObject17.bin"/><Relationship Id="rId12" Type="http://schemas.openxmlformats.org/officeDocument/2006/relationships/oleObject" Target="../embeddings/oleObject18.bin"/><Relationship Id="rId13" Type="http://schemas.openxmlformats.org/officeDocument/2006/relationships/oleObject" Target="../embeddings/oleObject19.bin"/><Relationship Id="rId14" Type="http://schemas.openxmlformats.org/officeDocument/2006/relationships/oleObject" Target="../embeddings/oleObject20.bin"/><Relationship Id="rId15" Type="http://schemas.openxmlformats.org/officeDocument/2006/relationships/oleObject" Target="../embeddings/oleObject21.bin"/><Relationship Id="rId16" Type="http://schemas.openxmlformats.org/officeDocument/2006/relationships/image" Target="../media/image39.emf"/><Relationship Id="rId17" Type="http://schemas.openxmlformats.org/officeDocument/2006/relationships/oleObject" Target="../embeddings/oleObject22.bin"/><Relationship Id="rId18" Type="http://schemas.openxmlformats.org/officeDocument/2006/relationships/image" Target="../media/image40.emf"/><Relationship Id="rId1" Type="http://schemas.openxmlformats.org/officeDocument/2006/relationships/vmlDrawing" Target="../drawings/vmlDrawing4.vml"/><Relationship Id="rId2" Type="http://schemas.openxmlformats.org/officeDocument/2006/relationships/slideLayout" Target="../slideLayouts/slideLayout2.xml"/><Relationship Id="rId3" Type="http://schemas.openxmlformats.org/officeDocument/2006/relationships/oleObject" Target="../embeddings/oleObject12.bin"/><Relationship Id="rId4" Type="http://schemas.openxmlformats.org/officeDocument/2006/relationships/image" Target="../media/image36.emf"/><Relationship Id="rId5" Type="http://schemas.openxmlformats.org/officeDocument/2006/relationships/oleObject" Target="../embeddings/oleObject13.bin"/><Relationship Id="rId6" Type="http://schemas.openxmlformats.org/officeDocument/2006/relationships/image" Target="../media/image37.emf"/><Relationship Id="rId7" Type="http://schemas.openxmlformats.org/officeDocument/2006/relationships/oleObject" Target="../embeddings/oleObject14.bin"/><Relationship Id="rId8" Type="http://schemas.openxmlformats.org/officeDocument/2006/relationships/oleObject" Target="../embeddings/oleObject15.bin"/><Relationship Id="rId9" Type="http://schemas.openxmlformats.org/officeDocument/2006/relationships/oleObject" Target="../embeddings/oleObject16.bin"/><Relationship Id="rId10" Type="http://schemas.openxmlformats.org/officeDocument/2006/relationships/image" Target="../media/image38.em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jpg"/><Relationship Id="rId3" Type="http://schemas.openxmlformats.org/officeDocument/2006/relationships/image" Target="../media/image7.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1" Type="http://schemas.openxmlformats.org/officeDocument/2006/relationships/image" Target="../media/image29.emf"/><Relationship Id="rId12" Type="http://schemas.openxmlformats.org/officeDocument/2006/relationships/oleObject" Target="../embeddings/oleObject27.bin"/><Relationship Id="rId13" Type="http://schemas.openxmlformats.org/officeDocument/2006/relationships/image" Target="../media/image30.emf"/><Relationship Id="rId14" Type="http://schemas.openxmlformats.org/officeDocument/2006/relationships/oleObject" Target="../embeddings/oleObject28.bin"/><Relationship Id="rId15" Type="http://schemas.openxmlformats.org/officeDocument/2006/relationships/image" Target="../media/image41.emf"/><Relationship Id="rId1" Type="http://schemas.openxmlformats.org/officeDocument/2006/relationships/vmlDrawing" Target="../drawings/vmlDrawing5.vml"/><Relationship Id="rId2" Type="http://schemas.openxmlformats.org/officeDocument/2006/relationships/slideLayout" Target="../slideLayouts/slideLayout2.xml"/><Relationship Id="rId3" Type="http://schemas.openxmlformats.org/officeDocument/2006/relationships/notesSlide" Target="../notesSlides/notesSlide7.xml"/><Relationship Id="rId4" Type="http://schemas.openxmlformats.org/officeDocument/2006/relationships/oleObject" Target="../embeddings/oleObject23.bin"/><Relationship Id="rId5" Type="http://schemas.openxmlformats.org/officeDocument/2006/relationships/image" Target="../media/image26.wmf"/><Relationship Id="rId6" Type="http://schemas.openxmlformats.org/officeDocument/2006/relationships/oleObject" Target="../embeddings/oleObject24.bin"/><Relationship Id="rId7" Type="http://schemas.openxmlformats.org/officeDocument/2006/relationships/image" Target="../media/image27.wmf"/><Relationship Id="rId8" Type="http://schemas.openxmlformats.org/officeDocument/2006/relationships/oleObject" Target="../embeddings/oleObject25.bin"/><Relationship Id="rId9" Type="http://schemas.openxmlformats.org/officeDocument/2006/relationships/image" Target="../media/image28.emf"/><Relationship Id="rId10" Type="http://schemas.openxmlformats.org/officeDocument/2006/relationships/oleObject" Target="../embeddings/oleObject26.bin"/></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s>
</file>

<file path=ppt/slides/_rels/slide23.xml.rels><?xml version="1.0" encoding="UTF-8" standalone="yes"?>
<Relationships xmlns="http://schemas.openxmlformats.org/package/2006/relationships"><Relationship Id="rId11" Type="http://schemas.openxmlformats.org/officeDocument/2006/relationships/image" Target="../media/image45.wmf"/><Relationship Id="rId12" Type="http://schemas.openxmlformats.org/officeDocument/2006/relationships/oleObject" Target="../embeddings/oleObject33.bin"/><Relationship Id="rId13" Type="http://schemas.openxmlformats.org/officeDocument/2006/relationships/image" Target="../media/image46.wmf"/><Relationship Id="rId1" Type="http://schemas.openxmlformats.org/officeDocument/2006/relationships/vmlDrawing" Target="../drawings/vmlDrawing6.vml"/><Relationship Id="rId2" Type="http://schemas.openxmlformats.org/officeDocument/2006/relationships/slideLayout" Target="../slideLayouts/slideLayout12.xml"/><Relationship Id="rId3" Type="http://schemas.openxmlformats.org/officeDocument/2006/relationships/notesSlide" Target="../notesSlides/notesSlide9.xml"/><Relationship Id="rId4" Type="http://schemas.openxmlformats.org/officeDocument/2006/relationships/oleObject" Target="../embeddings/oleObject29.bin"/><Relationship Id="rId5" Type="http://schemas.openxmlformats.org/officeDocument/2006/relationships/image" Target="../media/image42.wmf"/><Relationship Id="rId6" Type="http://schemas.openxmlformats.org/officeDocument/2006/relationships/oleObject" Target="../embeddings/oleObject30.bin"/><Relationship Id="rId7" Type="http://schemas.openxmlformats.org/officeDocument/2006/relationships/image" Target="../media/image43.wmf"/><Relationship Id="rId8" Type="http://schemas.openxmlformats.org/officeDocument/2006/relationships/oleObject" Target="../embeddings/oleObject31.bin"/><Relationship Id="rId9" Type="http://schemas.openxmlformats.org/officeDocument/2006/relationships/image" Target="../media/image44.wmf"/><Relationship Id="rId10" Type="http://schemas.openxmlformats.org/officeDocument/2006/relationships/oleObject" Target="../embeddings/oleObject32.bin"/></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10.xml"/><Relationship Id="rId4" Type="http://schemas.openxmlformats.org/officeDocument/2006/relationships/oleObject" Target="../embeddings/oleObject34.bin"/><Relationship Id="rId5" Type="http://schemas.openxmlformats.org/officeDocument/2006/relationships/image" Target="../media/image47.wmf"/><Relationship Id="rId6" Type="http://schemas.openxmlformats.org/officeDocument/2006/relationships/oleObject" Target="../embeddings/oleObject35.bin"/><Relationship Id="rId7" Type="http://schemas.openxmlformats.org/officeDocument/2006/relationships/image" Target="../media/image48.wmf"/><Relationship Id="rId1" Type="http://schemas.openxmlformats.org/officeDocument/2006/relationships/vmlDrawing" Target="../drawings/vmlDrawing7.vml"/><Relationship Id="rId2"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9" Type="http://schemas.openxmlformats.org/officeDocument/2006/relationships/image" Target="../media/image51.wmf"/><Relationship Id="rId20" Type="http://schemas.openxmlformats.org/officeDocument/2006/relationships/oleObject" Target="../embeddings/oleObject44.bin"/><Relationship Id="rId21" Type="http://schemas.openxmlformats.org/officeDocument/2006/relationships/image" Target="../media/image57.wmf"/><Relationship Id="rId10" Type="http://schemas.openxmlformats.org/officeDocument/2006/relationships/oleObject" Target="../embeddings/oleObject39.bin"/><Relationship Id="rId11" Type="http://schemas.openxmlformats.org/officeDocument/2006/relationships/image" Target="../media/image52.wmf"/><Relationship Id="rId12" Type="http://schemas.openxmlformats.org/officeDocument/2006/relationships/oleObject" Target="../embeddings/oleObject40.bin"/><Relationship Id="rId13" Type="http://schemas.openxmlformats.org/officeDocument/2006/relationships/image" Target="../media/image53.emf"/><Relationship Id="rId14" Type="http://schemas.openxmlformats.org/officeDocument/2006/relationships/oleObject" Target="../embeddings/oleObject41.bin"/><Relationship Id="rId15" Type="http://schemas.openxmlformats.org/officeDocument/2006/relationships/image" Target="../media/image54.wmf"/><Relationship Id="rId16" Type="http://schemas.openxmlformats.org/officeDocument/2006/relationships/oleObject" Target="../embeddings/oleObject42.bin"/><Relationship Id="rId17" Type="http://schemas.openxmlformats.org/officeDocument/2006/relationships/image" Target="../media/image55.wmf"/><Relationship Id="rId18" Type="http://schemas.openxmlformats.org/officeDocument/2006/relationships/oleObject" Target="../embeddings/oleObject43.bin"/><Relationship Id="rId19" Type="http://schemas.openxmlformats.org/officeDocument/2006/relationships/image" Target="../media/image56.wmf"/><Relationship Id="rId1" Type="http://schemas.openxmlformats.org/officeDocument/2006/relationships/vmlDrawing" Target="../drawings/vmlDrawing8.vml"/><Relationship Id="rId2" Type="http://schemas.openxmlformats.org/officeDocument/2006/relationships/slideLayout" Target="../slideLayouts/slideLayout12.xml"/><Relationship Id="rId3" Type="http://schemas.openxmlformats.org/officeDocument/2006/relationships/notesSlide" Target="../notesSlides/notesSlide11.xml"/><Relationship Id="rId4" Type="http://schemas.openxmlformats.org/officeDocument/2006/relationships/oleObject" Target="../embeddings/oleObject36.bin"/><Relationship Id="rId5" Type="http://schemas.openxmlformats.org/officeDocument/2006/relationships/image" Target="../media/image49.emf"/><Relationship Id="rId6" Type="http://schemas.openxmlformats.org/officeDocument/2006/relationships/oleObject" Target="../embeddings/oleObject37.bin"/><Relationship Id="rId7" Type="http://schemas.openxmlformats.org/officeDocument/2006/relationships/image" Target="../media/image50.wmf"/><Relationship Id="rId8" Type="http://schemas.openxmlformats.org/officeDocument/2006/relationships/oleObject" Target="../embeddings/oleObject38.bin"/></Relationships>
</file>

<file path=ppt/slides/_rels/slide26.xml.rels><?xml version="1.0" encoding="UTF-8" standalone="yes"?>
<Relationships xmlns="http://schemas.openxmlformats.org/package/2006/relationships"><Relationship Id="rId11" Type="http://schemas.openxmlformats.org/officeDocument/2006/relationships/image" Target="../media/image61.wmf"/><Relationship Id="rId12" Type="http://schemas.openxmlformats.org/officeDocument/2006/relationships/oleObject" Target="../embeddings/oleObject49.bin"/><Relationship Id="rId13" Type="http://schemas.openxmlformats.org/officeDocument/2006/relationships/image" Target="../media/image62.wmf"/><Relationship Id="rId1" Type="http://schemas.openxmlformats.org/officeDocument/2006/relationships/vmlDrawing" Target="../drawings/vmlDrawing9.vml"/><Relationship Id="rId2" Type="http://schemas.openxmlformats.org/officeDocument/2006/relationships/slideLayout" Target="../slideLayouts/slideLayout2.xml"/><Relationship Id="rId3" Type="http://schemas.openxmlformats.org/officeDocument/2006/relationships/notesSlide" Target="../notesSlides/notesSlide12.xml"/><Relationship Id="rId4" Type="http://schemas.openxmlformats.org/officeDocument/2006/relationships/oleObject" Target="../embeddings/oleObject45.bin"/><Relationship Id="rId5" Type="http://schemas.openxmlformats.org/officeDocument/2006/relationships/image" Target="../media/image58.wmf"/><Relationship Id="rId6" Type="http://schemas.openxmlformats.org/officeDocument/2006/relationships/oleObject" Target="../embeddings/oleObject46.bin"/><Relationship Id="rId7" Type="http://schemas.openxmlformats.org/officeDocument/2006/relationships/image" Target="../media/image59.wmf"/><Relationship Id="rId8" Type="http://schemas.openxmlformats.org/officeDocument/2006/relationships/oleObject" Target="../embeddings/oleObject47.bin"/><Relationship Id="rId9" Type="http://schemas.openxmlformats.org/officeDocument/2006/relationships/image" Target="../media/image60.wmf"/><Relationship Id="rId10" Type="http://schemas.openxmlformats.org/officeDocument/2006/relationships/oleObject" Target="../embeddings/oleObject48.bin"/></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13.xml"/><Relationship Id="rId4" Type="http://schemas.openxmlformats.org/officeDocument/2006/relationships/oleObject" Target="../embeddings/oleObject50.bin"/><Relationship Id="rId5" Type="http://schemas.openxmlformats.org/officeDocument/2006/relationships/image" Target="../media/image63.wmf"/><Relationship Id="rId6" Type="http://schemas.openxmlformats.org/officeDocument/2006/relationships/oleObject" Target="../embeddings/oleObject51.bin"/><Relationship Id="rId7" Type="http://schemas.openxmlformats.org/officeDocument/2006/relationships/image" Target="../media/image64.wmf"/><Relationship Id="rId1" Type="http://schemas.openxmlformats.org/officeDocument/2006/relationships/vmlDrawing" Target="../drawings/vmlDrawing10.vml"/><Relationship Id="rId2"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oleObject" Target="../embeddings/oleObject52.bin"/><Relationship Id="rId4" Type="http://schemas.openxmlformats.org/officeDocument/2006/relationships/image" Target="../media/image65.emf"/><Relationship Id="rId5" Type="http://schemas.openxmlformats.org/officeDocument/2006/relationships/oleObject" Target="../embeddings/oleObject53.bin"/><Relationship Id="rId6" Type="http://schemas.openxmlformats.org/officeDocument/2006/relationships/image" Target="../media/image66.emf"/><Relationship Id="rId1" Type="http://schemas.openxmlformats.org/officeDocument/2006/relationships/vmlDrawing" Target="../drawings/vmlDrawing11.vml"/><Relationship Id="rId2"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1" Type="http://schemas.openxmlformats.org/officeDocument/2006/relationships/image" Target="../media/image70.wmf"/><Relationship Id="rId12" Type="http://schemas.openxmlformats.org/officeDocument/2006/relationships/image" Target="../media/image72.png"/><Relationship Id="rId13" Type="http://schemas.openxmlformats.org/officeDocument/2006/relationships/oleObject" Target="../embeddings/oleObject58.bin"/><Relationship Id="rId14" Type="http://schemas.openxmlformats.org/officeDocument/2006/relationships/image" Target="../media/image71.emf"/><Relationship Id="rId1" Type="http://schemas.openxmlformats.org/officeDocument/2006/relationships/vmlDrawing" Target="../drawings/vmlDrawing12.vml"/><Relationship Id="rId2" Type="http://schemas.openxmlformats.org/officeDocument/2006/relationships/slideLayout" Target="../slideLayouts/slideLayout12.xml"/><Relationship Id="rId3" Type="http://schemas.openxmlformats.org/officeDocument/2006/relationships/notesSlide" Target="../notesSlides/notesSlide15.xml"/><Relationship Id="rId4" Type="http://schemas.openxmlformats.org/officeDocument/2006/relationships/oleObject" Target="../embeddings/oleObject54.bin"/><Relationship Id="rId5" Type="http://schemas.openxmlformats.org/officeDocument/2006/relationships/image" Target="../media/image67.wmf"/><Relationship Id="rId6" Type="http://schemas.openxmlformats.org/officeDocument/2006/relationships/oleObject" Target="../embeddings/oleObject55.bin"/><Relationship Id="rId7" Type="http://schemas.openxmlformats.org/officeDocument/2006/relationships/image" Target="../media/image68.wmf"/><Relationship Id="rId8" Type="http://schemas.openxmlformats.org/officeDocument/2006/relationships/oleObject" Target="../embeddings/oleObject56.bin"/><Relationship Id="rId9" Type="http://schemas.openxmlformats.org/officeDocument/2006/relationships/image" Target="../media/image69.emf"/><Relationship Id="rId10" Type="http://schemas.openxmlformats.org/officeDocument/2006/relationships/oleObject" Target="../embeddings/oleObject57.bin"/></Relationships>
</file>

<file path=ppt/slides/_rels/slide34.xml.rels><?xml version="1.0" encoding="UTF-8" standalone="yes"?>
<Relationships xmlns="http://schemas.openxmlformats.org/package/2006/relationships"><Relationship Id="rId11" Type="http://schemas.openxmlformats.org/officeDocument/2006/relationships/image" Target="../media/image75.png"/><Relationship Id="rId12" Type="http://schemas.openxmlformats.org/officeDocument/2006/relationships/image" Target="../media/image76.png"/><Relationship Id="rId1" Type="http://schemas.openxmlformats.org/officeDocument/2006/relationships/vmlDrawing" Target="../drawings/vmlDrawing13.vml"/><Relationship Id="rId2" Type="http://schemas.openxmlformats.org/officeDocument/2006/relationships/slideLayout" Target="../slideLayouts/slideLayout12.xml"/><Relationship Id="rId3" Type="http://schemas.openxmlformats.org/officeDocument/2006/relationships/notesSlide" Target="../notesSlides/notesSlide16.xml"/><Relationship Id="rId4" Type="http://schemas.openxmlformats.org/officeDocument/2006/relationships/oleObject" Target="../embeddings/oleObject59.bin"/><Relationship Id="rId5" Type="http://schemas.openxmlformats.org/officeDocument/2006/relationships/image" Target="../media/image67.wmf"/><Relationship Id="rId6" Type="http://schemas.openxmlformats.org/officeDocument/2006/relationships/oleObject" Target="../embeddings/oleObject60.bin"/><Relationship Id="rId7" Type="http://schemas.openxmlformats.org/officeDocument/2006/relationships/image" Target="../media/image68.wmf"/><Relationship Id="rId8" Type="http://schemas.openxmlformats.org/officeDocument/2006/relationships/oleObject" Target="../embeddings/oleObject61.bin"/><Relationship Id="rId9" Type="http://schemas.openxmlformats.org/officeDocument/2006/relationships/image" Target="../media/image73.emf"/><Relationship Id="rId10" Type="http://schemas.openxmlformats.org/officeDocument/2006/relationships/image" Target="../media/image74.png"/></Relationships>
</file>

<file path=ppt/slides/_rels/slide35.xml.rels><?xml version="1.0" encoding="UTF-8" standalone="yes"?>
<Relationships xmlns="http://schemas.openxmlformats.org/package/2006/relationships"><Relationship Id="rId11" Type="http://schemas.openxmlformats.org/officeDocument/2006/relationships/oleObject" Target="../embeddings/oleObject63.bin"/><Relationship Id="rId12" Type="http://schemas.openxmlformats.org/officeDocument/2006/relationships/image" Target="../media/image78.emf"/><Relationship Id="rId1" Type="http://schemas.openxmlformats.org/officeDocument/2006/relationships/vmlDrawing" Target="../drawings/vmlDrawing14.vml"/><Relationship Id="rId2" Type="http://schemas.openxmlformats.org/officeDocument/2006/relationships/slideLayout" Target="../slideLayouts/slideLayout12.xml"/><Relationship Id="rId3" Type="http://schemas.openxmlformats.org/officeDocument/2006/relationships/notesSlide" Target="../notesSlides/notesSlide17.xml"/><Relationship Id="rId4" Type="http://schemas.openxmlformats.org/officeDocument/2006/relationships/image" Target="../media/image74.png"/><Relationship Id="rId5" Type="http://schemas.openxmlformats.org/officeDocument/2006/relationships/image" Target="../media/image79.png"/><Relationship Id="rId6" Type="http://schemas.openxmlformats.org/officeDocument/2006/relationships/image" Target="../media/image80.png"/><Relationship Id="rId7" Type="http://schemas.openxmlformats.org/officeDocument/2006/relationships/image" Target="../media/image81.png"/><Relationship Id="rId8" Type="http://schemas.openxmlformats.org/officeDocument/2006/relationships/image" Target="../media/image82.jpg"/><Relationship Id="rId9" Type="http://schemas.openxmlformats.org/officeDocument/2006/relationships/oleObject" Target="../embeddings/oleObject62.bin"/><Relationship Id="rId10" Type="http://schemas.openxmlformats.org/officeDocument/2006/relationships/image" Target="../media/image77.emf"/></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18.xml"/><Relationship Id="rId4" Type="http://schemas.openxmlformats.org/officeDocument/2006/relationships/oleObject" Target="../embeddings/oleObject64.bin"/><Relationship Id="rId5" Type="http://schemas.openxmlformats.org/officeDocument/2006/relationships/image" Target="../media/image83.emf"/><Relationship Id="rId1" Type="http://schemas.openxmlformats.org/officeDocument/2006/relationships/vmlDrawing" Target="../drawings/vmlDrawing15.vml"/><Relationship Id="rId2"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1" Type="http://schemas.openxmlformats.org/officeDocument/2006/relationships/oleObject" Target="../embeddings/oleObject70.bin"/><Relationship Id="rId12" Type="http://schemas.openxmlformats.org/officeDocument/2006/relationships/oleObject" Target="../embeddings/oleObject71.bin"/><Relationship Id="rId13" Type="http://schemas.openxmlformats.org/officeDocument/2006/relationships/oleObject" Target="../embeddings/oleObject72.bin"/><Relationship Id="rId14" Type="http://schemas.openxmlformats.org/officeDocument/2006/relationships/oleObject" Target="../embeddings/oleObject73.bin"/><Relationship Id="rId15" Type="http://schemas.openxmlformats.org/officeDocument/2006/relationships/oleObject" Target="../embeddings/oleObject74.bin"/><Relationship Id="rId16" Type="http://schemas.openxmlformats.org/officeDocument/2006/relationships/image" Target="../media/image39.emf"/><Relationship Id="rId17" Type="http://schemas.openxmlformats.org/officeDocument/2006/relationships/oleObject" Target="../embeddings/oleObject75.bin"/><Relationship Id="rId18" Type="http://schemas.openxmlformats.org/officeDocument/2006/relationships/image" Target="../media/image40.emf"/><Relationship Id="rId1" Type="http://schemas.openxmlformats.org/officeDocument/2006/relationships/vmlDrawing" Target="../drawings/vmlDrawing16.vml"/><Relationship Id="rId2" Type="http://schemas.openxmlformats.org/officeDocument/2006/relationships/slideLayout" Target="../slideLayouts/slideLayout2.xml"/><Relationship Id="rId3" Type="http://schemas.openxmlformats.org/officeDocument/2006/relationships/oleObject" Target="../embeddings/oleObject65.bin"/><Relationship Id="rId4" Type="http://schemas.openxmlformats.org/officeDocument/2006/relationships/image" Target="../media/image36.emf"/><Relationship Id="rId5" Type="http://schemas.openxmlformats.org/officeDocument/2006/relationships/oleObject" Target="../embeddings/oleObject66.bin"/><Relationship Id="rId6" Type="http://schemas.openxmlformats.org/officeDocument/2006/relationships/image" Target="../media/image37.emf"/><Relationship Id="rId7" Type="http://schemas.openxmlformats.org/officeDocument/2006/relationships/oleObject" Target="../embeddings/oleObject67.bin"/><Relationship Id="rId8" Type="http://schemas.openxmlformats.org/officeDocument/2006/relationships/oleObject" Target="../embeddings/oleObject68.bin"/><Relationship Id="rId9" Type="http://schemas.openxmlformats.org/officeDocument/2006/relationships/oleObject" Target="../embeddings/oleObject69.bin"/><Relationship Id="rId10" Type="http://schemas.openxmlformats.org/officeDocument/2006/relationships/image" Target="../media/image38.emf"/></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20.xml"/><Relationship Id="rId4" Type="http://schemas.openxmlformats.org/officeDocument/2006/relationships/image" Target="../media/image85.jpeg"/><Relationship Id="rId5" Type="http://schemas.openxmlformats.org/officeDocument/2006/relationships/image" Target="../media/image86.jpeg"/><Relationship Id="rId6" Type="http://schemas.openxmlformats.org/officeDocument/2006/relationships/oleObject" Target="../embeddings/oleObject76.bin"/><Relationship Id="rId7" Type="http://schemas.openxmlformats.org/officeDocument/2006/relationships/image" Target="../media/image84.emf"/><Relationship Id="rId1" Type="http://schemas.openxmlformats.org/officeDocument/2006/relationships/vmlDrawing" Target="../drawings/vmlDrawing17.vml"/><Relationship Id="rId2"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jpg"/></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21.xml"/><Relationship Id="rId4" Type="http://schemas.openxmlformats.org/officeDocument/2006/relationships/image" Target="../media/image89.jpeg"/><Relationship Id="rId5" Type="http://schemas.openxmlformats.org/officeDocument/2006/relationships/image" Target="../media/image90.jpeg"/><Relationship Id="rId6" Type="http://schemas.openxmlformats.org/officeDocument/2006/relationships/oleObject" Target="../embeddings/oleObject77.bin"/><Relationship Id="rId7" Type="http://schemas.openxmlformats.org/officeDocument/2006/relationships/image" Target="../media/image87.emf"/><Relationship Id="rId8" Type="http://schemas.openxmlformats.org/officeDocument/2006/relationships/oleObject" Target="../embeddings/oleObject78.bin"/><Relationship Id="rId9" Type="http://schemas.openxmlformats.org/officeDocument/2006/relationships/image" Target="../media/image88.emf"/><Relationship Id="rId1" Type="http://schemas.openxmlformats.org/officeDocument/2006/relationships/vmlDrawing" Target="../drawings/vmlDrawing18.vml"/><Relationship Id="rId2"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2.xml"/><Relationship Id="rId3" Type="http://schemas.openxmlformats.org/officeDocument/2006/relationships/image" Target="../media/image91.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92.png"/></Relationships>
</file>

<file path=ppt/slides/_rels/slide45.xml.rels><?xml version="1.0" encoding="UTF-8" standalone="yes"?>
<Relationships xmlns="http://schemas.openxmlformats.org/package/2006/relationships"><Relationship Id="rId3" Type="http://schemas.openxmlformats.org/officeDocument/2006/relationships/image" Target="../media/image93.jpeg"/><Relationship Id="rId4" Type="http://schemas.openxmlformats.org/officeDocument/2006/relationships/image" Target="../media/image94.png"/><Relationship Id="rId5" Type="http://schemas.openxmlformats.org/officeDocument/2006/relationships/image" Target="../media/image95.jpeg"/><Relationship Id="rId6" Type="http://schemas.openxmlformats.org/officeDocument/2006/relationships/image" Target="../media/image96.png"/><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97.jpe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4" Type="http://schemas.openxmlformats.org/officeDocument/2006/relationships/image" Target="../media/image10.png"/><Relationship Id="rId5" Type="http://schemas.openxmlformats.org/officeDocument/2006/relationships/image" Target="../media/image11.png"/><Relationship Id="rId6" Type="http://schemas.openxmlformats.org/officeDocument/2006/relationships/image" Target="../media/image12.jpeg"/><Relationship Id="rId7" Type="http://schemas.openxmlformats.org/officeDocument/2006/relationships/hyperlink" Target="http://www.google.com/url?sa=i&amp;rct=j&amp;q=enterprise+search&amp;source=images&amp;cd=&amp;cad=rja&amp;docid=qf7yyXzR1Qzz6M&amp;tbnid=sk-gmkK6M3piFM:&amp;ved=0CAUQjRw&amp;url=http://cloudtimes.org/2012/05/29/google-enterprise-search/&amp;ei=td5LUfHMAdCo0AGm1oHAAg&amp;bvm=bv.44158598,d.dmg&amp;psig=AFQjCNFlvFB9jSah0IsQSx9eKV5Z_ck03Q&amp;ust=1364013067259072" TargetMode="External"/><Relationship Id="rId8" Type="http://schemas.openxmlformats.org/officeDocument/2006/relationships/image" Target="../media/image13.png"/><Relationship Id="rId9" Type="http://schemas.openxmlformats.org/officeDocument/2006/relationships/image" Target="../media/image14.jpeg"/><Relationship Id="rId1" Type="http://schemas.openxmlformats.org/officeDocument/2006/relationships/slideLayout" Target="../slideLayouts/slideLayout2.xml"/><Relationship Id="rId2" Type="http://schemas.openxmlformats.org/officeDocument/2006/relationships/hyperlink" Target="http://www.google.com/url?sa=i&amp;rct=j&amp;q=search+engines+google+bing&amp;source=images&amp;cd=&amp;cad=rja&amp;docid=gwhOYVzGYerxRM&amp;tbnid=Z950VOd7DF35rM:&amp;ved=0CAUQjRw&amp;url=http://www.them.pro/bing&amp;ei=PdlLUYyMFauQ0QGU_oCIBw&amp;bvm=bv.44158598,d.dmg&amp;psig=AFQjCNFkuvnpXPQUu9WxKeOOZ34IGo_FIg&amp;ust=1364010284546944" TargetMode="External"/></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29.xml"/><Relationship Id="rId4" Type="http://schemas.openxmlformats.org/officeDocument/2006/relationships/oleObject" Target="../embeddings/oleObject79.bin"/><Relationship Id="rId5" Type="http://schemas.openxmlformats.org/officeDocument/2006/relationships/image" Target="../media/image98.emf"/><Relationship Id="rId1" Type="http://schemas.openxmlformats.org/officeDocument/2006/relationships/vmlDrawing" Target="../drawings/vmlDrawing19.vml"/><Relationship Id="rId2"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30.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92.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32.xml"/><Relationship Id="rId4" Type="http://schemas.openxmlformats.org/officeDocument/2006/relationships/oleObject" Target="../embeddings/oleObject80.bin"/><Relationship Id="rId5" Type="http://schemas.openxmlformats.org/officeDocument/2006/relationships/image" Target="../media/image99.wmf"/><Relationship Id="rId6" Type="http://schemas.openxmlformats.org/officeDocument/2006/relationships/oleObject" Target="../embeddings/oleObject81.bin"/><Relationship Id="rId7" Type="http://schemas.openxmlformats.org/officeDocument/2006/relationships/image" Target="../media/image100.wmf"/><Relationship Id="rId8" Type="http://schemas.openxmlformats.org/officeDocument/2006/relationships/oleObject" Target="../embeddings/oleObject82.bin"/><Relationship Id="rId9" Type="http://schemas.openxmlformats.org/officeDocument/2006/relationships/image" Target="../media/image101.wmf"/><Relationship Id="rId10" Type="http://schemas.openxmlformats.org/officeDocument/2006/relationships/oleObject" Target="../embeddings/oleObject83.bin"/><Relationship Id="rId11" Type="http://schemas.openxmlformats.org/officeDocument/2006/relationships/image" Target="../media/image102.png"/><Relationship Id="rId1" Type="http://schemas.openxmlformats.org/officeDocument/2006/relationships/vmlDrawing" Target="../drawings/vmlDrawing20.vml"/><Relationship Id="rId2" Type="http://schemas.openxmlformats.org/officeDocument/2006/relationships/slideLayout" Target="../slideLayouts/slideLayout14.xml"/></Relationships>
</file>

<file path=ppt/slides/_rels/slide56.xml.rels><?xml version="1.0" encoding="UTF-8" standalone="yes"?>
<Relationships xmlns="http://schemas.openxmlformats.org/package/2006/relationships"><Relationship Id="rId9" Type="http://schemas.openxmlformats.org/officeDocument/2006/relationships/image" Target="../media/image105.wmf"/><Relationship Id="rId20" Type="http://schemas.openxmlformats.org/officeDocument/2006/relationships/oleObject" Target="../embeddings/oleObject92.bin"/><Relationship Id="rId21" Type="http://schemas.openxmlformats.org/officeDocument/2006/relationships/image" Target="../media/image111.wmf"/><Relationship Id="rId22" Type="http://schemas.openxmlformats.org/officeDocument/2006/relationships/oleObject" Target="../embeddings/oleObject93.bin"/><Relationship Id="rId23" Type="http://schemas.openxmlformats.org/officeDocument/2006/relationships/image" Target="../media/image112.wmf"/><Relationship Id="rId24" Type="http://schemas.openxmlformats.org/officeDocument/2006/relationships/oleObject" Target="../embeddings/oleObject94.bin"/><Relationship Id="rId25" Type="http://schemas.openxmlformats.org/officeDocument/2006/relationships/image" Target="../media/image113.wmf"/><Relationship Id="rId10" Type="http://schemas.openxmlformats.org/officeDocument/2006/relationships/oleObject" Target="../embeddings/oleObject87.bin"/><Relationship Id="rId11" Type="http://schemas.openxmlformats.org/officeDocument/2006/relationships/image" Target="../media/image106.wmf"/><Relationship Id="rId12" Type="http://schemas.openxmlformats.org/officeDocument/2006/relationships/oleObject" Target="../embeddings/oleObject88.bin"/><Relationship Id="rId13" Type="http://schemas.openxmlformats.org/officeDocument/2006/relationships/image" Target="../media/image107.wmf"/><Relationship Id="rId14" Type="http://schemas.openxmlformats.org/officeDocument/2006/relationships/oleObject" Target="../embeddings/oleObject89.bin"/><Relationship Id="rId15" Type="http://schemas.openxmlformats.org/officeDocument/2006/relationships/image" Target="../media/image108.wmf"/><Relationship Id="rId16" Type="http://schemas.openxmlformats.org/officeDocument/2006/relationships/oleObject" Target="../embeddings/oleObject90.bin"/><Relationship Id="rId17" Type="http://schemas.openxmlformats.org/officeDocument/2006/relationships/image" Target="../media/image109.wmf"/><Relationship Id="rId18" Type="http://schemas.openxmlformats.org/officeDocument/2006/relationships/oleObject" Target="../embeddings/oleObject91.bin"/><Relationship Id="rId19" Type="http://schemas.openxmlformats.org/officeDocument/2006/relationships/image" Target="../media/image110.wmf"/><Relationship Id="rId1" Type="http://schemas.openxmlformats.org/officeDocument/2006/relationships/vmlDrawing" Target="../drawings/vmlDrawing21.vml"/><Relationship Id="rId2" Type="http://schemas.openxmlformats.org/officeDocument/2006/relationships/slideLayout" Target="../slideLayouts/slideLayout4.xml"/><Relationship Id="rId3" Type="http://schemas.openxmlformats.org/officeDocument/2006/relationships/notesSlide" Target="../notesSlides/notesSlide33.xml"/><Relationship Id="rId4" Type="http://schemas.openxmlformats.org/officeDocument/2006/relationships/oleObject" Target="../embeddings/oleObject84.bin"/><Relationship Id="rId5" Type="http://schemas.openxmlformats.org/officeDocument/2006/relationships/image" Target="../media/image103.wmf"/><Relationship Id="rId6" Type="http://schemas.openxmlformats.org/officeDocument/2006/relationships/oleObject" Target="../embeddings/oleObject85.bin"/><Relationship Id="rId7" Type="http://schemas.openxmlformats.org/officeDocument/2006/relationships/image" Target="../media/image104.wmf"/><Relationship Id="rId8" Type="http://schemas.openxmlformats.org/officeDocument/2006/relationships/oleObject" Target="../embeddings/oleObject86.bin"/></Relationships>
</file>

<file path=ppt/slides/_rels/slide57.xml.rels><?xml version="1.0" encoding="UTF-8" standalone="yes"?>
<Relationships xmlns="http://schemas.openxmlformats.org/package/2006/relationships"><Relationship Id="rId11" Type="http://schemas.openxmlformats.org/officeDocument/2006/relationships/image" Target="../media/image111.wmf"/><Relationship Id="rId12" Type="http://schemas.openxmlformats.org/officeDocument/2006/relationships/oleObject" Target="../embeddings/oleObject99.bin"/><Relationship Id="rId13" Type="http://schemas.openxmlformats.org/officeDocument/2006/relationships/image" Target="../media/image115.wmf"/><Relationship Id="rId14" Type="http://schemas.openxmlformats.org/officeDocument/2006/relationships/oleObject" Target="../embeddings/oleObject100.bin"/><Relationship Id="rId15" Type="http://schemas.openxmlformats.org/officeDocument/2006/relationships/image" Target="../media/image116.wmf"/><Relationship Id="rId16" Type="http://schemas.openxmlformats.org/officeDocument/2006/relationships/oleObject" Target="../embeddings/oleObject101.bin"/><Relationship Id="rId17" Type="http://schemas.openxmlformats.org/officeDocument/2006/relationships/image" Target="../media/image117.wmf"/><Relationship Id="rId1" Type="http://schemas.openxmlformats.org/officeDocument/2006/relationships/vmlDrawing" Target="../drawings/vmlDrawing22.vml"/><Relationship Id="rId2" Type="http://schemas.openxmlformats.org/officeDocument/2006/relationships/slideLayout" Target="../slideLayouts/slideLayout4.xml"/><Relationship Id="rId3" Type="http://schemas.openxmlformats.org/officeDocument/2006/relationships/notesSlide" Target="../notesSlides/notesSlide34.xml"/><Relationship Id="rId4" Type="http://schemas.openxmlformats.org/officeDocument/2006/relationships/oleObject" Target="../embeddings/oleObject95.bin"/><Relationship Id="rId5" Type="http://schemas.openxmlformats.org/officeDocument/2006/relationships/image" Target="../media/image103.wmf"/><Relationship Id="rId6" Type="http://schemas.openxmlformats.org/officeDocument/2006/relationships/oleObject" Target="../embeddings/oleObject96.bin"/><Relationship Id="rId7" Type="http://schemas.openxmlformats.org/officeDocument/2006/relationships/image" Target="../media/image114.emf"/><Relationship Id="rId8" Type="http://schemas.openxmlformats.org/officeDocument/2006/relationships/oleObject" Target="../embeddings/oleObject97.bin"/><Relationship Id="rId9" Type="http://schemas.openxmlformats.org/officeDocument/2006/relationships/image" Target="../media/image108.wmf"/><Relationship Id="rId10" Type="http://schemas.openxmlformats.org/officeDocument/2006/relationships/oleObject" Target="../embeddings/oleObject98.bin"/></Relationships>
</file>

<file path=ppt/slides/_rels/slide58.xml.rels><?xml version="1.0" encoding="UTF-8" standalone="yes"?>
<Relationships xmlns="http://schemas.openxmlformats.org/package/2006/relationships"><Relationship Id="rId9" Type="http://schemas.openxmlformats.org/officeDocument/2006/relationships/image" Target="../media/image105.wmf"/><Relationship Id="rId20" Type="http://schemas.openxmlformats.org/officeDocument/2006/relationships/oleObject" Target="../embeddings/oleObject110.bin"/><Relationship Id="rId21" Type="http://schemas.openxmlformats.org/officeDocument/2006/relationships/image" Target="../media/image111.wmf"/><Relationship Id="rId22" Type="http://schemas.openxmlformats.org/officeDocument/2006/relationships/oleObject" Target="../embeddings/oleObject111.bin"/><Relationship Id="rId23" Type="http://schemas.openxmlformats.org/officeDocument/2006/relationships/image" Target="../media/image112.wmf"/><Relationship Id="rId24" Type="http://schemas.openxmlformats.org/officeDocument/2006/relationships/oleObject" Target="../embeddings/oleObject112.bin"/><Relationship Id="rId25" Type="http://schemas.openxmlformats.org/officeDocument/2006/relationships/image" Target="../media/image113.wmf"/><Relationship Id="rId10" Type="http://schemas.openxmlformats.org/officeDocument/2006/relationships/oleObject" Target="../embeddings/oleObject105.bin"/><Relationship Id="rId11" Type="http://schemas.openxmlformats.org/officeDocument/2006/relationships/image" Target="../media/image106.wmf"/><Relationship Id="rId12" Type="http://schemas.openxmlformats.org/officeDocument/2006/relationships/oleObject" Target="../embeddings/oleObject106.bin"/><Relationship Id="rId13" Type="http://schemas.openxmlformats.org/officeDocument/2006/relationships/image" Target="../media/image107.wmf"/><Relationship Id="rId14" Type="http://schemas.openxmlformats.org/officeDocument/2006/relationships/oleObject" Target="../embeddings/oleObject107.bin"/><Relationship Id="rId15" Type="http://schemas.openxmlformats.org/officeDocument/2006/relationships/image" Target="../media/image108.wmf"/><Relationship Id="rId16" Type="http://schemas.openxmlformats.org/officeDocument/2006/relationships/oleObject" Target="../embeddings/oleObject108.bin"/><Relationship Id="rId17" Type="http://schemas.openxmlformats.org/officeDocument/2006/relationships/image" Target="../media/image109.wmf"/><Relationship Id="rId18" Type="http://schemas.openxmlformats.org/officeDocument/2006/relationships/oleObject" Target="../embeddings/oleObject109.bin"/><Relationship Id="rId19" Type="http://schemas.openxmlformats.org/officeDocument/2006/relationships/image" Target="../media/image110.wmf"/><Relationship Id="rId1" Type="http://schemas.openxmlformats.org/officeDocument/2006/relationships/vmlDrawing" Target="../drawings/vmlDrawing23.vml"/><Relationship Id="rId2" Type="http://schemas.openxmlformats.org/officeDocument/2006/relationships/slideLayout" Target="../slideLayouts/slideLayout4.xml"/><Relationship Id="rId3" Type="http://schemas.openxmlformats.org/officeDocument/2006/relationships/notesSlide" Target="../notesSlides/notesSlide35.xml"/><Relationship Id="rId4" Type="http://schemas.openxmlformats.org/officeDocument/2006/relationships/oleObject" Target="../embeddings/oleObject102.bin"/><Relationship Id="rId5" Type="http://schemas.openxmlformats.org/officeDocument/2006/relationships/image" Target="../media/image103.wmf"/><Relationship Id="rId6" Type="http://schemas.openxmlformats.org/officeDocument/2006/relationships/oleObject" Target="../embeddings/oleObject103.bin"/><Relationship Id="rId7" Type="http://schemas.openxmlformats.org/officeDocument/2006/relationships/image" Target="../media/image104.wmf"/><Relationship Id="rId8" Type="http://schemas.openxmlformats.org/officeDocument/2006/relationships/oleObject" Target="../embeddings/oleObject104.bin"/></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36.xml"/><Relationship Id="rId4" Type="http://schemas.openxmlformats.org/officeDocument/2006/relationships/oleObject" Target="../embeddings/oleObject113.bin"/><Relationship Id="rId5" Type="http://schemas.openxmlformats.org/officeDocument/2006/relationships/image" Target="../media/image44.wmf"/><Relationship Id="rId6" Type="http://schemas.openxmlformats.org/officeDocument/2006/relationships/oleObject" Target="../embeddings/oleObject114.bin"/><Relationship Id="rId7" Type="http://schemas.openxmlformats.org/officeDocument/2006/relationships/image" Target="../media/image118.wmf"/><Relationship Id="rId1" Type="http://schemas.openxmlformats.org/officeDocument/2006/relationships/vmlDrawing" Target="../drawings/vmlDrawing24.vml"/><Relationship Id="rId2"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hyperlink" Target="http://www.ncbi.nlm.nih.gov/About/tools/restable_stat_pubmed.html" TargetMode="External"/><Relationship Id="rId4" Type="http://schemas.openxmlformats.org/officeDocument/2006/relationships/image" Target="../media/image15.jpeg"/><Relationship Id="rId5" Type="http://schemas.openxmlformats.org/officeDocument/2006/relationships/image" Target="../media/image16.jpeg"/><Relationship Id="rId6" Type="http://schemas.openxmlformats.org/officeDocument/2006/relationships/image" Target="../media/image17.jpeg"/><Relationship Id="rId1" Type="http://schemas.openxmlformats.org/officeDocument/2006/relationships/slideLayout" Target="../slideLayouts/slideLayout2.xml"/><Relationship Id="rId2" Type="http://schemas.openxmlformats.org/officeDocument/2006/relationships/hyperlink" Target="http://www.statisticbrain.com/" TargetMode="Externa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119.jpe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0.jpe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8.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123.emf"/><Relationship Id="rId4" Type="http://schemas.openxmlformats.org/officeDocument/2006/relationships/image" Target="../media/image124.emf"/><Relationship Id="rId5" Type="http://schemas.openxmlformats.org/officeDocument/2006/relationships/oleObject" Target="../embeddings/oleObject115.bin"/><Relationship Id="rId6" Type="http://schemas.openxmlformats.org/officeDocument/2006/relationships/image" Target="../media/image121.emf"/><Relationship Id="rId7" Type="http://schemas.openxmlformats.org/officeDocument/2006/relationships/oleObject" Target="../embeddings/oleObject116.bin"/><Relationship Id="rId8" Type="http://schemas.openxmlformats.org/officeDocument/2006/relationships/image" Target="../media/image122.emf"/><Relationship Id="rId1" Type="http://schemas.openxmlformats.org/officeDocument/2006/relationships/vmlDrawing" Target="../drawings/vmlDrawing25.vml"/><Relationship Id="rId2"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39.xml"/><Relationship Id="rId4" Type="http://schemas.openxmlformats.org/officeDocument/2006/relationships/oleObject" Target="../embeddings/oleObject117.bin"/><Relationship Id="rId5" Type="http://schemas.openxmlformats.org/officeDocument/2006/relationships/image" Target="../media/image125.wmf"/><Relationship Id="rId6" Type="http://schemas.openxmlformats.org/officeDocument/2006/relationships/image" Target="../media/image128.emf"/><Relationship Id="rId7" Type="http://schemas.openxmlformats.org/officeDocument/2006/relationships/oleObject" Target="../embeddings/oleObject118.bin"/><Relationship Id="rId8" Type="http://schemas.openxmlformats.org/officeDocument/2006/relationships/image" Target="../media/image126.emf"/><Relationship Id="rId9" Type="http://schemas.openxmlformats.org/officeDocument/2006/relationships/oleObject" Target="../embeddings/oleObject119.bin"/><Relationship Id="rId10" Type="http://schemas.openxmlformats.org/officeDocument/2006/relationships/image" Target="../media/image127.emf"/><Relationship Id="rId1" Type="http://schemas.openxmlformats.org/officeDocument/2006/relationships/vmlDrawing" Target="../drawings/vmlDrawing26.vml"/><Relationship Id="rId2"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1" Type="http://schemas.openxmlformats.org/officeDocument/2006/relationships/oleObject" Target="../embeddings/oleObject123.bin"/><Relationship Id="rId12" Type="http://schemas.openxmlformats.org/officeDocument/2006/relationships/image" Target="../media/image131.emf"/><Relationship Id="rId13" Type="http://schemas.openxmlformats.org/officeDocument/2006/relationships/oleObject" Target="../embeddings/oleObject124.bin"/><Relationship Id="rId14" Type="http://schemas.openxmlformats.org/officeDocument/2006/relationships/oleObject" Target="../embeddings/oleObject125.bin"/><Relationship Id="rId1" Type="http://schemas.openxmlformats.org/officeDocument/2006/relationships/vmlDrawing" Target="../drawings/vmlDrawing27.vml"/><Relationship Id="rId2" Type="http://schemas.openxmlformats.org/officeDocument/2006/relationships/slideLayout" Target="../slideLayouts/slideLayout2.xml"/><Relationship Id="rId3" Type="http://schemas.openxmlformats.org/officeDocument/2006/relationships/notesSlide" Target="../notesSlides/notesSlide40.xml"/><Relationship Id="rId4" Type="http://schemas.openxmlformats.org/officeDocument/2006/relationships/oleObject" Target="../embeddings/oleObject120.bin"/><Relationship Id="rId5" Type="http://schemas.openxmlformats.org/officeDocument/2006/relationships/image" Target="../media/image129.emf"/><Relationship Id="rId6" Type="http://schemas.openxmlformats.org/officeDocument/2006/relationships/oleObject" Target="../embeddings/oleObject121.bin"/><Relationship Id="rId7" Type="http://schemas.openxmlformats.org/officeDocument/2006/relationships/image" Target="../media/image130.emf"/><Relationship Id="rId8" Type="http://schemas.openxmlformats.org/officeDocument/2006/relationships/image" Target="../media/image132.emf"/><Relationship Id="rId9" Type="http://schemas.openxmlformats.org/officeDocument/2006/relationships/oleObject" Target="../embeddings/oleObject122.bin"/><Relationship Id="rId10" Type="http://schemas.openxmlformats.org/officeDocument/2006/relationships/image" Target="../media/image126.emf"/></Relationships>
</file>

<file path=ppt/slides/_rels/slide68.xml.rels><?xml version="1.0" encoding="UTF-8" standalone="yes"?>
<Relationships xmlns="http://schemas.openxmlformats.org/package/2006/relationships"><Relationship Id="rId11" Type="http://schemas.openxmlformats.org/officeDocument/2006/relationships/oleObject" Target="../embeddings/oleObject130.bin"/><Relationship Id="rId12" Type="http://schemas.openxmlformats.org/officeDocument/2006/relationships/oleObject" Target="../embeddings/oleObject131.bin"/><Relationship Id="rId1" Type="http://schemas.openxmlformats.org/officeDocument/2006/relationships/vmlDrawing" Target="../drawings/vmlDrawing28.vml"/><Relationship Id="rId2" Type="http://schemas.openxmlformats.org/officeDocument/2006/relationships/slideLayout" Target="../slideLayouts/slideLayout4.xml"/><Relationship Id="rId3" Type="http://schemas.openxmlformats.org/officeDocument/2006/relationships/oleObject" Target="../embeddings/oleObject126.bin"/><Relationship Id="rId4" Type="http://schemas.openxmlformats.org/officeDocument/2006/relationships/image" Target="../media/image133.emf"/><Relationship Id="rId5" Type="http://schemas.openxmlformats.org/officeDocument/2006/relationships/oleObject" Target="../embeddings/oleObject127.bin"/><Relationship Id="rId6" Type="http://schemas.openxmlformats.org/officeDocument/2006/relationships/image" Target="../media/image134.emf"/><Relationship Id="rId7" Type="http://schemas.openxmlformats.org/officeDocument/2006/relationships/oleObject" Target="../embeddings/oleObject128.bin"/><Relationship Id="rId8" Type="http://schemas.openxmlformats.org/officeDocument/2006/relationships/image" Target="../media/image135.emf"/><Relationship Id="rId9" Type="http://schemas.openxmlformats.org/officeDocument/2006/relationships/oleObject" Target="../embeddings/oleObject129.bin"/><Relationship Id="rId10" Type="http://schemas.openxmlformats.org/officeDocument/2006/relationships/image" Target="../media/image125.wmf"/></Relationships>
</file>

<file path=ppt/slides/_rels/slide69.xml.rels><?xml version="1.0" encoding="UTF-8" standalone="yes"?>
<Relationships xmlns="http://schemas.openxmlformats.org/package/2006/relationships"><Relationship Id="rId9" Type="http://schemas.openxmlformats.org/officeDocument/2006/relationships/oleObject" Target="../embeddings/oleObject135.bin"/><Relationship Id="rId20" Type="http://schemas.openxmlformats.org/officeDocument/2006/relationships/oleObject" Target="../embeddings/oleObject143.bin"/><Relationship Id="rId10" Type="http://schemas.openxmlformats.org/officeDocument/2006/relationships/image" Target="../media/image137.emf"/><Relationship Id="rId11" Type="http://schemas.openxmlformats.org/officeDocument/2006/relationships/oleObject" Target="../embeddings/oleObject136.bin"/><Relationship Id="rId12" Type="http://schemas.openxmlformats.org/officeDocument/2006/relationships/oleObject" Target="../embeddings/oleObject137.bin"/><Relationship Id="rId13" Type="http://schemas.openxmlformats.org/officeDocument/2006/relationships/oleObject" Target="../embeddings/oleObject138.bin"/><Relationship Id="rId14" Type="http://schemas.openxmlformats.org/officeDocument/2006/relationships/oleObject" Target="../embeddings/oleObject139.bin"/><Relationship Id="rId15" Type="http://schemas.openxmlformats.org/officeDocument/2006/relationships/oleObject" Target="../embeddings/oleObject140.bin"/><Relationship Id="rId16" Type="http://schemas.openxmlformats.org/officeDocument/2006/relationships/image" Target="../media/image138.emf"/><Relationship Id="rId17" Type="http://schemas.openxmlformats.org/officeDocument/2006/relationships/oleObject" Target="../embeddings/oleObject141.bin"/><Relationship Id="rId18" Type="http://schemas.openxmlformats.org/officeDocument/2006/relationships/oleObject" Target="../embeddings/oleObject142.bin"/><Relationship Id="rId19" Type="http://schemas.openxmlformats.org/officeDocument/2006/relationships/image" Target="../media/image139.emf"/><Relationship Id="rId1" Type="http://schemas.openxmlformats.org/officeDocument/2006/relationships/vmlDrawing" Target="../drawings/vmlDrawing29.vml"/><Relationship Id="rId2" Type="http://schemas.openxmlformats.org/officeDocument/2006/relationships/slideLayout" Target="../slideLayouts/slideLayout4.xml"/><Relationship Id="rId3" Type="http://schemas.openxmlformats.org/officeDocument/2006/relationships/oleObject" Target="../embeddings/oleObject132.bin"/><Relationship Id="rId4" Type="http://schemas.openxmlformats.org/officeDocument/2006/relationships/image" Target="../media/image129.emf"/><Relationship Id="rId5" Type="http://schemas.openxmlformats.org/officeDocument/2006/relationships/oleObject" Target="../embeddings/oleObject133.bin"/><Relationship Id="rId6" Type="http://schemas.openxmlformats.org/officeDocument/2006/relationships/image" Target="../media/image130.emf"/><Relationship Id="rId7" Type="http://schemas.openxmlformats.org/officeDocument/2006/relationships/oleObject" Target="../embeddings/oleObject134.bin"/><Relationship Id="rId8" Type="http://schemas.openxmlformats.org/officeDocument/2006/relationships/image" Target="../media/image136.emf"/></Relationships>
</file>

<file path=ppt/slides/_rels/slide7.xml.rels><?xml version="1.0" encoding="UTF-8" standalone="yes"?>
<Relationships xmlns="http://schemas.openxmlformats.org/package/2006/relationships"><Relationship Id="rId3" Type="http://schemas.openxmlformats.org/officeDocument/2006/relationships/hyperlink" Target="http://www.google.com/url?sa=i&amp;rct=j&amp;q=engines&amp;source=images&amp;cd=&amp;cad=rja&amp;docid=P1hTu5yLUHKhGM&amp;tbnid=_cQ_G4J7-JC5NM:&amp;ved=0CAUQjRw&amp;url=http://www.xn-----8kcbgbszttqgvmed2i.xn--p1ai/remont-dvigatelya.aspx&amp;ei=NuNLUf3HC-bF0AH_m4GQDw&amp;bvm=bv.44158598,d.dmg&amp;psig=AFQjCNGuq0d9Z0bAFHjP0-DFplorjK1gPA&amp;ust=1364014225713655" TargetMode="External"/><Relationship Id="rId4" Type="http://schemas.openxmlformats.org/officeDocument/2006/relationships/image" Target="../media/image18.jpeg"/><Relationship Id="rId5" Type="http://schemas.openxmlformats.org/officeDocument/2006/relationships/image" Target="../media/image19.jpeg"/><Relationship Id="rId6" Type="http://schemas.openxmlformats.org/officeDocument/2006/relationships/image" Target="../media/image20.png"/><Relationship Id="rId7" Type="http://schemas.openxmlformats.org/officeDocument/2006/relationships/hyperlink" Target="http://www.google.com/url?sa=i&amp;rct=j&amp;q=core&amp;source=images&amp;cd=&amp;cad=rja&amp;docid=Nu_Tq4eQq7jIbM&amp;tbnid=eYsuaNVqjg0NhM:&amp;ved=0CAUQjRw&amp;url=https://fishandgame.idaho.gov/ifwis/core&amp;ei=3_pLUbTQJ8650QGa2oD4Dg&amp;bvm=bv.44158598,d.dmg&amp;psig=AFQjCNE0JdhEDsh2zs5gj57JKdth55ZDTg&amp;ust=1364020232806687" TargetMode="External"/><Relationship Id="rId8" Type="http://schemas.openxmlformats.org/officeDocument/2006/relationships/image" Target="../media/image21.jpeg"/><Relationship Id="rId9" Type="http://schemas.openxmlformats.org/officeDocument/2006/relationships/image" Target="../media/image22.jpeg"/><Relationship Id="rId1" Type="http://schemas.openxmlformats.org/officeDocument/2006/relationships/slideLayout" Target="../slideLayouts/slideLayout2.xml"/><Relationship Id="rId2" Type="http://schemas.openxmlformats.org/officeDocument/2006/relationships/image" Target="../media/image17.jpeg"/></Relationships>
</file>

<file path=ppt/slides/_rels/slide70.xml.rels><?xml version="1.0" encoding="UTF-8" standalone="yes"?>
<Relationships xmlns="http://schemas.openxmlformats.org/package/2006/relationships"><Relationship Id="rId1" Type="http://schemas.openxmlformats.org/officeDocument/2006/relationships/tags" Target="../tags/tag1.xml"/><Relationship Id="rId2" Type="http://schemas.openxmlformats.org/officeDocument/2006/relationships/slideLayout" Target="../slideLayouts/slideLayout2.xml"/><Relationship Id="rId3" Type="http://schemas.openxmlformats.org/officeDocument/2006/relationships/notesSlide" Target="../notesSlides/notesSlide41.xml"/></Relationships>
</file>

<file path=ppt/slides/_rels/slide71.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42.xml"/><Relationship Id="rId5" Type="http://schemas.openxmlformats.org/officeDocument/2006/relationships/oleObject" Target="../embeddings/oleObject144.bin"/><Relationship Id="rId6" Type="http://schemas.openxmlformats.org/officeDocument/2006/relationships/image" Target="../media/image140.wmf"/><Relationship Id="rId7" Type="http://schemas.openxmlformats.org/officeDocument/2006/relationships/oleObject" Target="../embeddings/oleObject145.bin"/><Relationship Id="rId8" Type="http://schemas.openxmlformats.org/officeDocument/2006/relationships/image" Target="../media/image141.wmf"/><Relationship Id="rId9" Type="http://schemas.openxmlformats.org/officeDocument/2006/relationships/oleObject" Target="../embeddings/oleObject146.bin"/><Relationship Id="rId10" Type="http://schemas.openxmlformats.org/officeDocument/2006/relationships/image" Target="../media/image142.wmf"/><Relationship Id="rId1" Type="http://schemas.openxmlformats.org/officeDocument/2006/relationships/vmlDrawing" Target="../drawings/vmlDrawing30.vml"/><Relationship Id="rId2" Type="http://schemas.openxmlformats.org/officeDocument/2006/relationships/tags" Target="../tags/tag2.xml"/></Relationships>
</file>

<file path=ppt/slides/_rels/slide72.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43.xml"/><Relationship Id="rId5" Type="http://schemas.openxmlformats.org/officeDocument/2006/relationships/oleObject" Target="../embeddings/oleObject147.bin"/><Relationship Id="rId6" Type="http://schemas.openxmlformats.org/officeDocument/2006/relationships/image" Target="../media/image143.wmf"/><Relationship Id="rId7" Type="http://schemas.openxmlformats.org/officeDocument/2006/relationships/oleObject" Target="../embeddings/oleObject148.bin"/><Relationship Id="rId8" Type="http://schemas.openxmlformats.org/officeDocument/2006/relationships/image" Target="../media/image144.wmf"/><Relationship Id="rId1" Type="http://schemas.openxmlformats.org/officeDocument/2006/relationships/vmlDrawing" Target="../drawings/vmlDrawing31.vml"/><Relationship Id="rId2" Type="http://schemas.openxmlformats.org/officeDocument/2006/relationships/tags" Target="../tags/tag3.xml"/></Relationships>
</file>

<file path=ppt/slides/_rels/slide73.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44.xml"/><Relationship Id="rId5" Type="http://schemas.openxmlformats.org/officeDocument/2006/relationships/oleObject" Target="../embeddings/oleObject149.bin"/><Relationship Id="rId6" Type="http://schemas.openxmlformats.org/officeDocument/2006/relationships/image" Target="../media/image145.wmf"/><Relationship Id="rId7" Type="http://schemas.openxmlformats.org/officeDocument/2006/relationships/oleObject" Target="../embeddings/oleObject150.bin"/><Relationship Id="rId8" Type="http://schemas.openxmlformats.org/officeDocument/2006/relationships/image" Target="../media/image146.wmf"/><Relationship Id="rId1" Type="http://schemas.openxmlformats.org/officeDocument/2006/relationships/vmlDrawing" Target="../drawings/vmlDrawing32.vml"/><Relationship Id="rId2" Type="http://schemas.openxmlformats.org/officeDocument/2006/relationships/tags" Target="../tags/tag4.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tags" Target="../tags/tag5.xml"/><Relationship Id="rId2" Type="http://schemas.openxmlformats.org/officeDocument/2006/relationships/slideLayout" Target="../slideLayouts/slideLayout2.xml"/><Relationship Id="rId3" Type="http://schemas.openxmlformats.org/officeDocument/2006/relationships/notesSlide" Target="../notesSlides/notesSlide45.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7.xml"/></Relationships>
</file>

<file path=ppt/slides/_rels/slide83.xml.rels><?xml version="1.0" encoding="UTF-8" standalone="yes"?>
<Relationships xmlns="http://schemas.openxmlformats.org/package/2006/relationships"><Relationship Id="rId3" Type="http://schemas.openxmlformats.org/officeDocument/2006/relationships/notesSlide" Target="../notesSlides/notesSlide48.xml"/><Relationship Id="rId4" Type="http://schemas.openxmlformats.org/officeDocument/2006/relationships/oleObject" Target="../embeddings/oleObject151.bin"/><Relationship Id="rId5" Type="http://schemas.openxmlformats.org/officeDocument/2006/relationships/image" Target="../media/image147.wmf"/><Relationship Id="rId1" Type="http://schemas.openxmlformats.org/officeDocument/2006/relationships/vmlDrawing" Target="../drawings/vmlDrawing33.vml"/><Relationship Id="rId2" Type="http://schemas.openxmlformats.org/officeDocument/2006/relationships/slideLayout" Target="../slideLayouts/slideLayout13.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148.emf"/><Relationship Id="rId4" Type="http://schemas.openxmlformats.org/officeDocument/2006/relationships/image" Target="../media/image149.emf"/><Relationship Id="rId5" Type="http://schemas.openxmlformats.org/officeDocument/2006/relationships/image" Target="../media/image150.emf"/><Relationship Id="rId1" Type="http://schemas.openxmlformats.org/officeDocument/2006/relationships/slideLayout" Target="../slideLayouts/slideLayout2.xml"/><Relationship Id="rId2" Type="http://schemas.openxmlformats.org/officeDocument/2006/relationships/notesSlide" Target="../notesSlides/notesSlide49.xml"/></Relationships>
</file>

<file path=ppt/slides/_rels/slide86.xml.rels><?xml version="1.0" encoding="UTF-8" standalone="yes"?>
<Relationships xmlns="http://schemas.openxmlformats.org/package/2006/relationships"><Relationship Id="rId3" Type="http://schemas.openxmlformats.org/officeDocument/2006/relationships/image" Target="../media/image151.emf"/><Relationship Id="rId4" Type="http://schemas.openxmlformats.org/officeDocument/2006/relationships/image" Target="../media/image152.emf"/><Relationship Id="rId1" Type="http://schemas.openxmlformats.org/officeDocument/2006/relationships/slideLayout" Target="../slideLayouts/slideLayout2.xml"/><Relationship Id="rId2" Type="http://schemas.openxmlformats.org/officeDocument/2006/relationships/notesSlide" Target="../notesSlides/notesSlide50.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1.xml"/><Relationship Id="rId3" Type="http://schemas.openxmlformats.org/officeDocument/2006/relationships/image" Target="../media/image153.emf"/></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2.xml"/><Relationship Id="rId3" Type="http://schemas.openxmlformats.org/officeDocument/2006/relationships/image" Target="../media/image154.emf"/></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3.xml"/><Relationship Id="rId3" Type="http://schemas.openxmlformats.org/officeDocument/2006/relationships/image" Target="../media/image155.emf"/></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1.bin"/><Relationship Id="rId4" Type="http://schemas.openxmlformats.org/officeDocument/2006/relationships/image" Target="../media/image23.wmf"/><Relationship Id="rId5" Type="http://schemas.openxmlformats.org/officeDocument/2006/relationships/oleObject" Target="../embeddings/oleObject2.bin"/><Relationship Id="rId6" Type="http://schemas.openxmlformats.org/officeDocument/2006/relationships/image" Target="../media/image24.wmf"/><Relationship Id="rId7" Type="http://schemas.openxmlformats.org/officeDocument/2006/relationships/oleObject" Target="../embeddings/oleObject3.bin"/><Relationship Id="rId8" Type="http://schemas.openxmlformats.org/officeDocument/2006/relationships/image" Target="../media/image25.wmf"/><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4.xml"/><Relationship Id="rId3" Type="http://schemas.openxmlformats.org/officeDocument/2006/relationships/image" Target="../media/image156.emf"/></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0.png"/><Relationship Id="rId3" Type="http://schemas.openxmlformats.org/officeDocument/2006/relationships/image" Target="../media/image130.pn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7.emf"/></Relationships>
</file>

<file path=ppt/slides/_rels/slide93.xml.rels><?xml version="1.0" encoding="UTF-8" standalone="yes"?>
<Relationships xmlns="http://schemas.openxmlformats.org/package/2006/relationships"><Relationship Id="rId3" Type="http://schemas.openxmlformats.org/officeDocument/2006/relationships/oleObject" Target="../embeddings/oleObject152.bin"/><Relationship Id="rId4" Type="http://schemas.openxmlformats.org/officeDocument/2006/relationships/image" Target="../media/image158.wmf"/><Relationship Id="rId5" Type="http://schemas.openxmlformats.org/officeDocument/2006/relationships/oleObject" Target="../embeddings/oleObject153.bin"/><Relationship Id="rId6" Type="http://schemas.openxmlformats.org/officeDocument/2006/relationships/image" Target="../media/image159.wmf"/><Relationship Id="rId7" Type="http://schemas.openxmlformats.org/officeDocument/2006/relationships/image" Target="../media/image160.emf"/><Relationship Id="rId1" Type="http://schemas.openxmlformats.org/officeDocument/2006/relationships/vmlDrawing" Target="../drawings/vmlDrawing34.vml"/><Relationship Id="rId2"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5.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1.gif"/></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hyperlink" Target="http://www.eecis.udel.edu/~hfang/AX.html"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 y="1143000"/>
            <a:ext cx="8839200" cy="2613025"/>
          </a:xfrm>
        </p:spPr>
        <p:txBody>
          <a:bodyPr>
            <a:noAutofit/>
          </a:bodyPr>
          <a:lstStyle/>
          <a:p>
            <a:r>
              <a:rPr lang="en-US" sz="4000" b="1" dirty="0">
                <a:solidFill>
                  <a:srgbClr val="000090"/>
                </a:solidFill>
              </a:rPr>
              <a:t>Axiomatic Analysis and </a:t>
            </a:r>
            <a:r>
              <a:rPr lang="en-US" sz="4000" b="1" dirty="0" smtClean="0">
                <a:solidFill>
                  <a:srgbClr val="000090"/>
                </a:solidFill>
              </a:rPr>
              <a:t>Optimization of </a:t>
            </a:r>
            <a:br>
              <a:rPr lang="en-US" sz="4000" b="1" dirty="0" smtClean="0">
                <a:solidFill>
                  <a:srgbClr val="000090"/>
                </a:solidFill>
              </a:rPr>
            </a:br>
            <a:r>
              <a:rPr lang="en-US" sz="4000" b="1" dirty="0" smtClean="0">
                <a:solidFill>
                  <a:srgbClr val="000090"/>
                </a:solidFill>
              </a:rPr>
              <a:t>Information</a:t>
            </a:r>
            <a:r>
              <a:rPr lang="en-US" sz="4000" b="1" dirty="0">
                <a:solidFill>
                  <a:srgbClr val="000090"/>
                </a:solidFill>
              </a:rPr>
              <a:t> </a:t>
            </a:r>
            <a:r>
              <a:rPr lang="en-US" sz="4000" b="1" dirty="0" smtClean="0">
                <a:solidFill>
                  <a:srgbClr val="000090"/>
                </a:solidFill>
              </a:rPr>
              <a:t>Retrieval Models</a:t>
            </a:r>
            <a:br>
              <a:rPr lang="en-US" sz="4000" b="1" dirty="0" smtClean="0">
                <a:solidFill>
                  <a:srgbClr val="000090"/>
                </a:solidFill>
              </a:rPr>
            </a:br>
            <a:r>
              <a:rPr lang="en-US" sz="3200" b="1" dirty="0">
                <a:solidFill>
                  <a:srgbClr val="000090"/>
                </a:solidFill>
              </a:rPr>
              <a:t/>
            </a:r>
            <a:br>
              <a:rPr lang="en-US" sz="3200" b="1" dirty="0">
                <a:solidFill>
                  <a:srgbClr val="000090"/>
                </a:solidFill>
              </a:rPr>
            </a:br>
            <a:r>
              <a:rPr lang="en-US" sz="2800" b="1" dirty="0" smtClean="0">
                <a:solidFill>
                  <a:srgbClr val="000090"/>
                </a:solidFill>
              </a:rPr>
              <a:t>SIGIR 2014 Tutorial</a:t>
            </a:r>
            <a:endParaRPr lang="en-US" sz="2800" dirty="0">
              <a:solidFill>
                <a:srgbClr val="000090"/>
              </a:solidFill>
            </a:endParaRPr>
          </a:p>
        </p:txBody>
      </p:sp>
      <p:sp>
        <p:nvSpPr>
          <p:cNvPr id="3" name="Subtitle 2"/>
          <p:cNvSpPr>
            <a:spLocks noGrp="1"/>
          </p:cNvSpPr>
          <p:nvPr>
            <p:ph type="subTitle" idx="1"/>
          </p:nvPr>
        </p:nvSpPr>
        <p:spPr>
          <a:xfrm>
            <a:off x="4191000" y="3886200"/>
            <a:ext cx="4953000" cy="1828800"/>
          </a:xfrm>
        </p:spPr>
        <p:txBody>
          <a:bodyPr>
            <a:normAutofit lnSpcReduction="10000"/>
          </a:bodyPr>
          <a:lstStyle/>
          <a:p>
            <a:r>
              <a:rPr lang="en-US" sz="2800" dirty="0" err="1" smtClean="0"/>
              <a:t>ChengXiang</a:t>
            </a:r>
            <a:r>
              <a:rPr lang="en-US" sz="2800" dirty="0" smtClean="0"/>
              <a:t> </a:t>
            </a:r>
            <a:r>
              <a:rPr lang="en-US" sz="2800" dirty="0" err="1" smtClean="0"/>
              <a:t>Zhai</a:t>
            </a:r>
            <a:r>
              <a:rPr lang="en-US" sz="2800" dirty="0" smtClean="0"/>
              <a:t> </a:t>
            </a:r>
          </a:p>
          <a:p>
            <a:r>
              <a:rPr lang="en-US" sz="1800" dirty="0" smtClean="0"/>
              <a:t>Dept. of Computer Science</a:t>
            </a:r>
          </a:p>
          <a:p>
            <a:r>
              <a:rPr lang="en-US" sz="1800" dirty="0" smtClean="0"/>
              <a:t>University of Illinois at  Urbana-Champaign</a:t>
            </a:r>
            <a:endParaRPr lang="en-US" sz="1800" dirty="0"/>
          </a:p>
          <a:p>
            <a:r>
              <a:rPr lang="en-US" sz="2000" dirty="0" smtClean="0"/>
              <a:t>USA</a:t>
            </a:r>
          </a:p>
          <a:p>
            <a:r>
              <a:rPr lang="en-US" sz="2000" dirty="0" smtClean="0"/>
              <a:t>http://www.cs.illinois.edu/homes/czhai</a:t>
            </a:r>
            <a:endParaRPr lang="en-US" sz="2000" dirty="0"/>
          </a:p>
        </p:txBody>
      </p:sp>
      <p:sp>
        <p:nvSpPr>
          <p:cNvPr id="4" name="Subtitle 2"/>
          <p:cNvSpPr txBox="1">
            <a:spLocks/>
          </p:cNvSpPr>
          <p:nvPr/>
        </p:nvSpPr>
        <p:spPr>
          <a:xfrm>
            <a:off x="-76200" y="3886200"/>
            <a:ext cx="4648199" cy="1752600"/>
          </a:xfrm>
          <a:prstGeom prst="rect">
            <a:avLst/>
          </a:prstGeom>
        </p:spPr>
        <p:txBody>
          <a:bodyPr vert="horz" lIns="91440" tIns="45720" rIns="91440" bIns="45720" rtlCol="0">
            <a:normAutofit fontScale="92500" lnSpcReduction="10000"/>
          </a:bodyPr>
          <a:lstStyle>
            <a:lvl1pPr marL="0" indent="0" algn="ctr" defTabSz="914400" rtl="0" eaLnBrk="1" latinLnBrk="0" hangingPunct="1">
              <a:spcBef>
                <a:spcPct val="20000"/>
              </a:spcBef>
              <a:buFont typeface="Arial" panose="020B0604020202020204" pitchFamily="34" charset="0"/>
              <a:buNone/>
              <a:defRPr sz="3200" b="0" kern="1200">
                <a:solidFill>
                  <a:schemeClr val="tx1"/>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r>
              <a:rPr lang="en-US" sz="2800" dirty="0" err="1" smtClean="0"/>
              <a:t>Hui</a:t>
            </a:r>
            <a:r>
              <a:rPr lang="en-US" sz="2800" dirty="0" smtClean="0"/>
              <a:t> Fang </a:t>
            </a:r>
          </a:p>
          <a:p>
            <a:r>
              <a:rPr lang="en-US" sz="1900" dirty="0" smtClean="0"/>
              <a:t>Dept. of Electrical and Computer Engineering</a:t>
            </a:r>
          </a:p>
          <a:p>
            <a:r>
              <a:rPr lang="en-US" sz="1900" dirty="0" smtClean="0"/>
              <a:t>University of Delaware</a:t>
            </a:r>
          </a:p>
          <a:p>
            <a:r>
              <a:rPr lang="en-US" sz="2000" dirty="0" smtClean="0"/>
              <a:t>USA</a:t>
            </a:r>
          </a:p>
          <a:p>
            <a:r>
              <a:rPr lang="en-US" sz="2000" dirty="0"/>
              <a:t>http://www.eecis.udel.edu/~</a:t>
            </a:r>
            <a:r>
              <a:rPr lang="en-US" sz="2000" dirty="0" smtClean="0"/>
              <a:t>hfang</a:t>
            </a:r>
            <a:endParaRPr lang="en-US" sz="2000" dirty="0"/>
          </a:p>
        </p:txBody>
      </p:sp>
      <p:sp>
        <p:nvSpPr>
          <p:cNvPr id="6" name="Slide Number Placeholder 5"/>
          <p:cNvSpPr>
            <a:spLocks noGrp="1"/>
          </p:cNvSpPr>
          <p:nvPr>
            <p:ph type="sldNum" sz="quarter" idx="12"/>
          </p:nvPr>
        </p:nvSpPr>
        <p:spPr/>
        <p:txBody>
          <a:bodyPr/>
          <a:lstStyle/>
          <a:p>
            <a:fld id="{88AD08FE-21CA-447A-B5E0-10774CCDBD3A}" type="slidenum">
              <a:rPr lang="en-US" smtClean="0"/>
              <a:t>1</a:t>
            </a:fld>
            <a:endParaRPr lang="en-US"/>
          </a:p>
        </p:txBody>
      </p:sp>
      <p:pic>
        <p:nvPicPr>
          <p:cNvPr id="12" name="Picture 11" descr="Logo_Colour.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68206" y="5638800"/>
            <a:ext cx="1051888" cy="1219200"/>
          </a:xfrm>
          <a:prstGeom prst="rect">
            <a:avLst/>
          </a:prstGeom>
        </p:spPr>
      </p:pic>
    </p:spTree>
    <p:extLst>
      <p:ext uri="{BB962C8B-B14F-4D97-AF65-F5344CB8AC3E}">
        <p14:creationId xmlns:p14="http://schemas.microsoft.com/office/powerpoint/2010/main" val="2171506564"/>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a:xfrm>
            <a:off x="76200" y="0"/>
            <a:ext cx="8991600" cy="990600"/>
          </a:xfrm>
        </p:spPr>
        <p:txBody>
          <a:bodyPr>
            <a:noAutofit/>
          </a:bodyPr>
          <a:lstStyle/>
          <a:p>
            <a:pPr algn="l" eaLnBrk="1" hangingPunct="1"/>
            <a:r>
              <a:rPr lang="en-US" altLang="en-US" sz="3200" b="1" dirty="0" smtClean="0">
                <a:solidFill>
                  <a:srgbClr val="000090"/>
                </a:solidFill>
                <a:latin typeface="Arial" charset="0"/>
                <a:cs typeface="Arial" charset="0"/>
              </a:rPr>
              <a:t>Improving retrieval models is a long-standing challenge.</a:t>
            </a:r>
          </a:p>
        </p:txBody>
      </p:sp>
      <p:sp>
        <p:nvSpPr>
          <p:cNvPr id="22531" name="Content Placeholder 2"/>
          <p:cNvSpPr>
            <a:spLocks noGrp="1"/>
          </p:cNvSpPr>
          <p:nvPr>
            <p:ph idx="1"/>
          </p:nvPr>
        </p:nvSpPr>
        <p:spPr>
          <a:xfrm>
            <a:off x="228600" y="1066800"/>
            <a:ext cx="8739188" cy="5105400"/>
          </a:xfrm>
        </p:spPr>
        <p:txBody>
          <a:bodyPr>
            <a:normAutofit/>
          </a:bodyPr>
          <a:lstStyle/>
          <a:p>
            <a:pPr eaLnBrk="1" hangingPunct="1"/>
            <a:r>
              <a:rPr lang="en-US" altLang="en-US" sz="2000" b="1" dirty="0" smtClean="0">
                <a:latin typeface="Arial" charset="0"/>
                <a:cs typeface="Arial" charset="0"/>
              </a:rPr>
              <a:t>Vector Space Models</a:t>
            </a:r>
            <a:r>
              <a:rPr lang="en-US" altLang="en-US" sz="2000" dirty="0" smtClean="0">
                <a:latin typeface="Arial" charset="0"/>
                <a:cs typeface="Arial" charset="0"/>
              </a:rPr>
              <a:t>: </a:t>
            </a:r>
            <a:r>
              <a:rPr lang="en-US" altLang="en-US" sz="2000" b="0" dirty="0" smtClean="0">
                <a:solidFill>
                  <a:srgbClr val="7F7F7F"/>
                </a:solidFill>
                <a:latin typeface="Arial" charset="0"/>
                <a:cs typeface="Arial" charset="0"/>
              </a:rPr>
              <a:t>[Salton et al. 1975], [</a:t>
            </a:r>
            <a:r>
              <a:rPr lang="en-US" altLang="en-US" sz="2000" b="0" dirty="0" err="1" smtClean="0">
                <a:solidFill>
                  <a:srgbClr val="7F7F7F"/>
                </a:solidFill>
                <a:latin typeface="Arial" charset="0"/>
                <a:cs typeface="Arial" charset="0"/>
              </a:rPr>
              <a:t>Singhal</a:t>
            </a:r>
            <a:r>
              <a:rPr lang="en-US" altLang="en-US" sz="2000" b="0" dirty="0" smtClean="0">
                <a:solidFill>
                  <a:srgbClr val="7F7F7F"/>
                </a:solidFill>
                <a:latin typeface="Arial" charset="0"/>
                <a:cs typeface="Arial" charset="0"/>
              </a:rPr>
              <a:t> et al. 1996],  … </a:t>
            </a:r>
          </a:p>
          <a:p>
            <a:pPr eaLnBrk="1" hangingPunct="1"/>
            <a:r>
              <a:rPr lang="en-US" altLang="en-US" sz="2000" b="1" dirty="0" smtClean="0">
                <a:latin typeface="Arial" charset="0"/>
                <a:cs typeface="Arial" charset="0"/>
              </a:rPr>
              <a:t>Classic Probabilistic Models</a:t>
            </a:r>
            <a:r>
              <a:rPr lang="en-US" altLang="en-US" sz="2000" dirty="0" smtClean="0">
                <a:latin typeface="Arial" charset="0"/>
                <a:cs typeface="Arial" charset="0"/>
              </a:rPr>
              <a:t>: </a:t>
            </a:r>
            <a:r>
              <a:rPr lang="en-US" altLang="en-US" sz="2000" b="0" dirty="0" smtClean="0">
                <a:solidFill>
                  <a:srgbClr val="7F7F7F"/>
                </a:solidFill>
                <a:latin typeface="Arial" charset="0"/>
                <a:cs typeface="Arial" charset="0"/>
              </a:rPr>
              <a:t>[</a:t>
            </a:r>
            <a:r>
              <a:rPr lang="en-US" altLang="en-US" sz="2000" b="0" dirty="0" err="1" smtClean="0">
                <a:solidFill>
                  <a:srgbClr val="7F7F7F"/>
                </a:solidFill>
                <a:latin typeface="Arial" charset="0"/>
                <a:cs typeface="Arial" charset="0"/>
              </a:rPr>
              <a:t>Maron</a:t>
            </a:r>
            <a:r>
              <a:rPr lang="en-US" altLang="en-US" sz="2000" b="0" dirty="0" smtClean="0">
                <a:solidFill>
                  <a:srgbClr val="7F7F7F"/>
                </a:solidFill>
                <a:latin typeface="Arial" charset="0"/>
                <a:cs typeface="Arial" charset="0"/>
              </a:rPr>
              <a:t> &amp; Kuhn 1960], [Harter 1975], [Robertson &amp; </a:t>
            </a:r>
            <a:r>
              <a:rPr lang="en-US" altLang="en-US" sz="2000" b="0" dirty="0" err="1" smtClean="0">
                <a:solidFill>
                  <a:srgbClr val="7F7F7F"/>
                </a:solidFill>
                <a:latin typeface="Arial" charset="0"/>
                <a:cs typeface="Arial" charset="0"/>
              </a:rPr>
              <a:t>Sparck</a:t>
            </a:r>
            <a:r>
              <a:rPr lang="en-US" altLang="en-US" sz="2000" b="0" dirty="0" smtClean="0">
                <a:solidFill>
                  <a:srgbClr val="7F7F7F"/>
                </a:solidFill>
                <a:latin typeface="Arial" charset="0"/>
                <a:cs typeface="Arial" charset="0"/>
              </a:rPr>
              <a:t> Jones 1976], [van </a:t>
            </a:r>
            <a:r>
              <a:rPr lang="en-US" altLang="en-US" sz="2000" b="0" dirty="0" err="1" smtClean="0">
                <a:solidFill>
                  <a:srgbClr val="7F7F7F"/>
                </a:solidFill>
                <a:latin typeface="Arial" charset="0"/>
                <a:cs typeface="Arial" charset="0"/>
              </a:rPr>
              <a:t>Rijsbergen</a:t>
            </a:r>
            <a:r>
              <a:rPr lang="en-US" altLang="en-US" sz="2000" b="0" dirty="0" smtClean="0">
                <a:solidFill>
                  <a:srgbClr val="7F7F7F"/>
                </a:solidFill>
                <a:latin typeface="Arial" charset="0"/>
                <a:cs typeface="Arial" charset="0"/>
              </a:rPr>
              <a:t> 1977], [Robertson 1977], [Robertson et al. 1981], [Robertson &amp; Walker 1994], … </a:t>
            </a:r>
          </a:p>
          <a:p>
            <a:pPr eaLnBrk="1" hangingPunct="1"/>
            <a:r>
              <a:rPr lang="en-US" altLang="en-US" sz="2000" b="1" dirty="0" smtClean="0">
                <a:latin typeface="Arial" charset="0"/>
                <a:cs typeface="Arial" charset="0"/>
              </a:rPr>
              <a:t>Language Models:</a:t>
            </a:r>
            <a:r>
              <a:rPr lang="en-US" altLang="en-US" sz="2000" dirty="0" smtClean="0">
                <a:latin typeface="Arial" charset="0"/>
                <a:cs typeface="Arial" charset="0"/>
              </a:rPr>
              <a:t> </a:t>
            </a:r>
            <a:r>
              <a:rPr lang="en-US" altLang="en-US" sz="2000" b="0" dirty="0" smtClean="0">
                <a:solidFill>
                  <a:srgbClr val="7F7F7F"/>
                </a:solidFill>
                <a:latin typeface="Arial" charset="0"/>
                <a:cs typeface="Arial" charset="0"/>
              </a:rPr>
              <a:t>[Ponte &amp; Croft 1998], [</a:t>
            </a:r>
            <a:r>
              <a:rPr lang="en-US" altLang="en-US" sz="2000" b="0" dirty="0" err="1" smtClean="0">
                <a:solidFill>
                  <a:srgbClr val="7F7F7F"/>
                </a:solidFill>
                <a:latin typeface="Arial" charset="0"/>
                <a:cs typeface="Arial" charset="0"/>
              </a:rPr>
              <a:t>Hiemstra</a:t>
            </a:r>
            <a:r>
              <a:rPr lang="en-US" altLang="en-US" sz="2000" b="0" dirty="0" smtClean="0">
                <a:solidFill>
                  <a:srgbClr val="7F7F7F"/>
                </a:solidFill>
                <a:latin typeface="Arial" charset="0"/>
                <a:cs typeface="Arial" charset="0"/>
              </a:rPr>
              <a:t> &amp; </a:t>
            </a:r>
            <a:r>
              <a:rPr lang="en-US" altLang="en-US" sz="2000" b="0" dirty="0" err="1" smtClean="0">
                <a:solidFill>
                  <a:srgbClr val="7F7F7F"/>
                </a:solidFill>
                <a:latin typeface="Arial" charset="0"/>
                <a:cs typeface="Arial" charset="0"/>
              </a:rPr>
              <a:t>Kraaij</a:t>
            </a:r>
            <a:r>
              <a:rPr lang="en-US" altLang="en-US" sz="2000" b="0" dirty="0" smtClean="0">
                <a:solidFill>
                  <a:srgbClr val="7F7F7F"/>
                </a:solidFill>
                <a:latin typeface="Arial" charset="0"/>
                <a:cs typeface="Arial" charset="0"/>
              </a:rPr>
              <a:t> 1998], [</a:t>
            </a:r>
            <a:r>
              <a:rPr lang="en-US" altLang="en-US" sz="2000" b="0" dirty="0" err="1" smtClean="0">
                <a:solidFill>
                  <a:srgbClr val="7F7F7F"/>
                </a:solidFill>
                <a:latin typeface="Arial" charset="0"/>
                <a:cs typeface="Arial" charset="0"/>
              </a:rPr>
              <a:t>Zhai</a:t>
            </a:r>
            <a:r>
              <a:rPr lang="en-US" altLang="en-US" sz="2000" b="0" dirty="0" smtClean="0">
                <a:solidFill>
                  <a:srgbClr val="7F7F7F"/>
                </a:solidFill>
                <a:latin typeface="Arial" charset="0"/>
                <a:cs typeface="Arial" charset="0"/>
              </a:rPr>
              <a:t> &amp; Lafferty 2001], [</a:t>
            </a:r>
            <a:r>
              <a:rPr lang="en-US" altLang="en-US" sz="2000" b="0" dirty="0" err="1" smtClean="0">
                <a:solidFill>
                  <a:srgbClr val="7F7F7F"/>
                </a:solidFill>
                <a:latin typeface="Arial" charset="0"/>
                <a:cs typeface="Arial" charset="0"/>
              </a:rPr>
              <a:t>Lavrenko</a:t>
            </a:r>
            <a:r>
              <a:rPr lang="en-US" altLang="en-US" sz="2000" b="0" dirty="0" smtClean="0">
                <a:solidFill>
                  <a:srgbClr val="7F7F7F"/>
                </a:solidFill>
                <a:latin typeface="Arial" charset="0"/>
                <a:cs typeface="Arial" charset="0"/>
              </a:rPr>
              <a:t> &amp; Croft 2001], [Kurland &amp; Lee 2004], … </a:t>
            </a:r>
          </a:p>
          <a:p>
            <a:pPr eaLnBrk="1" hangingPunct="1"/>
            <a:r>
              <a:rPr lang="en-US" altLang="en-US" sz="2000" b="1" dirty="0" smtClean="0">
                <a:latin typeface="Arial" charset="0"/>
                <a:cs typeface="Arial" charset="0"/>
              </a:rPr>
              <a:t>Non-Classic Logic Models</a:t>
            </a:r>
            <a:r>
              <a:rPr lang="en-US" altLang="en-US" sz="2000" b="0" dirty="0" smtClean="0">
                <a:latin typeface="Arial" charset="0"/>
                <a:cs typeface="Arial" charset="0"/>
              </a:rPr>
              <a:t>: </a:t>
            </a:r>
            <a:r>
              <a:rPr lang="en-US" altLang="en-US" sz="2000" b="0" dirty="0" smtClean="0">
                <a:solidFill>
                  <a:srgbClr val="7F7F7F"/>
                </a:solidFill>
                <a:latin typeface="Arial" charset="0"/>
                <a:cs typeface="Arial" charset="0"/>
              </a:rPr>
              <a:t>[van </a:t>
            </a:r>
            <a:r>
              <a:rPr lang="en-US" altLang="en-US" sz="2000" b="0" dirty="0" err="1" smtClean="0">
                <a:solidFill>
                  <a:srgbClr val="7F7F7F"/>
                </a:solidFill>
                <a:latin typeface="Arial" charset="0"/>
                <a:cs typeface="Arial" charset="0"/>
              </a:rPr>
              <a:t>Rijsbergen</a:t>
            </a:r>
            <a:r>
              <a:rPr lang="en-US" altLang="en-US" sz="2000" b="0" dirty="0" smtClean="0">
                <a:solidFill>
                  <a:srgbClr val="7F7F7F"/>
                </a:solidFill>
                <a:latin typeface="Arial" charset="0"/>
                <a:cs typeface="Arial" charset="0"/>
              </a:rPr>
              <a:t> 1986], [Wong &amp; Yao 1995], … </a:t>
            </a:r>
          </a:p>
          <a:p>
            <a:pPr eaLnBrk="1" hangingPunct="1"/>
            <a:r>
              <a:rPr lang="en-US" altLang="en-US" sz="2000" b="1" dirty="0" smtClean="0">
                <a:latin typeface="Arial" charset="0"/>
                <a:cs typeface="Arial" charset="0"/>
              </a:rPr>
              <a:t>Divergence from Randomness</a:t>
            </a:r>
            <a:r>
              <a:rPr lang="en-US" altLang="en-US" sz="2000" dirty="0" smtClean="0">
                <a:latin typeface="Arial" charset="0"/>
                <a:cs typeface="Arial" charset="0"/>
              </a:rPr>
              <a:t>: </a:t>
            </a:r>
            <a:r>
              <a:rPr lang="en-US" altLang="en-US" sz="2000" b="0" dirty="0" smtClean="0">
                <a:solidFill>
                  <a:srgbClr val="7F7F7F"/>
                </a:solidFill>
                <a:latin typeface="Arial" charset="0"/>
                <a:cs typeface="Arial" charset="0"/>
              </a:rPr>
              <a:t>[Amati &amp; van </a:t>
            </a:r>
            <a:r>
              <a:rPr lang="en-US" altLang="en-US" sz="2000" b="0" dirty="0" err="1" smtClean="0">
                <a:solidFill>
                  <a:srgbClr val="7F7F7F"/>
                </a:solidFill>
                <a:latin typeface="Arial" charset="0"/>
                <a:cs typeface="Arial" charset="0"/>
              </a:rPr>
              <a:t>Rijsbergen</a:t>
            </a:r>
            <a:r>
              <a:rPr lang="en-US" altLang="en-US" sz="2000" b="0" dirty="0" smtClean="0">
                <a:solidFill>
                  <a:srgbClr val="7F7F7F"/>
                </a:solidFill>
                <a:latin typeface="Arial" charset="0"/>
                <a:cs typeface="Arial" charset="0"/>
              </a:rPr>
              <a:t> 2002], [He &amp; </a:t>
            </a:r>
            <a:r>
              <a:rPr lang="en-US" altLang="en-US" sz="2000" b="0" dirty="0" err="1" smtClean="0">
                <a:solidFill>
                  <a:srgbClr val="7F7F7F"/>
                </a:solidFill>
                <a:latin typeface="Arial" charset="0"/>
                <a:cs typeface="Arial" charset="0"/>
              </a:rPr>
              <a:t>Ounis</a:t>
            </a:r>
            <a:r>
              <a:rPr lang="en-US" altLang="en-US" sz="2000" b="0" dirty="0" smtClean="0">
                <a:solidFill>
                  <a:srgbClr val="7F7F7F"/>
                </a:solidFill>
                <a:latin typeface="Arial" charset="0"/>
                <a:cs typeface="Arial" charset="0"/>
              </a:rPr>
              <a:t> 2005], …</a:t>
            </a:r>
          </a:p>
          <a:p>
            <a:pPr eaLnBrk="1" hangingPunct="1"/>
            <a:r>
              <a:rPr lang="en-US" altLang="en-US" sz="2000" b="1" dirty="0" smtClean="0">
                <a:latin typeface="Arial" charset="0"/>
                <a:cs typeface="Arial" charset="0"/>
              </a:rPr>
              <a:t>Learning to Rank</a:t>
            </a:r>
            <a:r>
              <a:rPr lang="en-US" altLang="en-US" sz="2000" dirty="0" smtClean="0">
                <a:latin typeface="Arial" charset="0"/>
                <a:cs typeface="Arial" charset="0"/>
              </a:rPr>
              <a:t>: </a:t>
            </a:r>
            <a:r>
              <a:rPr lang="en-US" altLang="en-US" sz="2000" b="0" dirty="0" smtClean="0">
                <a:solidFill>
                  <a:srgbClr val="7F7F7F"/>
                </a:solidFill>
                <a:latin typeface="Arial" charset="0"/>
                <a:cs typeface="Arial" charset="0"/>
              </a:rPr>
              <a:t>[</a:t>
            </a:r>
            <a:r>
              <a:rPr lang="en-US" altLang="en-US" sz="2000" b="0" dirty="0" err="1" smtClean="0">
                <a:solidFill>
                  <a:srgbClr val="7F7F7F"/>
                </a:solidFill>
                <a:latin typeface="Arial" charset="0"/>
                <a:cs typeface="Arial" charset="0"/>
              </a:rPr>
              <a:t>Fuhr</a:t>
            </a:r>
            <a:r>
              <a:rPr lang="en-US" altLang="en-US" sz="2000" b="0" dirty="0" smtClean="0">
                <a:solidFill>
                  <a:srgbClr val="7F7F7F"/>
                </a:solidFill>
                <a:latin typeface="Arial" charset="0"/>
                <a:cs typeface="Arial" charset="0"/>
              </a:rPr>
              <a:t> 1989], [</a:t>
            </a:r>
            <a:r>
              <a:rPr lang="en-US" altLang="en-US" sz="2000" b="0" dirty="0" err="1" smtClean="0">
                <a:solidFill>
                  <a:srgbClr val="7F7F7F"/>
                </a:solidFill>
                <a:latin typeface="Arial" charset="0"/>
                <a:cs typeface="Arial" charset="0"/>
              </a:rPr>
              <a:t>Gey</a:t>
            </a:r>
            <a:r>
              <a:rPr lang="en-US" altLang="en-US" sz="2000" b="0" dirty="0" smtClean="0">
                <a:solidFill>
                  <a:srgbClr val="7F7F7F"/>
                </a:solidFill>
                <a:latin typeface="Arial" charset="0"/>
                <a:cs typeface="Arial" charset="0"/>
              </a:rPr>
              <a:t> 1994], ... </a:t>
            </a:r>
          </a:p>
          <a:p>
            <a:pPr eaLnBrk="1" hangingPunct="1"/>
            <a:r>
              <a:rPr lang="en-US" altLang="en-US" sz="2000" b="0" dirty="0" smtClean="0">
                <a:latin typeface="Arial" charset="0"/>
                <a:cs typeface="Arial" charset="0"/>
              </a:rPr>
              <a:t>… </a:t>
            </a:r>
          </a:p>
        </p:txBody>
      </p:sp>
      <p:sp>
        <p:nvSpPr>
          <p:cNvPr id="22533" name="TextBox 4"/>
          <p:cNvSpPr txBox="1">
            <a:spLocks noChangeArrowheads="1"/>
          </p:cNvSpPr>
          <p:nvPr/>
        </p:nvSpPr>
        <p:spPr bwMode="auto">
          <a:xfrm flipH="1">
            <a:off x="762000" y="5345112"/>
            <a:ext cx="7924800" cy="522288"/>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altLang="en-US" sz="2800" b="1" dirty="0"/>
              <a:t>Many different models were proposed and </a:t>
            </a:r>
            <a:r>
              <a:rPr lang="en-US" altLang="en-US" sz="2800" b="1" dirty="0" smtClean="0"/>
              <a:t>tested.</a:t>
            </a:r>
            <a:endParaRPr lang="en-US" altLang="en-US" sz="2800" b="1" dirty="0"/>
          </a:p>
        </p:txBody>
      </p:sp>
      <p:sp>
        <p:nvSpPr>
          <p:cNvPr id="2" name="Slide Number Placeholder 1"/>
          <p:cNvSpPr>
            <a:spLocks noGrp="1"/>
          </p:cNvSpPr>
          <p:nvPr>
            <p:ph type="sldNum" sz="quarter" idx="12"/>
          </p:nvPr>
        </p:nvSpPr>
        <p:spPr/>
        <p:txBody>
          <a:bodyPr/>
          <a:lstStyle/>
          <a:p>
            <a:fld id="{88AD08FE-21CA-447A-B5E0-10774CCDBD3A}" type="slidenum">
              <a:rPr lang="en-US" smtClean="0"/>
              <a:t>10</a:t>
            </a:fld>
            <a:endParaRPr lang="en-US"/>
          </a:p>
        </p:txBody>
      </p:sp>
    </p:spTree>
    <p:extLst>
      <p:ext uri="{BB962C8B-B14F-4D97-AF65-F5344CB8AC3E}">
        <p14:creationId xmlns:p14="http://schemas.microsoft.com/office/powerpoint/2010/main" val="3799753887"/>
      </p:ext>
    </p:extLst>
  </p:cSld>
  <p:clrMapOvr>
    <a:masterClrMapping/>
  </p:clrMapOvr>
  <p:timing>
    <p:tnLst>
      <p:par>
        <p:cTn xmlns:p14="http://schemas.microsoft.com/office/powerpoint/2010/mai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le 1"/>
          <p:cNvSpPr>
            <a:spLocks noGrp="1"/>
          </p:cNvSpPr>
          <p:nvPr>
            <p:ph type="title"/>
          </p:nvPr>
        </p:nvSpPr>
        <p:spPr>
          <a:xfrm>
            <a:off x="0" y="152400"/>
            <a:ext cx="9144000" cy="990600"/>
          </a:xfrm>
        </p:spPr>
        <p:txBody>
          <a:bodyPr>
            <a:noAutofit/>
          </a:bodyPr>
          <a:lstStyle/>
          <a:p>
            <a:r>
              <a:rPr lang="en-US" altLang="en-US" sz="3600" b="1" dirty="0" smtClean="0">
                <a:solidFill>
                  <a:srgbClr val="000090"/>
                </a:solidFill>
                <a:latin typeface="Arial" charset="0"/>
                <a:cs typeface="Arial" charset="0"/>
              </a:rPr>
              <a:t>Inevitability of heuristic thinking and necessity of axiomatic analysis </a:t>
            </a:r>
            <a:r>
              <a:rPr lang="en-US" altLang="en-US" sz="3600" dirty="0" smtClean="0">
                <a:solidFill>
                  <a:srgbClr val="000090"/>
                </a:solidFill>
                <a:latin typeface="Arial" charset="0"/>
                <a:cs typeface="Arial" charset="0"/>
              </a:rPr>
              <a:t> </a:t>
            </a:r>
          </a:p>
        </p:txBody>
      </p:sp>
      <p:sp>
        <p:nvSpPr>
          <p:cNvPr id="53251" name="Content Placeholder 2"/>
          <p:cNvSpPr>
            <a:spLocks noGrp="1"/>
          </p:cNvSpPr>
          <p:nvPr>
            <p:ph idx="1"/>
          </p:nvPr>
        </p:nvSpPr>
        <p:spPr>
          <a:xfrm>
            <a:off x="152400" y="1371600"/>
            <a:ext cx="8739188" cy="5105400"/>
          </a:xfrm>
        </p:spPr>
        <p:txBody>
          <a:bodyPr/>
          <a:lstStyle/>
          <a:p>
            <a:r>
              <a:rPr lang="en-US" altLang="en-US" dirty="0" smtClean="0">
                <a:latin typeface="Arial" charset="0"/>
                <a:cs typeface="Arial" charset="0"/>
              </a:rPr>
              <a:t>The “theory-effectiveness gap”</a:t>
            </a:r>
          </a:p>
          <a:p>
            <a:pPr lvl="1"/>
            <a:r>
              <a:rPr lang="en-US" altLang="en-US" dirty="0" smtClean="0">
                <a:latin typeface="Arial" charset="0"/>
                <a:cs typeface="Arial" charset="0"/>
              </a:rPr>
              <a:t>Theoretically motivated models don’t automatically perform well empirically </a:t>
            </a:r>
          </a:p>
          <a:p>
            <a:pPr lvl="1"/>
            <a:r>
              <a:rPr lang="en-US" altLang="en-US" dirty="0" smtClean="0">
                <a:latin typeface="Arial" charset="0"/>
                <a:cs typeface="Arial" charset="0"/>
              </a:rPr>
              <a:t>Heuristic adjustment seems always necessary </a:t>
            </a:r>
          </a:p>
          <a:p>
            <a:pPr lvl="1"/>
            <a:r>
              <a:rPr lang="en-US" altLang="en-US" dirty="0" smtClean="0">
                <a:latin typeface="Arial" charset="0"/>
                <a:cs typeface="Arial" charset="0"/>
              </a:rPr>
              <a:t>Cause: inaccurate modeling of relevance </a:t>
            </a:r>
          </a:p>
          <a:p>
            <a:r>
              <a:rPr lang="en-US" altLang="en-US" dirty="0" smtClean="0">
                <a:latin typeface="Arial" charset="0"/>
                <a:cs typeface="Arial" charset="0"/>
              </a:rPr>
              <a:t>How can we bridge the gap? </a:t>
            </a:r>
          </a:p>
          <a:p>
            <a:pPr lvl="1"/>
            <a:r>
              <a:rPr lang="en-US" altLang="en-US" dirty="0" smtClean="0">
                <a:latin typeface="Arial" charset="0"/>
                <a:cs typeface="Arial" charset="0"/>
              </a:rPr>
              <a:t>The answer lies in axiomatic analysis</a:t>
            </a:r>
          </a:p>
          <a:p>
            <a:pPr lvl="1"/>
            <a:r>
              <a:rPr lang="en-US" altLang="en-US" dirty="0" smtClean="0">
                <a:latin typeface="Arial" charset="0"/>
                <a:cs typeface="Arial" charset="0"/>
              </a:rPr>
              <a:t>Use constraints to help identify the error in modeling relevance, thus obtaining insights about how to improve a model</a:t>
            </a:r>
          </a:p>
        </p:txBody>
      </p:sp>
      <p:sp>
        <p:nvSpPr>
          <p:cNvPr id="2" name="Slide Number Placeholder 1"/>
          <p:cNvSpPr>
            <a:spLocks noGrp="1"/>
          </p:cNvSpPr>
          <p:nvPr>
            <p:ph type="sldNum" sz="quarter" idx="12"/>
          </p:nvPr>
        </p:nvSpPr>
        <p:spPr/>
        <p:txBody>
          <a:bodyPr/>
          <a:lstStyle/>
          <a:p>
            <a:fld id="{88AD08FE-21CA-447A-B5E0-10774CCDBD3A}" type="slidenum">
              <a:rPr lang="en-US" smtClean="0"/>
              <a:t>100</a:t>
            </a:fld>
            <a:endParaRPr lang="en-US"/>
          </a:p>
        </p:txBody>
      </p:sp>
    </p:spTree>
    <p:extLst>
      <p:ext uri="{BB962C8B-B14F-4D97-AF65-F5344CB8AC3E}">
        <p14:creationId xmlns:p14="http://schemas.microsoft.com/office/powerpoint/2010/main" val="1314877509"/>
      </p:ext>
    </p:extLst>
  </p:cSld>
  <p:clrMapOvr>
    <a:masterClrMapping/>
  </p:clrMapOvr>
  <p:timing>
    <p:tnLst>
      <p:par>
        <p:cTn xmlns:p14="http://schemas.microsoft.com/office/powerpoint/2010/mai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itle 1"/>
          <p:cNvSpPr>
            <a:spLocks noGrp="1"/>
          </p:cNvSpPr>
          <p:nvPr>
            <p:ph type="title"/>
          </p:nvPr>
        </p:nvSpPr>
        <p:spPr>
          <a:xfrm>
            <a:off x="0" y="152400"/>
            <a:ext cx="9144000" cy="990600"/>
          </a:xfrm>
        </p:spPr>
        <p:txBody>
          <a:bodyPr>
            <a:normAutofit fontScale="90000"/>
          </a:bodyPr>
          <a:lstStyle/>
          <a:p>
            <a:r>
              <a:rPr lang="en-US" altLang="en-US" sz="3600" b="1" dirty="0" smtClean="0">
                <a:solidFill>
                  <a:srgbClr val="000090"/>
                </a:solidFill>
                <a:latin typeface="Arial" charset="0"/>
                <a:cs typeface="Arial" charset="0"/>
              </a:rPr>
              <a:t>Two unanswered “why questions” that may benefit from axiomatic analysis</a:t>
            </a:r>
          </a:p>
        </p:txBody>
      </p:sp>
      <p:sp>
        <p:nvSpPr>
          <p:cNvPr id="59395" name="Content Placeholder 2"/>
          <p:cNvSpPr>
            <a:spLocks noGrp="1"/>
          </p:cNvSpPr>
          <p:nvPr>
            <p:ph idx="1"/>
          </p:nvPr>
        </p:nvSpPr>
        <p:spPr>
          <a:xfrm>
            <a:off x="228600" y="1493837"/>
            <a:ext cx="8763000" cy="4906963"/>
          </a:xfrm>
        </p:spPr>
        <p:txBody>
          <a:bodyPr>
            <a:normAutofit/>
          </a:bodyPr>
          <a:lstStyle/>
          <a:p>
            <a:r>
              <a:rPr lang="en-US" altLang="en-US" sz="2400" b="0" dirty="0" smtClean="0">
                <a:latin typeface="Arial" charset="0"/>
                <a:cs typeface="Arial" charset="0"/>
              </a:rPr>
              <a:t>The derivation of the query likelihood retrieval function relies on 3 assumptions: (1) query likelihood scoring; (2) independency of query terms; (3) collection LM for smoothing; however, it can’t explain why some apparently reasonable smoothing methods perform poorly</a:t>
            </a:r>
          </a:p>
          <a:p>
            <a:r>
              <a:rPr lang="en-US" altLang="en-US" sz="2400" b="0" dirty="0" smtClean="0">
                <a:latin typeface="Arial" charset="0"/>
                <a:cs typeface="Arial" charset="0"/>
              </a:rPr>
              <a:t>No explanation why other divergence-based similarity function doesn’t work well as the asymmetric KL-divergence function D(Q||D) </a:t>
            </a:r>
          </a:p>
        </p:txBody>
      </p:sp>
      <p:sp>
        <p:nvSpPr>
          <p:cNvPr id="2" name="Slide Number Placeholder 1"/>
          <p:cNvSpPr>
            <a:spLocks noGrp="1"/>
          </p:cNvSpPr>
          <p:nvPr>
            <p:ph type="sldNum" sz="quarter" idx="12"/>
          </p:nvPr>
        </p:nvSpPr>
        <p:spPr/>
        <p:txBody>
          <a:bodyPr/>
          <a:lstStyle/>
          <a:p>
            <a:fld id="{88AD08FE-21CA-447A-B5E0-10774CCDBD3A}" type="slidenum">
              <a:rPr lang="en-US" smtClean="0"/>
              <a:t>101</a:t>
            </a:fld>
            <a:endParaRPr lang="en-US"/>
          </a:p>
        </p:txBody>
      </p:sp>
    </p:spTree>
    <p:extLst>
      <p:ext uri="{BB962C8B-B14F-4D97-AF65-F5344CB8AC3E}">
        <p14:creationId xmlns:p14="http://schemas.microsoft.com/office/powerpoint/2010/main" val="1452157276"/>
      </p:ext>
    </p:extLst>
  </p:cSld>
  <p:clrMapOvr>
    <a:masterClrMapping/>
  </p:clrMapOvr>
  <p:timing>
    <p:tnLst>
      <p:par>
        <p:cTn xmlns:p14="http://schemas.microsoft.com/office/powerpoint/2010/mai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itle 1"/>
          <p:cNvSpPr>
            <a:spLocks noGrp="1"/>
          </p:cNvSpPr>
          <p:nvPr>
            <p:ph type="title"/>
          </p:nvPr>
        </p:nvSpPr>
        <p:spPr/>
        <p:txBody>
          <a:bodyPr/>
          <a:lstStyle/>
          <a:p>
            <a:pPr eaLnBrk="1" hangingPunct="1"/>
            <a:r>
              <a:rPr lang="en-US" altLang="en-US" b="1" dirty="0" smtClean="0">
                <a:solidFill>
                  <a:srgbClr val="000090"/>
                </a:solidFill>
                <a:latin typeface="Arial" charset="0"/>
                <a:cs typeface="Arial" charset="0"/>
              </a:rPr>
              <a:t>Open Challenges</a:t>
            </a:r>
          </a:p>
        </p:txBody>
      </p:sp>
      <p:sp>
        <p:nvSpPr>
          <p:cNvPr id="3" name="Content Placeholder 2"/>
          <p:cNvSpPr>
            <a:spLocks noGrp="1"/>
          </p:cNvSpPr>
          <p:nvPr>
            <p:ph idx="1"/>
          </p:nvPr>
        </p:nvSpPr>
        <p:spPr/>
        <p:txBody>
          <a:bodyPr>
            <a:normAutofit fontScale="92500"/>
          </a:bodyPr>
          <a:lstStyle/>
          <a:p>
            <a:pPr eaLnBrk="1" hangingPunct="1">
              <a:buFont typeface="Arial" pitchFamily="34" charset="0"/>
              <a:buChar char="•"/>
              <a:defRPr/>
            </a:pPr>
            <a:r>
              <a:rPr lang="en-US" dirty="0" smtClean="0"/>
              <a:t>Does there exist a complete set of constraints? </a:t>
            </a:r>
          </a:p>
          <a:p>
            <a:pPr lvl="1" eaLnBrk="1" hangingPunct="1">
              <a:buFont typeface="Arial" pitchFamily="34" charset="0"/>
              <a:buChar char="–"/>
              <a:defRPr/>
            </a:pPr>
            <a:r>
              <a:rPr lang="en-US" dirty="0" smtClean="0"/>
              <a:t>If yes, how can we define them?</a:t>
            </a:r>
          </a:p>
          <a:p>
            <a:pPr lvl="1" eaLnBrk="1" hangingPunct="1">
              <a:buFont typeface="Arial" pitchFamily="34" charset="0"/>
              <a:buChar char="–"/>
              <a:defRPr/>
            </a:pPr>
            <a:r>
              <a:rPr lang="en-US" dirty="0" smtClean="0"/>
              <a:t>If no, how can we prove it? </a:t>
            </a:r>
          </a:p>
          <a:p>
            <a:pPr eaLnBrk="1" hangingPunct="1">
              <a:buFont typeface="Arial" pitchFamily="34" charset="0"/>
              <a:buChar char="•"/>
              <a:defRPr/>
            </a:pPr>
            <a:r>
              <a:rPr lang="en-US" dirty="0" smtClean="0"/>
              <a:t>How do we evaluate the constraints? </a:t>
            </a:r>
          </a:p>
          <a:p>
            <a:pPr lvl="1" eaLnBrk="1" hangingPunct="1">
              <a:buFont typeface="Arial" pitchFamily="34" charset="0"/>
              <a:buChar char="–"/>
              <a:defRPr/>
            </a:pPr>
            <a:r>
              <a:rPr lang="en-US" dirty="0" smtClean="0"/>
              <a:t>How do we evaluate a constraint? (e.g., should the score contribution of a term be bounded? In BM25, it is.)</a:t>
            </a:r>
          </a:p>
          <a:p>
            <a:pPr lvl="1" eaLnBrk="1" hangingPunct="1">
              <a:buFont typeface="Arial" pitchFamily="34" charset="0"/>
              <a:buChar char="–"/>
              <a:defRPr/>
            </a:pPr>
            <a:r>
              <a:rPr lang="en-US" dirty="0" smtClean="0"/>
              <a:t>How do we evaluate a set of constraints? </a:t>
            </a:r>
          </a:p>
          <a:p>
            <a:pPr eaLnBrk="1" hangingPunct="1">
              <a:buFont typeface="Arial" pitchFamily="34" charset="0"/>
              <a:buChar char="•"/>
              <a:defRPr/>
            </a:pPr>
            <a:r>
              <a:rPr lang="en-US" dirty="0" smtClean="0"/>
              <a:t>How do we define the function space? </a:t>
            </a:r>
          </a:p>
          <a:p>
            <a:pPr lvl="1" eaLnBrk="1" hangingPunct="1">
              <a:buFont typeface="Arial" pitchFamily="34" charset="0"/>
              <a:buChar char="–"/>
              <a:defRPr/>
            </a:pPr>
            <a:r>
              <a:rPr lang="en-US" dirty="0" smtClean="0"/>
              <a:t>Search in the neighborhood of an existing function?</a:t>
            </a:r>
          </a:p>
          <a:p>
            <a:pPr lvl="1" eaLnBrk="1" hangingPunct="1">
              <a:buFont typeface="Arial" pitchFamily="34" charset="0"/>
              <a:buChar char="–"/>
              <a:defRPr/>
            </a:pPr>
            <a:r>
              <a:rPr lang="en-US" dirty="0" smtClean="0"/>
              <a:t>Search in a new function space?  </a:t>
            </a:r>
          </a:p>
          <a:p>
            <a:pPr marL="457200" lvl="1" indent="0" eaLnBrk="1" hangingPunct="1">
              <a:buFont typeface="Arial" pitchFamily="34" charset="0"/>
              <a:buNone/>
              <a:defRPr/>
            </a:pPr>
            <a:endParaRPr lang="en-US" dirty="0" smtClean="0"/>
          </a:p>
        </p:txBody>
      </p:sp>
      <p:sp>
        <p:nvSpPr>
          <p:cNvPr id="2" name="Slide Number Placeholder 1"/>
          <p:cNvSpPr>
            <a:spLocks noGrp="1"/>
          </p:cNvSpPr>
          <p:nvPr>
            <p:ph type="sldNum" sz="quarter" idx="12"/>
          </p:nvPr>
        </p:nvSpPr>
        <p:spPr/>
        <p:txBody>
          <a:bodyPr/>
          <a:lstStyle/>
          <a:p>
            <a:fld id="{88AD08FE-21CA-447A-B5E0-10774CCDBD3A}" type="slidenum">
              <a:rPr lang="en-US" smtClean="0"/>
              <a:t>102</a:t>
            </a:fld>
            <a:endParaRPr lang="en-US"/>
          </a:p>
        </p:txBody>
      </p:sp>
    </p:spTree>
    <p:extLst>
      <p:ext uri="{BB962C8B-B14F-4D97-AF65-F5344CB8AC3E}">
        <p14:creationId xmlns:p14="http://schemas.microsoft.com/office/powerpoint/2010/main" val="940189365"/>
      </p:ext>
    </p:extLst>
  </p:cSld>
  <p:clrMapOvr>
    <a:masterClrMapping/>
  </p:clrMapOvr>
  <p:timing>
    <p:tnLst>
      <p:par>
        <p:cTn xmlns:p14="http://schemas.microsoft.com/office/powerpoint/2010/mai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itle 1"/>
          <p:cNvSpPr>
            <a:spLocks noGrp="1"/>
          </p:cNvSpPr>
          <p:nvPr>
            <p:ph type="title"/>
          </p:nvPr>
        </p:nvSpPr>
        <p:spPr/>
        <p:txBody>
          <a:bodyPr/>
          <a:lstStyle/>
          <a:p>
            <a:pPr eaLnBrk="1" hangingPunct="1"/>
            <a:r>
              <a:rPr lang="en-US" altLang="en-US" b="1" dirty="0" smtClean="0">
                <a:solidFill>
                  <a:srgbClr val="000090"/>
                </a:solidFill>
                <a:latin typeface="Arial" charset="0"/>
                <a:cs typeface="Arial" charset="0"/>
              </a:rPr>
              <a:t>Open Challenges</a:t>
            </a:r>
          </a:p>
        </p:txBody>
      </p:sp>
      <p:sp>
        <p:nvSpPr>
          <p:cNvPr id="3" name="Content Placeholder 2"/>
          <p:cNvSpPr>
            <a:spLocks noGrp="1"/>
          </p:cNvSpPr>
          <p:nvPr>
            <p:ph idx="1"/>
          </p:nvPr>
        </p:nvSpPr>
        <p:spPr/>
        <p:txBody>
          <a:bodyPr/>
          <a:lstStyle/>
          <a:p>
            <a:pPr eaLnBrk="1" hangingPunct="1">
              <a:buFont typeface="Arial" pitchFamily="34" charset="0"/>
              <a:buChar char="•"/>
              <a:defRPr/>
            </a:pPr>
            <a:r>
              <a:rPr lang="en-US" dirty="0" smtClean="0"/>
              <a:t>How do we check a function w.r.t. a constraint? </a:t>
            </a:r>
          </a:p>
          <a:p>
            <a:pPr lvl="1" eaLnBrk="1" hangingPunct="1">
              <a:buFont typeface="Arial" pitchFamily="34" charset="0"/>
              <a:buChar char="–"/>
              <a:defRPr/>
            </a:pPr>
            <a:r>
              <a:rPr lang="en-US" dirty="0" smtClean="0"/>
              <a:t>How can we quantify the degree of satisfaction? </a:t>
            </a:r>
          </a:p>
          <a:p>
            <a:pPr lvl="1" eaLnBrk="1" hangingPunct="1">
              <a:buFont typeface="Arial" pitchFamily="34" charset="0"/>
              <a:buChar char="–"/>
              <a:defRPr/>
            </a:pPr>
            <a:r>
              <a:rPr lang="en-US" dirty="0" smtClean="0"/>
              <a:t>How can we put constraints in a machine learning framework? Something like maximum entropy? </a:t>
            </a:r>
          </a:p>
          <a:p>
            <a:pPr eaLnBrk="1" hangingPunct="1">
              <a:buFont typeface="Arial" pitchFamily="34" charset="0"/>
              <a:buChar char="•"/>
              <a:defRPr/>
            </a:pPr>
            <a:r>
              <a:rPr lang="en-US" dirty="0" smtClean="0"/>
              <a:t>How can we go beyond bag of words? Model pseudo feedback? Cross-lingual IR? </a:t>
            </a:r>
          </a:p>
          <a:p>
            <a:pPr eaLnBrk="1" hangingPunct="1">
              <a:buFont typeface="Arial" pitchFamily="34" charset="0"/>
              <a:buChar char="•"/>
              <a:defRPr/>
            </a:pPr>
            <a:r>
              <a:rPr lang="en-US" dirty="0" smtClean="0"/>
              <a:t>Conditional constraints on specific type of queries? Specific type of documents? </a:t>
            </a:r>
          </a:p>
          <a:p>
            <a:pPr marL="457200" lvl="1" indent="0" eaLnBrk="1" hangingPunct="1">
              <a:buFont typeface="Arial" pitchFamily="34" charset="0"/>
              <a:buNone/>
              <a:defRPr/>
            </a:pPr>
            <a:endParaRPr lang="en-US" dirty="0" smtClean="0"/>
          </a:p>
        </p:txBody>
      </p:sp>
      <p:sp>
        <p:nvSpPr>
          <p:cNvPr id="2" name="Slide Number Placeholder 1"/>
          <p:cNvSpPr>
            <a:spLocks noGrp="1"/>
          </p:cNvSpPr>
          <p:nvPr>
            <p:ph type="sldNum" sz="quarter" idx="12"/>
          </p:nvPr>
        </p:nvSpPr>
        <p:spPr/>
        <p:txBody>
          <a:bodyPr/>
          <a:lstStyle/>
          <a:p>
            <a:fld id="{88AD08FE-21CA-447A-B5E0-10774CCDBD3A}" type="slidenum">
              <a:rPr lang="en-US" smtClean="0"/>
              <a:t>103</a:t>
            </a:fld>
            <a:endParaRPr lang="en-US"/>
          </a:p>
        </p:txBody>
      </p:sp>
    </p:spTree>
    <p:extLst>
      <p:ext uri="{BB962C8B-B14F-4D97-AF65-F5344CB8AC3E}">
        <p14:creationId xmlns:p14="http://schemas.microsoft.com/office/powerpoint/2010/main" val="778235392"/>
      </p:ext>
    </p:extLst>
  </p:cSld>
  <p:clrMapOvr>
    <a:masterClrMapping/>
  </p:clrMapOvr>
  <p:timing>
    <p:tnLst>
      <p:par>
        <p:cTn xmlns:p14="http://schemas.microsoft.com/office/powerpoint/2010/mai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le 1"/>
          <p:cNvSpPr>
            <a:spLocks noGrp="1"/>
          </p:cNvSpPr>
          <p:nvPr>
            <p:ph type="title"/>
          </p:nvPr>
        </p:nvSpPr>
        <p:spPr>
          <a:xfrm>
            <a:off x="0" y="152400"/>
            <a:ext cx="9144000" cy="990600"/>
          </a:xfrm>
        </p:spPr>
        <p:txBody>
          <a:bodyPr>
            <a:normAutofit fontScale="90000"/>
          </a:bodyPr>
          <a:lstStyle/>
          <a:p>
            <a:pPr eaLnBrk="1" hangingPunct="1"/>
            <a:r>
              <a:rPr lang="en-US" altLang="en-US" b="1" dirty="0" smtClean="0">
                <a:solidFill>
                  <a:srgbClr val="000090"/>
                </a:solidFill>
                <a:latin typeface="Arial" charset="0"/>
                <a:cs typeface="Arial" charset="0"/>
              </a:rPr>
              <a:t>Possible Future Scenario 1: </a:t>
            </a:r>
            <a:br>
              <a:rPr lang="en-US" altLang="en-US" b="1" dirty="0" smtClean="0">
                <a:solidFill>
                  <a:srgbClr val="000090"/>
                </a:solidFill>
                <a:latin typeface="Arial" charset="0"/>
                <a:cs typeface="Arial" charset="0"/>
              </a:rPr>
            </a:br>
            <a:r>
              <a:rPr lang="en-US" altLang="en-US" b="1" dirty="0" smtClean="0">
                <a:solidFill>
                  <a:srgbClr val="000090"/>
                </a:solidFill>
                <a:latin typeface="Arial" charset="0"/>
                <a:cs typeface="Arial" charset="0"/>
              </a:rPr>
              <a:t>Impossibility Theorems for IR </a:t>
            </a:r>
          </a:p>
        </p:txBody>
      </p:sp>
      <p:sp>
        <p:nvSpPr>
          <p:cNvPr id="63491" name="Content Placeholder 2"/>
          <p:cNvSpPr>
            <a:spLocks noGrp="1"/>
          </p:cNvSpPr>
          <p:nvPr>
            <p:ph idx="1"/>
          </p:nvPr>
        </p:nvSpPr>
        <p:spPr>
          <a:xfrm>
            <a:off x="176213" y="1447800"/>
            <a:ext cx="8739187" cy="5105400"/>
          </a:xfrm>
        </p:spPr>
        <p:txBody>
          <a:bodyPr/>
          <a:lstStyle/>
          <a:p>
            <a:pPr eaLnBrk="1" hangingPunct="1"/>
            <a:r>
              <a:rPr lang="en-US" altLang="en-US" dirty="0" smtClean="0">
                <a:latin typeface="Arial" charset="0"/>
                <a:cs typeface="Arial" charset="0"/>
              </a:rPr>
              <a:t>We will find inconsistency among constraints</a:t>
            </a:r>
          </a:p>
          <a:p>
            <a:pPr eaLnBrk="1" hangingPunct="1"/>
            <a:r>
              <a:rPr lang="en-US" altLang="en-US" dirty="0" smtClean="0">
                <a:latin typeface="Arial" charset="0"/>
                <a:cs typeface="Arial" charset="0"/>
              </a:rPr>
              <a:t>Will be able to prove impossibility theorems for IR</a:t>
            </a:r>
          </a:p>
          <a:p>
            <a:pPr lvl="1" eaLnBrk="1" hangingPunct="1"/>
            <a:r>
              <a:rPr lang="en-US" altLang="en-US" smtClean="0">
                <a:latin typeface="Arial" charset="0"/>
                <a:cs typeface="Arial" charset="0"/>
              </a:rPr>
              <a:t>Similar to Kleinberg’s impossibility theorem for clustering </a:t>
            </a:r>
          </a:p>
          <a:p>
            <a:pPr lvl="1" eaLnBrk="1" hangingPunct="1"/>
            <a:endParaRPr lang="en-US" altLang="en-US" dirty="0" smtClean="0">
              <a:latin typeface="Arial" charset="0"/>
              <a:cs typeface="Arial" charset="0"/>
            </a:endParaRPr>
          </a:p>
        </p:txBody>
      </p:sp>
      <p:sp>
        <p:nvSpPr>
          <p:cNvPr id="63493" name="Rectangle 1"/>
          <p:cNvSpPr>
            <a:spLocks noChangeArrowheads="1"/>
          </p:cNvSpPr>
          <p:nvPr/>
        </p:nvSpPr>
        <p:spPr bwMode="auto">
          <a:xfrm>
            <a:off x="386862" y="4608513"/>
            <a:ext cx="86106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altLang="en-US" dirty="0"/>
              <a:t>J. Kleinberg. An Impossibility Theorem for Clustering. Advances in Neural Information Processing Systems (NIPS) 15, 2002</a:t>
            </a:r>
          </a:p>
        </p:txBody>
      </p:sp>
      <p:sp>
        <p:nvSpPr>
          <p:cNvPr id="2" name="Slide Number Placeholder 1"/>
          <p:cNvSpPr>
            <a:spLocks noGrp="1"/>
          </p:cNvSpPr>
          <p:nvPr>
            <p:ph type="sldNum" sz="quarter" idx="12"/>
          </p:nvPr>
        </p:nvSpPr>
        <p:spPr/>
        <p:txBody>
          <a:bodyPr/>
          <a:lstStyle/>
          <a:p>
            <a:fld id="{88AD08FE-21CA-447A-B5E0-10774CCDBD3A}" type="slidenum">
              <a:rPr lang="en-US" smtClean="0"/>
              <a:t>104</a:t>
            </a:fld>
            <a:endParaRPr lang="en-US"/>
          </a:p>
        </p:txBody>
      </p:sp>
    </p:spTree>
    <p:extLst>
      <p:ext uri="{BB962C8B-B14F-4D97-AF65-F5344CB8AC3E}">
        <p14:creationId xmlns:p14="http://schemas.microsoft.com/office/powerpoint/2010/main" val="2149216059"/>
      </p:ext>
    </p:extLst>
  </p:cSld>
  <p:clrMapOvr>
    <a:masterClrMapping/>
  </p:clrMapOvr>
  <p:timing>
    <p:tnLst>
      <p:par>
        <p:cTn xmlns:p14="http://schemas.microsoft.com/office/powerpoint/2010/mai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itle 1"/>
          <p:cNvSpPr>
            <a:spLocks noGrp="1"/>
          </p:cNvSpPr>
          <p:nvPr>
            <p:ph type="title"/>
          </p:nvPr>
        </p:nvSpPr>
        <p:spPr>
          <a:xfrm>
            <a:off x="0" y="228600"/>
            <a:ext cx="9144000" cy="990600"/>
          </a:xfrm>
        </p:spPr>
        <p:txBody>
          <a:bodyPr>
            <a:normAutofit fontScale="90000"/>
          </a:bodyPr>
          <a:lstStyle/>
          <a:p>
            <a:pPr eaLnBrk="1" hangingPunct="1"/>
            <a:r>
              <a:rPr lang="en-US" altLang="en-US" b="1" dirty="0" smtClean="0">
                <a:solidFill>
                  <a:srgbClr val="000090"/>
                </a:solidFill>
                <a:latin typeface="Arial" charset="0"/>
                <a:cs typeface="Arial" charset="0"/>
              </a:rPr>
              <a:t>Future Scenario 2: </a:t>
            </a:r>
            <a:br>
              <a:rPr lang="en-US" altLang="en-US" b="1" dirty="0" smtClean="0">
                <a:solidFill>
                  <a:srgbClr val="000090"/>
                </a:solidFill>
                <a:latin typeface="Arial" charset="0"/>
                <a:cs typeface="Arial" charset="0"/>
              </a:rPr>
            </a:br>
            <a:r>
              <a:rPr lang="en-US" altLang="en-US" b="1" dirty="0" smtClean="0">
                <a:solidFill>
                  <a:srgbClr val="000090"/>
                </a:solidFill>
                <a:latin typeface="Arial" charset="0"/>
                <a:cs typeface="Arial" charset="0"/>
              </a:rPr>
              <a:t>Sufficiently Restrictive Constraints </a:t>
            </a:r>
          </a:p>
        </p:txBody>
      </p:sp>
      <p:sp>
        <p:nvSpPr>
          <p:cNvPr id="64515" name="Content Placeholder 2"/>
          <p:cNvSpPr>
            <a:spLocks noGrp="1"/>
          </p:cNvSpPr>
          <p:nvPr>
            <p:ph idx="1"/>
          </p:nvPr>
        </p:nvSpPr>
        <p:spPr>
          <a:xfrm>
            <a:off x="176213" y="1524000"/>
            <a:ext cx="8739187" cy="5105400"/>
          </a:xfrm>
        </p:spPr>
        <p:txBody>
          <a:bodyPr/>
          <a:lstStyle/>
          <a:p>
            <a:pPr eaLnBrk="1" hangingPunct="1"/>
            <a:r>
              <a:rPr lang="en-US" altLang="en-US" dirty="0" smtClean="0">
                <a:latin typeface="Arial" charset="0"/>
                <a:cs typeface="Arial" charset="0"/>
              </a:rPr>
              <a:t>We will be able to propose a comprehensive set of constraints that are sufficient for deriving a unique (optimal) retrieval function</a:t>
            </a:r>
          </a:p>
          <a:p>
            <a:pPr lvl="1" eaLnBrk="1" hangingPunct="1"/>
            <a:r>
              <a:rPr lang="en-US" altLang="en-US" dirty="0" smtClean="0">
                <a:latin typeface="Arial" charset="0"/>
                <a:cs typeface="Arial" charset="0"/>
              </a:rPr>
              <a:t>Similar to the derivation of the entropy function </a:t>
            </a:r>
          </a:p>
          <a:p>
            <a:pPr lvl="1" eaLnBrk="1" hangingPunct="1"/>
            <a:endParaRPr lang="en-US" altLang="en-US" dirty="0" smtClean="0">
              <a:latin typeface="Arial" charset="0"/>
              <a:cs typeface="Arial" charset="0"/>
            </a:endParaRPr>
          </a:p>
        </p:txBody>
      </p:sp>
      <p:sp>
        <p:nvSpPr>
          <p:cNvPr id="2" name="Rectangle 1"/>
          <p:cNvSpPr/>
          <p:nvPr/>
        </p:nvSpPr>
        <p:spPr>
          <a:xfrm>
            <a:off x="381000" y="4191000"/>
            <a:ext cx="8305800" cy="646331"/>
          </a:xfrm>
          <a:prstGeom prst="rect">
            <a:avLst/>
          </a:prstGeom>
        </p:spPr>
        <p:txBody>
          <a:bodyPr wrap="square">
            <a:spAutoFit/>
          </a:bodyPr>
          <a:lstStyle/>
          <a:p>
            <a:r>
              <a:rPr lang="en-US" dirty="0" smtClean="0"/>
              <a:t>C. E. Shannon</a:t>
            </a:r>
            <a:r>
              <a:rPr lang="en-US" b="1" dirty="0" smtClean="0"/>
              <a:t>, </a:t>
            </a:r>
            <a:r>
              <a:rPr lang="en-US" dirty="0" smtClean="0"/>
              <a:t>A </a:t>
            </a:r>
            <a:r>
              <a:rPr lang="en-US" dirty="0"/>
              <a:t>mathematical theory of </a:t>
            </a:r>
            <a:r>
              <a:rPr lang="en-US" dirty="0" smtClean="0"/>
              <a:t>communication</a:t>
            </a:r>
            <a:r>
              <a:rPr lang="en-US" b="1" dirty="0" smtClean="0"/>
              <a:t>, </a:t>
            </a:r>
            <a:r>
              <a:rPr lang="en-US" i="1" dirty="0" smtClean="0"/>
              <a:t>Bell </a:t>
            </a:r>
            <a:r>
              <a:rPr lang="en-US" i="1" dirty="0"/>
              <a:t>system technical journal</a:t>
            </a:r>
            <a:r>
              <a:rPr lang="en-US" dirty="0"/>
              <a:t>, Vol. 27 (1948)  Key: citeulike:1584479</a:t>
            </a:r>
            <a:endParaRPr lang="en-US" dirty="0">
              <a:effectLst/>
            </a:endParaRPr>
          </a:p>
        </p:txBody>
      </p:sp>
      <p:sp>
        <p:nvSpPr>
          <p:cNvPr id="3" name="Slide Number Placeholder 2"/>
          <p:cNvSpPr>
            <a:spLocks noGrp="1"/>
          </p:cNvSpPr>
          <p:nvPr>
            <p:ph type="sldNum" sz="quarter" idx="12"/>
          </p:nvPr>
        </p:nvSpPr>
        <p:spPr/>
        <p:txBody>
          <a:bodyPr/>
          <a:lstStyle/>
          <a:p>
            <a:fld id="{88AD08FE-21CA-447A-B5E0-10774CCDBD3A}" type="slidenum">
              <a:rPr lang="en-US" smtClean="0"/>
              <a:t>105</a:t>
            </a:fld>
            <a:endParaRPr lang="en-US"/>
          </a:p>
        </p:txBody>
      </p:sp>
    </p:spTree>
    <p:extLst>
      <p:ext uri="{BB962C8B-B14F-4D97-AF65-F5344CB8AC3E}">
        <p14:creationId xmlns:p14="http://schemas.microsoft.com/office/powerpoint/2010/main" val="2316823934"/>
      </p:ext>
    </p:extLst>
  </p:cSld>
  <p:clrMapOvr>
    <a:masterClrMapping/>
  </p:clrMapOvr>
  <p:timing>
    <p:tnLst>
      <p:par>
        <p:cTn xmlns:p14="http://schemas.microsoft.com/office/powerpoint/2010/mai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itle 1"/>
          <p:cNvSpPr>
            <a:spLocks noGrp="1"/>
          </p:cNvSpPr>
          <p:nvPr>
            <p:ph type="title"/>
          </p:nvPr>
        </p:nvSpPr>
        <p:spPr>
          <a:xfrm>
            <a:off x="0" y="228600"/>
            <a:ext cx="9144000" cy="990600"/>
          </a:xfrm>
        </p:spPr>
        <p:txBody>
          <a:bodyPr>
            <a:normAutofit fontScale="90000"/>
          </a:bodyPr>
          <a:lstStyle/>
          <a:p>
            <a:pPr eaLnBrk="1" hangingPunct="1"/>
            <a:r>
              <a:rPr lang="en-US" altLang="en-US" b="1" dirty="0" smtClean="0">
                <a:solidFill>
                  <a:srgbClr val="000090"/>
                </a:solidFill>
                <a:latin typeface="Arial" charset="0"/>
                <a:cs typeface="Arial" charset="0"/>
              </a:rPr>
              <a:t>Future Scenario 3 (most likely): </a:t>
            </a:r>
            <a:br>
              <a:rPr lang="en-US" altLang="en-US" b="1" dirty="0" smtClean="0">
                <a:solidFill>
                  <a:srgbClr val="000090"/>
                </a:solidFill>
                <a:latin typeface="Arial" charset="0"/>
                <a:cs typeface="Arial" charset="0"/>
              </a:rPr>
            </a:br>
            <a:r>
              <a:rPr lang="en-US" altLang="en-US" b="1" dirty="0" smtClean="0">
                <a:solidFill>
                  <a:srgbClr val="000090"/>
                </a:solidFill>
                <a:latin typeface="Arial" charset="0"/>
                <a:cs typeface="Arial" charset="0"/>
              </a:rPr>
              <a:t>Open Set of Insufficient Constraints</a:t>
            </a:r>
          </a:p>
        </p:txBody>
      </p:sp>
      <p:sp>
        <p:nvSpPr>
          <p:cNvPr id="65539" name="Content Placeholder 2"/>
          <p:cNvSpPr>
            <a:spLocks noGrp="1"/>
          </p:cNvSpPr>
          <p:nvPr>
            <p:ph idx="1"/>
          </p:nvPr>
        </p:nvSpPr>
        <p:spPr>
          <a:xfrm>
            <a:off x="176213" y="1524000"/>
            <a:ext cx="8739187" cy="5105400"/>
          </a:xfrm>
        </p:spPr>
        <p:txBody>
          <a:bodyPr/>
          <a:lstStyle/>
          <a:p>
            <a:pPr eaLnBrk="1" hangingPunct="1"/>
            <a:r>
              <a:rPr lang="en-US" altLang="en-US" smtClean="0">
                <a:latin typeface="Arial" charset="0"/>
                <a:cs typeface="Arial" charset="0"/>
              </a:rPr>
              <a:t>We will have a large set of constraints without conflict, but insufficient for ensuring good retrieval performance </a:t>
            </a:r>
          </a:p>
          <a:p>
            <a:pPr eaLnBrk="1" hangingPunct="1"/>
            <a:r>
              <a:rPr lang="en-US" altLang="en-US" smtClean="0">
                <a:latin typeface="Arial" charset="0"/>
                <a:cs typeface="Arial" charset="0"/>
              </a:rPr>
              <a:t>Room for new constraints, but we’ll never be sure what they are </a:t>
            </a:r>
          </a:p>
          <a:p>
            <a:pPr eaLnBrk="1" hangingPunct="1"/>
            <a:r>
              <a:rPr lang="en-US" altLang="en-US" smtClean="0">
                <a:latin typeface="Arial" charset="0"/>
                <a:cs typeface="Arial" charset="0"/>
              </a:rPr>
              <a:t>We need to combine axiomatic analysis with a constructive retrieval functional space and supervised machine learning </a:t>
            </a:r>
          </a:p>
        </p:txBody>
      </p:sp>
      <p:sp>
        <p:nvSpPr>
          <p:cNvPr id="3" name="Slide Number Placeholder 2"/>
          <p:cNvSpPr>
            <a:spLocks noGrp="1"/>
          </p:cNvSpPr>
          <p:nvPr>
            <p:ph type="sldNum" sz="quarter" idx="12"/>
          </p:nvPr>
        </p:nvSpPr>
        <p:spPr/>
        <p:txBody>
          <a:bodyPr/>
          <a:lstStyle/>
          <a:p>
            <a:fld id="{88AD08FE-21CA-447A-B5E0-10774CCDBD3A}" type="slidenum">
              <a:rPr lang="en-US" smtClean="0"/>
              <a:t>106</a:t>
            </a:fld>
            <a:endParaRPr lang="en-US"/>
          </a:p>
        </p:txBody>
      </p:sp>
    </p:spTree>
    <p:extLst>
      <p:ext uri="{BB962C8B-B14F-4D97-AF65-F5344CB8AC3E}">
        <p14:creationId xmlns:p14="http://schemas.microsoft.com/office/powerpoint/2010/main" val="2232175177"/>
      </p:ext>
    </p:extLst>
  </p:cSld>
  <p:clrMapOvr>
    <a:masterClrMapping/>
  </p:clrMapOvr>
  <p:timing>
    <p:tnLst>
      <p:par>
        <p:cTn xmlns:p14="http://schemas.microsoft.com/office/powerpoint/2010/mai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le 1"/>
          <p:cNvSpPr>
            <a:spLocks noGrp="1"/>
          </p:cNvSpPr>
          <p:nvPr>
            <p:ph type="title"/>
          </p:nvPr>
        </p:nvSpPr>
        <p:spPr>
          <a:xfrm>
            <a:off x="0" y="3941"/>
            <a:ext cx="9144000" cy="990600"/>
          </a:xfrm>
        </p:spPr>
        <p:txBody>
          <a:bodyPr>
            <a:noAutofit/>
          </a:bodyPr>
          <a:lstStyle/>
          <a:p>
            <a:r>
              <a:rPr lang="en-US" altLang="en-US" sz="3600" b="1" dirty="0" smtClean="0">
                <a:solidFill>
                  <a:srgbClr val="000090"/>
                </a:solidFill>
                <a:latin typeface="Arial" charset="0"/>
                <a:cs typeface="Arial" charset="0"/>
              </a:rPr>
              <a:t>Generalization of the axiomatic analysis process (beyond IR)  </a:t>
            </a:r>
            <a:endParaRPr lang="en-US" altLang="en-US" sz="3600" dirty="0" smtClean="0">
              <a:solidFill>
                <a:srgbClr val="000090"/>
              </a:solidFill>
              <a:latin typeface="Arial" charset="0"/>
              <a:cs typeface="Arial" charset="0"/>
            </a:endParaRPr>
          </a:p>
        </p:txBody>
      </p:sp>
      <p:sp>
        <p:nvSpPr>
          <p:cNvPr id="53251" name="Content Placeholder 2"/>
          <p:cNvSpPr>
            <a:spLocks noGrp="1"/>
          </p:cNvSpPr>
          <p:nvPr>
            <p:ph idx="1"/>
          </p:nvPr>
        </p:nvSpPr>
        <p:spPr>
          <a:xfrm>
            <a:off x="152400" y="1066800"/>
            <a:ext cx="8739188" cy="5410200"/>
          </a:xfrm>
        </p:spPr>
        <p:txBody>
          <a:bodyPr>
            <a:normAutofit fontScale="92500" lnSpcReduction="20000"/>
          </a:bodyPr>
          <a:lstStyle/>
          <a:p>
            <a:pPr marL="514350" indent="-514350">
              <a:buFont typeface="+mj-lt"/>
              <a:buAutoNum type="arabicPeriod"/>
            </a:pPr>
            <a:r>
              <a:rPr lang="en-US" altLang="en-US" dirty="0" smtClean="0">
                <a:latin typeface="Arial" charset="0"/>
                <a:cs typeface="Arial" charset="0"/>
              </a:rPr>
              <a:t>Set an objective function, e.g.,  </a:t>
            </a:r>
          </a:p>
          <a:p>
            <a:pPr marL="857250" lvl="1" indent="-457200"/>
            <a:r>
              <a:rPr lang="en-US" altLang="en-US" dirty="0" smtClean="0">
                <a:latin typeface="Arial" charset="0"/>
                <a:cs typeface="Arial" charset="0"/>
              </a:rPr>
              <a:t>Ranking:  S(Q,D) </a:t>
            </a:r>
          </a:p>
          <a:p>
            <a:pPr marL="857250" lvl="1" indent="-457200"/>
            <a:r>
              <a:rPr lang="en-US" altLang="en-US" dirty="0" smtClean="0">
                <a:latin typeface="Arial" charset="0"/>
                <a:cs typeface="Arial" charset="0"/>
              </a:rPr>
              <a:t>Diversification:  f(D, q, w(), </a:t>
            </a:r>
            <a:r>
              <a:rPr lang="en-US" altLang="en-US" dirty="0" err="1" smtClean="0">
                <a:latin typeface="Arial" charset="0"/>
                <a:cs typeface="Arial" charset="0"/>
              </a:rPr>
              <a:t>dsim</a:t>
            </a:r>
            <a:r>
              <a:rPr lang="en-US" altLang="en-US" dirty="0" smtClean="0">
                <a:latin typeface="Arial" charset="0"/>
                <a:cs typeface="Arial" charset="0"/>
              </a:rPr>
              <a:t>()) </a:t>
            </a:r>
          </a:p>
          <a:p>
            <a:pPr marL="514350" indent="-514350">
              <a:buFont typeface="+mj-lt"/>
              <a:buAutoNum type="arabicPeriod"/>
            </a:pPr>
            <a:r>
              <a:rPr lang="en-US" altLang="en-US" dirty="0" smtClean="0">
                <a:latin typeface="Arial" charset="0"/>
                <a:cs typeface="Arial" charset="0"/>
              </a:rPr>
              <a:t>Identify variables that have impacts to the objective function </a:t>
            </a:r>
          </a:p>
          <a:p>
            <a:pPr marL="514350" indent="-514350">
              <a:buFont typeface="+mj-lt"/>
              <a:buAutoNum type="arabicPeriod"/>
            </a:pPr>
            <a:r>
              <a:rPr lang="en-US" altLang="en-US" dirty="0" smtClean="0">
                <a:latin typeface="Arial" charset="0"/>
                <a:cs typeface="Arial" charset="0"/>
              </a:rPr>
              <a:t>Formalize constraints based on the variables </a:t>
            </a:r>
          </a:p>
          <a:p>
            <a:pPr marL="914400" lvl="1" indent="-514350"/>
            <a:r>
              <a:rPr lang="en-US" altLang="en-US" dirty="0" smtClean="0">
                <a:latin typeface="Arial" charset="0"/>
                <a:cs typeface="Arial" charset="0"/>
              </a:rPr>
              <a:t>For each variable, </a:t>
            </a:r>
            <a:r>
              <a:rPr lang="en-US" altLang="en-US" dirty="0">
                <a:latin typeface="Arial" charset="0"/>
                <a:cs typeface="Arial" charset="0"/>
              </a:rPr>
              <a:t>f</a:t>
            </a:r>
            <a:r>
              <a:rPr lang="en-US" altLang="en-US" dirty="0" smtClean="0">
                <a:latin typeface="Arial" charset="0"/>
                <a:cs typeface="Arial" charset="0"/>
              </a:rPr>
              <a:t>igure out its desirable behavior with respect to the objective function, and these desirable properties would be formalized as axioms (i.e., constraints). </a:t>
            </a:r>
          </a:p>
          <a:p>
            <a:pPr marL="1314450" lvl="2" indent="-514350"/>
            <a:r>
              <a:rPr lang="en-US" altLang="en-US" dirty="0" smtClean="0">
                <a:latin typeface="Arial" charset="0"/>
                <a:cs typeface="Arial" charset="0"/>
              </a:rPr>
              <a:t>Exploratory data analysis </a:t>
            </a:r>
          </a:p>
          <a:p>
            <a:pPr marL="914400" lvl="1" indent="-514350"/>
            <a:r>
              <a:rPr lang="en-US" altLang="en-US" dirty="0" smtClean="0">
                <a:latin typeface="Arial" charset="0"/>
                <a:cs typeface="Arial" charset="0"/>
              </a:rPr>
              <a:t>Study the relations among multiple variables and formalize the desirable properties of these relations as additional constraints. </a:t>
            </a:r>
          </a:p>
          <a:p>
            <a:pPr marL="514350" indent="-514350">
              <a:buFont typeface="+mj-lt"/>
              <a:buAutoNum type="arabicPeriod"/>
            </a:pPr>
            <a:endParaRPr lang="en-US" altLang="en-US" dirty="0" smtClean="0">
              <a:latin typeface="Arial" charset="0"/>
              <a:cs typeface="Arial" charset="0"/>
            </a:endParaRPr>
          </a:p>
        </p:txBody>
      </p:sp>
      <p:sp>
        <p:nvSpPr>
          <p:cNvPr id="2" name="Slide Number Placeholder 1"/>
          <p:cNvSpPr>
            <a:spLocks noGrp="1"/>
          </p:cNvSpPr>
          <p:nvPr>
            <p:ph type="sldNum" sz="quarter" idx="12"/>
          </p:nvPr>
        </p:nvSpPr>
        <p:spPr/>
        <p:txBody>
          <a:bodyPr/>
          <a:lstStyle/>
          <a:p>
            <a:fld id="{88AD08FE-21CA-447A-B5E0-10774CCDBD3A}" type="slidenum">
              <a:rPr lang="en-US" smtClean="0"/>
              <a:t>107</a:t>
            </a:fld>
            <a:endParaRPr lang="en-US"/>
          </a:p>
        </p:txBody>
      </p:sp>
    </p:spTree>
    <p:extLst>
      <p:ext uri="{BB962C8B-B14F-4D97-AF65-F5344CB8AC3E}">
        <p14:creationId xmlns:p14="http://schemas.microsoft.com/office/powerpoint/2010/main" val="2085181154"/>
      </p:ext>
    </p:extLst>
  </p:cSld>
  <p:clrMapOvr>
    <a:masterClrMapping/>
  </p:clrMapOvr>
  <p:timing>
    <p:tnLst>
      <p:par>
        <p:cTn xmlns:p14="http://schemas.microsoft.com/office/powerpoint/2010/mai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1" name="Content Placeholder 2"/>
          <p:cNvSpPr>
            <a:spLocks noGrp="1"/>
          </p:cNvSpPr>
          <p:nvPr>
            <p:ph idx="1"/>
          </p:nvPr>
        </p:nvSpPr>
        <p:spPr>
          <a:xfrm>
            <a:off x="152400" y="1066800"/>
            <a:ext cx="8739188" cy="5410200"/>
          </a:xfrm>
        </p:spPr>
        <p:txBody>
          <a:bodyPr>
            <a:normAutofit fontScale="92500"/>
          </a:bodyPr>
          <a:lstStyle/>
          <a:p>
            <a:pPr marL="514350" indent="-514350">
              <a:buAutoNum type="arabicPeriod" startAt="4"/>
            </a:pPr>
            <a:r>
              <a:rPr lang="en-US" altLang="en-US" dirty="0" smtClean="0">
                <a:latin typeface="Arial" charset="0"/>
                <a:cs typeface="Arial" charset="0"/>
              </a:rPr>
              <a:t>For all the formalized constraints, study their     dependencies </a:t>
            </a:r>
            <a:r>
              <a:rPr lang="en-US" altLang="en-US" smtClean="0">
                <a:latin typeface="Arial" charset="0"/>
                <a:cs typeface="Arial" charset="0"/>
              </a:rPr>
              <a:t>and conflicts,  </a:t>
            </a:r>
            <a:r>
              <a:rPr lang="en-US" altLang="en-US" dirty="0" smtClean="0">
                <a:latin typeface="Arial" charset="0"/>
                <a:cs typeface="Arial" charset="0"/>
              </a:rPr>
              <a:t>and remove redundant constraints.  </a:t>
            </a:r>
          </a:p>
          <a:p>
            <a:pPr marL="514350" indent="-514350">
              <a:buAutoNum type="arabicPeriod" startAt="4"/>
            </a:pPr>
            <a:r>
              <a:rPr lang="en-US" altLang="en-US" dirty="0" smtClean="0">
                <a:latin typeface="Arial" charset="0"/>
                <a:cs typeface="Arial" charset="0"/>
              </a:rPr>
              <a:t>Function Derivation </a:t>
            </a:r>
          </a:p>
          <a:p>
            <a:pPr marL="914400" lvl="1" indent="-514350"/>
            <a:r>
              <a:rPr lang="en-US" altLang="en-US" dirty="0" smtClean="0">
                <a:latin typeface="Arial" charset="0"/>
                <a:cs typeface="Arial" charset="0"/>
              </a:rPr>
              <a:t>If no conflict constraints, find instantiations of the objective function that can satisfy all constraints. </a:t>
            </a:r>
          </a:p>
          <a:p>
            <a:pPr marL="1314450" lvl="2" indent="-514350"/>
            <a:r>
              <a:rPr lang="en-US" altLang="en-US" dirty="0" smtClean="0">
                <a:latin typeface="Arial" charset="0"/>
                <a:cs typeface="Arial" charset="0"/>
              </a:rPr>
              <a:t>Derive new functions</a:t>
            </a:r>
          </a:p>
          <a:p>
            <a:pPr marL="1314450" lvl="2" indent="-514350"/>
            <a:r>
              <a:rPr lang="en-US" altLang="en-US" dirty="0" smtClean="0">
                <a:latin typeface="Arial" charset="0"/>
                <a:cs typeface="Arial" charset="0"/>
              </a:rPr>
              <a:t>Modify existing ones </a:t>
            </a:r>
          </a:p>
          <a:p>
            <a:pPr marL="914400" lvl="1" indent="-514350"/>
            <a:r>
              <a:rPr lang="en-US" altLang="en-US" dirty="0" smtClean="0">
                <a:latin typeface="Arial" charset="0"/>
                <a:cs typeface="Arial" charset="0"/>
              </a:rPr>
              <a:t>If there are conflict constraints, study the trade-off and identify scenarios that requires a subset of non-conflict  constraints, and then derive functions based on these constraints. </a:t>
            </a:r>
          </a:p>
          <a:p>
            <a:pPr marL="514350" indent="-514350">
              <a:buFont typeface="+mj-lt"/>
              <a:buAutoNum type="arabicPeriod"/>
            </a:pPr>
            <a:endParaRPr lang="en-US" altLang="en-US" dirty="0" smtClean="0">
              <a:latin typeface="Arial" charset="0"/>
              <a:cs typeface="Arial" charset="0"/>
            </a:endParaRPr>
          </a:p>
        </p:txBody>
      </p:sp>
      <p:sp>
        <p:nvSpPr>
          <p:cNvPr id="2" name="Slide Number Placeholder 1"/>
          <p:cNvSpPr>
            <a:spLocks noGrp="1"/>
          </p:cNvSpPr>
          <p:nvPr>
            <p:ph type="sldNum" sz="quarter" idx="12"/>
          </p:nvPr>
        </p:nvSpPr>
        <p:spPr/>
        <p:txBody>
          <a:bodyPr/>
          <a:lstStyle/>
          <a:p>
            <a:fld id="{88AD08FE-21CA-447A-B5E0-10774CCDBD3A}" type="slidenum">
              <a:rPr lang="en-US" smtClean="0"/>
              <a:t>108</a:t>
            </a:fld>
            <a:endParaRPr lang="en-US"/>
          </a:p>
        </p:txBody>
      </p:sp>
      <p:sp>
        <p:nvSpPr>
          <p:cNvPr id="6" name="Title 1"/>
          <p:cNvSpPr txBox="1">
            <a:spLocks/>
          </p:cNvSpPr>
          <p:nvPr/>
        </p:nvSpPr>
        <p:spPr>
          <a:xfrm>
            <a:off x="0" y="3941"/>
            <a:ext cx="9144000" cy="9906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en-US" sz="3200" b="1" dirty="0" smtClean="0">
                <a:solidFill>
                  <a:srgbClr val="000090"/>
                </a:solidFill>
                <a:latin typeface="Arial" charset="0"/>
                <a:cs typeface="Arial" charset="0"/>
              </a:rPr>
              <a:t>Generalization of the axiomatic analysis process (beyond IR) (cont.)  </a:t>
            </a:r>
            <a:endParaRPr lang="en-US" altLang="en-US" sz="3200" dirty="0" smtClean="0">
              <a:solidFill>
                <a:srgbClr val="000090"/>
              </a:solidFill>
              <a:latin typeface="Arial" charset="0"/>
              <a:cs typeface="Arial" charset="0"/>
            </a:endParaRPr>
          </a:p>
        </p:txBody>
      </p:sp>
    </p:spTree>
    <p:extLst>
      <p:ext uri="{BB962C8B-B14F-4D97-AF65-F5344CB8AC3E}">
        <p14:creationId xmlns:p14="http://schemas.microsoft.com/office/powerpoint/2010/main" val="1272583840"/>
      </p:ext>
    </p:extLst>
  </p:cSld>
  <p:clrMapOvr>
    <a:masterClrMapping/>
  </p:clrMapOvr>
  <p:timing>
    <p:tnLst>
      <p:par>
        <p:cTn xmlns:p14="http://schemas.microsoft.com/office/powerpoint/2010/mai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le 1"/>
          <p:cNvSpPr>
            <a:spLocks noGrp="1"/>
          </p:cNvSpPr>
          <p:nvPr>
            <p:ph type="title"/>
          </p:nvPr>
        </p:nvSpPr>
        <p:spPr>
          <a:xfrm>
            <a:off x="0" y="76200"/>
            <a:ext cx="9144000" cy="990600"/>
          </a:xfrm>
        </p:spPr>
        <p:txBody>
          <a:bodyPr>
            <a:noAutofit/>
          </a:bodyPr>
          <a:lstStyle/>
          <a:p>
            <a:r>
              <a:rPr lang="en-US" altLang="en-US" sz="3600" b="1" dirty="0" smtClean="0">
                <a:solidFill>
                  <a:srgbClr val="000090"/>
                </a:solidFill>
                <a:latin typeface="Arial" charset="0"/>
                <a:cs typeface="Arial" charset="0"/>
              </a:rPr>
              <a:t>Towards General Axiomatic Thinking </a:t>
            </a:r>
            <a:endParaRPr lang="en-US" altLang="en-US" sz="3600" dirty="0" smtClean="0">
              <a:solidFill>
                <a:srgbClr val="000090"/>
              </a:solidFill>
              <a:latin typeface="Arial" charset="0"/>
              <a:cs typeface="Arial" charset="0"/>
            </a:endParaRPr>
          </a:p>
        </p:txBody>
      </p:sp>
      <p:sp>
        <p:nvSpPr>
          <p:cNvPr id="2" name="Slide Number Placeholder 1"/>
          <p:cNvSpPr>
            <a:spLocks noGrp="1"/>
          </p:cNvSpPr>
          <p:nvPr>
            <p:ph type="sldNum" sz="quarter" idx="12"/>
          </p:nvPr>
        </p:nvSpPr>
        <p:spPr/>
        <p:txBody>
          <a:bodyPr/>
          <a:lstStyle/>
          <a:p>
            <a:fld id="{88AD08FE-21CA-447A-B5E0-10774CCDBD3A}" type="slidenum">
              <a:rPr lang="en-US" smtClean="0"/>
              <a:t>109</a:t>
            </a:fld>
            <a:endParaRPr lang="en-US"/>
          </a:p>
        </p:txBody>
      </p:sp>
      <p:sp>
        <p:nvSpPr>
          <p:cNvPr id="3" name="Content Placeholder 2"/>
          <p:cNvSpPr>
            <a:spLocks noGrp="1"/>
          </p:cNvSpPr>
          <p:nvPr>
            <p:ph idx="1"/>
          </p:nvPr>
        </p:nvSpPr>
        <p:spPr>
          <a:xfrm>
            <a:off x="0" y="1219200"/>
            <a:ext cx="8991600" cy="5105400"/>
          </a:xfrm>
        </p:spPr>
        <p:txBody>
          <a:bodyPr>
            <a:normAutofit fontScale="85000" lnSpcReduction="20000"/>
          </a:bodyPr>
          <a:lstStyle/>
          <a:p>
            <a:r>
              <a:rPr lang="en-US" dirty="0" smtClean="0"/>
              <a:t>Given a task of designing a function to solve a problem:  Y=f(X) </a:t>
            </a:r>
          </a:p>
          <a:p>
            <a:pPr lvl="1"/>
            <a:r>
              <a:rPr lang="en-US" dirty="0" smtClean="0"/>
              <a:t>Identify properties function f should satisfy</a:t>
            </a:r>
          </a:p>
          <a:p>
            <a:pPr lvl="1"/>
            <a:r>
              <a:rPr lang="en-US" dirty="0" smtClean="0"/>
              <a:t>Formalize such properties with mathematically well defined constraints </a:t>
            </a:r>
          </a:p>
          <a:p>
            <a:pPr lvl="1"/>
            <a:r>
              <a:rPr lang="en-US" dirty="0" smtClean="0"/>
              <a:t>Use the constraints to help identify the best function</a:t>
            </a:r>
          </a:p>
          <a:p>
            <a:r>
              <a:rPr lang="en-US" dirty="0" smtClean="0"/>
              <a:t>Potentially helpful for designing any function</a:t>
            </a:r>
          </a:p>
          <a:p>
            <a:r>
              <a:rPr lang="en-US" dirty="0" smtClean="0"/>
              <a:t>Constraints can be of many different forms (inequality, equality, </a:t>
            </a:r>
            <a:r>
              <a:rPr lang="en-US" dirty="0" err="1" smtClean="0"/>
              <a:t>pointwise</a:t>
            </a:r>
            <a:r>
              <a:rPr lang="en-US" dirty="0" smtClean="0"/>
              <a:t>, </a:t>
            </a:r>
            <a:r>
              <a:rPr lang="en-US" dirty="0" err="1" smtClean="0"/>
              <a:t>listwise</a:t>
            </a:r>
            <a:r>
              <a:rPr lang="en-US" dirty="0" smtClean="0"/>
              <a:t>, </a:t>
            </a:r>
            <a:r>
              <a:rPr lang="en-US" dirty="0" err="1" smtClean="0"/>
              <a:t>etc</a:t>
            </a:r>
            <a:r>
              <a:rPr lang="en-US" dirty="0" smtClean="0"/>
              <a:t>)</a:t>
            </a:r>
          </a:p>
          <a:p>
            <a:pPr lvl="1"/>
            <a:r>
              <a:rPr lang="en-US" dirty="0" err="1" smtClean="0"/>
              <a:t>Pointwise</a:t>
            </a:r>
            <a:r>
              <a:rPr lang="en-US" dirty="0" smtClean="0"/>
              <a:t>: For all “a” that  satisfies a certain condition, f(a)=b </a:t>
            </a:r>
          </a:p>
          <a:p>
            <a:pPr lvl="1"/>
            <a:r>
              <a:rPr lang="en-US" dirty="0" smtClean="0"/>
              <a:t>Pairwise: For all a and b that satisfy a certain condition,  f(a)&gt;f(b) (or f(a)=f(b))</a:t>
            </a:r>
          </a:p>
          <a:p>
            <a:pPr lvl="1"/>
            <a:r>
              <a:rPr lang="en-US" dirty="0" err="1" smtClean="0"/>
              <a:t>Listwise</a:t>
            </a:r>
            <a:r>
              <a:rPr lang="en-US" dirty="0" smtClean="0"/>
              <a:t>: For all a1, a2, … and </a:t>
            </a:r>
            <a:r>
              <a:rPr lang="en-US" dirty="0" err="1" smtClean="0"/>
              <a:t>ak</a:t>
            </a:r>
            <a:r>
              <a:rPr lang="en-US" dirty="0" smtClean="0"/>
              <a:t> that satisfy a certain condition, then f(a1)&gt;f(a2)&gt;…. &gt;f(</a:t>
            </a:r>
            <a:r>
              <a:rPr lang="en-US" dirty="0" err="1" smtClean="0"/>
              <a:t>ak</a:t>
            </a:r>
            <a:r>
              <a:rPr lang="en-US" dirty="0" smtClean="0"/>
              <a:t> ) (or f(a1)=….=f(</a:t>
            </a:r>
            <a:r>
              <a:rPr lang="en-US" dirty="0" err="1" smtClean="0"/>
              <a:t>ak</a:t>
            </a:r>
            <a:r>
              <a:rPr lang="en-US" dirty="0" smtClean="0"/>
              <a:t>)) </a:t>
            </a:r>
          </a:p>
          <a:p>
            <a:pPr lvl="1"/>
            <a:endParaRPr lang="en-US" dirty="0"/>
          </a:p>
        </p:txBody>
      </p:sp>
    </p:spTree>
    <p:extLst>
      <p:ext uri="{BB962C8B-B14F-4D97-AF65-F5344CB8AC3E}">
        <p14:creationId xmlns:p14="http://schemas.microsoft.com/office/powerpoint/2010/main" val="1236451995"/>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a:xfrm>
            <a:off x="-228600" y="0"/>
            <a:ext cx="9525000" cy="990600"/>
          </a:xfrm>
        </p:spPr>
        <p:txBody>
          <a:bodyPr>
            <a:normAutofit/>
          </a:bodyPr>
          <a:lstStyle/>
          <a:p>
            <a:pPr eaLnBrk="1" hangingPunct="1"/>
            <a:r>
              <a:rPr lang="en-US" altLang="en-US" sz="3600" b="1" dirty="0" smtClean="0">
                <a:solidFill>
                  <a:srgbClr val="000090"/>
                </a:solidFill>
                <a:latin typeface="Arial" charset="0"/>
                <a:cs typeface="Arial" charset="0"/>
              </a:rPr>
              <a:t>Some are working very well (equally well)</a:t>
            </a:r>
          </a:p>
        </p:txBody>
      </p:sp>
      <p:sp>
        <p:nvSpPr>
          <p:cNvPr id="23555" name="Content Placeholder 2"/>
          <p:cNvSpPr>
            <a:spLocks noGrp="1"/>
          </p:cNvSpPr>
          <p:nvPr>
            <p:ph idx="1"/>
          </p:nvPr>
        </p:nvSpPr>
        <p:spPr/>
        <p:txBody>
          <a:bodyPr/>
          <a:lstStyle/>
          <a:p>
            <a:pPr eaLnBrk="1" hangingPunct="1"/>
            <a:r>
              <a:rPr lang="en-US" altLang="en-US" sz="2800" dirty="0" smtClean="0">
                <a:latin typeface="Arial" charset="0"/>
                <a:cs typeface="Arial" charset="0"/>
              </a:rPr>
              <a:t>Pivoted length normalization (PIV) </a:t>
            </a:r>
            <a:r>
              <a:rPr lang="en-US" altLang="en-US" sz="2000" b="0" dirty="0" smtClean="0">
                <a:solidFill>
                  <a:srgbClr val="7F7F7F"/>
                </a:solidFill>
                <a:latin typeface="Arial" charset="0"/>
                <a:cs typeface="Arial" charset="0"/>
              </a:rPr>
              <a:t>[</a:t>
            </a:r>
            <a:r>
              <a:rPr lang="en-US" altLang="en-US" sz="2000" b="0" dirty="0" err="1" smtClean="0">
                <a:solidFill>
                  <a:srgbClr val="7F7F7F"/>
                </a:solidFill>
                <a:latin typeface="Arial" charset="0"/>
                <a:cs typeface="Arial" charset="0"/>
              </a:rPr>
              <a:t>Singhal</a:t>
            </a:r>
            <a:r>
              <a:rPr lang="en-US" altLang="en-US" sz="2000" b="0" dirty="0" smtClean="0">
                <a:solidFill>
                  <a:srgbClr val="7F7F7F"/>
                </a:solidFill>
                <a:latin typeface="Arial" charset="0"/>
                <a:cs typeface="Arial" charset="0"/>
              </a:rPr>
              <a:t> et al. 1996] </a:t>
            </a:r>
          </a:p>
          <a:p>
            <a:pPr eaLnBrk="1" hangingPunct="1"/>
            <a:r>
              <a:rPr lang="en-US" altLang="en-US" sz="2800" dirty="0" smtClean="0">
                <a:latin typeface="Arial" charset="0"/>
                <a:cs typeface="Arial" charset="0"/>
              </a:rPr>
              <a:t>BM25</a:t>
            </a:r>
            <a:r>
              <a:rPr lang="en-US" altLang="en-US" dirty="0" smtClean="0">
                <a:latin typeface="Arial" charset="0"/>
                <a:cs typeface="Arial" charset="0"/>
              </a:rPr>
              <a:t> </a:t>
            </a:r>
            <a:r>
              <a:rPr lang="en-US" altLang="en-US" sz="2000" b="0" dirty="0" smtClean="0">
                <a:solidFill>
                  <a:srgbClr val="7F7F7F"/>
                </a:solidFill>
                <a:latin typeface="Arial" charset="0"/>
                <a:cs typeface="Arial" charset="0"/>
              </a:rPr>
              <a:t>[Robertson &amp; Walker 1994] </a:t>
            </a:r>
            <a:endParaRPr lang="en-US" altLang="en-US" sz="2000" dirty="0" smtClean="0">
              <a:solidFill>
                <a:srgbClr val="7F7F7F"/>
              </a:solidFill>
              <a:latin typeface="Arial" charset="0"/>
              <a:cs typeface="Arial" charset="0"/>
            </a:endParaRPr>
          </a:p>
          <a:p>
            <a:pPr eaLnBrk="1" hangingPunct="1"/>
            <a:r>
              <a:rPr lang="en-US" altLang="en-US" sz="2800" dirty="0" smtClean="0">
                <a:latin typeface="Arial" charset="0"/>
                <a:cs typeface="Arial" charset="0"/>
              </a:rPr>
              <a:t>PL2</a:t>
            </a:r>
            <a:r>
              <a:rPr lang="en-US" altLang="en-US" sz="2000" dirty="0" smtClean="0">
                <a:latin typeface="Arial" charset="0"/>
                <a:cs typeface="Arial" charset="0"/>
              </a:rPr>
              <a:t> </a:t>
            </a:r>
            <a:r>
              <a:rPr lang="en-US" altLang="en-US" sz="2000" b="0" dirty="0" smtClean="0">
                <a:solidFill>
                  <a:srgbClr val="7F7F7F"/>
                </a:solidFill>
                <a:latin typeface="Arial" charset="0"/>
                <a:cs typeface="Arial" charset="0"/>
              </a:rPr>
              <a:t>[Amati &amp; van </a:t>
            </a:r>
            <a:r>
              <a:rPr lang="en-US" altLang="en-US" sz="2000" b="0" dirty="0" err="1" smtClean="0">
                <a:solidFill>
                  <a:srgbClr val="7F7F7F"/>
                </a:solidFill>
                <a:latin typeface="Arial" charset="0"/>
                <a:cs typeface="Arial" charset="0"/>
              </a:rPr>
              <a:t>Rijsbergen</a:t>
            </a:r>
            <a:r>
              <a:rPr lang="en-US" altLang="en-US" sz="2000" b="0" dirty="0" smtClean="0">
                <a:solidFill>
                  <a:srgbClr val="7F7F7F"/>
                </a:solidFill>
                <a:latin typeface="Arial" charset="0"/>
                <a:cs typeface="Arial" charset="0"/>
              </a:rPr>
              <a:t> 2002]</a:t>
            </a:r>
          </a:p>
          <a:p>
            <a:pPr eaLnBrk="1" hangingPunct="1"/>
            <a:r>
              <a:rPr lang="en-US" altLang="en-US" sz="2800" dirty="0" smtClean="0">
                <a:latin typeface="Arial" charset="0"/>
                <a:cs typeface="Arial" charset="0"/>
              </a:rPr>
              <a:t>Query likelihood with </a:t>
            </a:r>
            <a:r>
              <a:rPr lang="en-US" altLang="en-US" sz="2800" dirty="0" err="1" smtClean="0">
                <a:latin typeface="Arial" charset="0"/>
                <a:cs typeface="Arial" charset="0"/>
              </a:rPr>
              <a:t>Dirichlet</a:t>
            </a:r>
            <a:r>
              <a:rPr lang="en-US" altLang="en-US" sz="2800" dirty="0" smtClean="0">
                <a:latin typeface="Arial" charset="0"/>
                <a:cs typeface="Arial" charset="0"/>
              </a:rPr>
              <a:t> prior (DIR)</a:t>
            </a:r>
            <a:r>
              <a:rPr lang="en-US" altLang="en-US" dirty="0" smtClean="0">
                <a:latin typeface="Arial" charset="0"/>
                <a:cs typeface="Arial" charset="0"/>
              </a:rPr>
              <a:t> </a:t>
            </a:r>
            <a:r>
              <a:rPr lang="en-US" altLang="en-US" sz="2000" b="0" dirty="0" smtClean="0">
                <a:solidFill>
                  <a:srgbClr val="7F7F7F"/>
                </a:solidFill>
                <a:latin typeface="Arial" charset="0"/>
                <a:cs typeface="Arial" charset="0"/>
              </a:rPr>
              <a:t>[Ponte &amp; Croft 1998], [</a:t>
            </a:r>
            <a:r>
              <a:rPr lang="en-US" altLang="en-US" sz="2000" b="0" dirty="0" err="1" smtClean="0">
                <a:solidFill>
                  <a:srgbClr val="7F7F7F"/>
                </a:solidFill>
                <a:latin typeface="Arial" charset="0"/>
                <a:cs typeface="Arial" charset="0"/>
              </a:rPr>
              <a:t>Zhai</a:t>
            </a:r>
            <a:r>
              <a:rPr lang="en-US" altLang="en-US" sz="2000" b="0" dirty="0" smtClean="0">
                <a:solidFill>
                  <a:srgbClr val="7F7F7F"/>
                </a:solidFill>
                <a:latin typeface="Arial" charset="0"/>
                <a:cs typeface="Arial" charset="0"/>
              </a:rPr>
              <a:t> &amp; Lafferty 2001]</a:t>
            </a:r>
            <a:endParaRPr lang="en-US" altLang="en-US" sz="1600" b="0" dirty="0" smtClean="0">
              <a:solidFill>
                <a:srgbClr val="7F7F7F"/>
              </a:solidFill>
              <a:latin typeface="Arial" charset="0"/>
              <a:cs typeface="Arial" charset="0"/>
            </a:endParaRPr>
          </a:p>
          <a:p>
            <a:pPr marL="0" indent="0" eaLnBrk="1" hangingPunct="1">
              <a:buNone/>
            </a:pPr>
            <a:endParaRPr lang="en-US" altLang="en-US" dirty="0" smtClean="0">
              <a:latin typeface="Arial" charset="0"/>
              <a:cs typeface="Arial" charset="0"/>
            </a:endParaRPr>
          </a:p>
        </p:txBody>
      </p:sp>
      <p:sp>
        <p:nvSpPr>
          <p:cNvPr id="23557" name="TextBox 4"/>
          <p:cNvSpPr txBox="1">
            <a:spLocks noChangeArrowheads="1"/>
          </p:cNvSpPr>
          <p:nvPr/>
        </p:nvSpPr>
        <p:spPr bwMode="auto">
          <a:xfrm flipH="1">
            <a:off x="685800" y="4178300"/>
            <a:ext cx="6019800" cy="523875"/>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altLang="en-US" sz="2800" b="1" dirty="0"/>
              <a:t>but many others failed to work well… </a:t>
            </a:r>
          </a:p>
        </p:txBody>
      </p:sp>
      <p:sp>
        <p:nvSpPr>
          <p:cNvPr id="2" name="Slide Number Placeholder 1"/>
          <p:cNvSpPr>
            <a:spLocks noGrp="1"/>
          </p:cNvSpPr>
          <p:nvPr>
            <p:ph type="sldNum" sz="quarter" idx="12"/>
          </p:nvPr>
        </p:nvSpPr>
        <p:spPr/>
        <p:txBody>
          <a:bodyPr/>
          <a:lstStyle/>
          <a:p>
            <a:fld id="{88AD08FE-21CA-447A-B5E0-10774CCDBD3A}" type="slidenum">
              <a:rPr lang="en-US" smtClean="0"/>
              <a:t>11</a:t>
            </a:fld>
            <a:endParaRPr lang="en-US"/>
          </a:p>
        </p:txBody>
      </p:sp>
    </p:spTree>
    <p:extLst>
      <p:ext uri="{BB962C8B-B14F-4D97-AF65-F5344CB8AC3E}">
        <p14:creationId xmlns:p14="http://schemas.microsoft.com/office/powerpoint/2010/main" val="3226596936"/>
      </p:ext>
    </p:extLst>
  </p:cSld>
  <p:clrMapOvr>
    <a:masterClrMapping/>
  </p:clrMapOvr>
  <p:timing>
    <p:tnLst>
      <p:par>
        <p:cTn xmlns:p14="http://schemas.microsoft.com/office/powerpoint/2010/mai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le 1"/>
          <p:cNvSpPr>
            <a:spLocks noGrp="1"/>
          </p:cNvSpPr>
          <p:nvPr>
            <p:ph type="title"/>
          </p:nvPr>
        </p:nvSpPr>
        <p:spPr>
          <a:xfrm>
            <a:off x="-228600" y="3941"/>
            <a:ext cx="9372600" cy="990600"/>
          </a:xfrm>
        </p:spPr>
        <p:txBody>
          <a:bodyPr>
            <a:noAutofit/>
          </a:bodyPr>
          <a:lstStyle/>
          <a:p>
            <a:r>
              <a:rPr lang="en-US" altLang="en-US" sz="3200" b="1" dirty="0" smtClean="0">
                <a:solidFill>
                  <a:srgbClr val="000090"/>
                </a:solidFill>
                <a:latin typeface="Arial" charset="0"/>
                <a:cs typeface="Arial" charset="0"/>
              </a:rPr>
              <a:t>Axiomatic Thinking &amp; Machine Learning </a:t>
            </a:r>
            <a:endParaRPr lang="en-US" altLang="en-US" sz="3200" dirty="0" smtClean="0">
              <a:solidFill>
                <a:srgbClr val="000090"/>
              </a:solidFill>
              <a:latin typeface="Arial" charset="0"/>
              <a:cs typeface="Arial" charset="0"/>
            </a:endParaRPr>
          </a:p>
        </p:txBody>
      </p:sp>
      <p:sp>
        <p:nvSpPr>
          <p:cNvPr id="2" name="Slide Number Placeholder 1"/>
          <p:cNvSpPr>
            <a:spLocks noGrp="1"/>
          </p:cNvSpPr>
          <p:nvPr>
            <p:ph type="sldNum" sz="quarter" idx="12"/>
          </p:nvPr>
        </p:nvSpPr>
        <p:spPr/>
        <p:txBody>
          <a:bodyPr/>
          <a:lstStyle/>
          <a:p>
            <a:fld id="{88AD08FE-21CA-447A-B5E0-10774CCDBD3A}" type="slidenum">
              <a:rPr lang="en-US" smtClean="0"/>
              <a:t>110</a:t>
            </a:fld>
            <a:endParaRPr lang="en-US"/>
          </a:p>
        </p:txBody>
      </p:sp>
      <p:sp>
        <p:nvSpPr>
          <p:cNvPr id="3" name="Content Placeholder 2"/>
          <p:cNvSpPr>
            <a:spLocks noGrp="1"/>
          </p:cNvSpPr>
          <p:nvPr>
            <p:ph idx="1"/>
          </p:nvPr>
        </p:nvSpPr>
        <p:spPr>
          <a:xfrm>
            <a:off x="0" y="1219200"/>
            <a:ext cx="8991600" cy="5105400"/>
          </a:xfrm>
        </p:spPr>
        <p:txBody>
          <a:bodyPr>
            <a:normAutofit/>
          </a:bodyPr>
          <a:lstStyle/>
          <a:p>
            <a:r>
              <a:rPr lang="en-US" sz="2400" dirty="0" smtClean="0"/>
              <a:t>Learn f using supervised learning = constrain the choice of f with an empirical objective function (minimizing errors on training data)</a:t>
            </a:r>
          </a:p>
          <a:p>
            <a:r>
              <a:rPr lang="en-US" sz="2400" dirty="0" smtClean="0"/>
              <a:t>However, the learned functions may violate obvious constraints due to limited training data (the data is almost always limited!)</a:t>
            </a:r>
          </a:p>
          <a:p>
            <a:r>
              <a:rPr lang="en-US" sz="2400" dirty="0" smtClean="0"/>
              <a:t>Axiomatic thinking can help machine learning by regularizing the function space or suggesting a certain form of the functions</a:t>
            </a:r>
          </a:p>
          <a:p>
            <a:r>
              <a:rPr lang="en-US" sz="2400" dirty="0" smtClean="0"/>
              <a:t>For example, f(X)=a1*x1+a2*x2+…+</a:t>
            </a:r>
            <a:r>
              <a:rPr lang="en-US" sz="2400" dirty="0" err="1" smtClean="0"/>
              <a:t>ak</a:t>
            </a:r>
            <a:r>
              <a:rPr lang="en-US" sz="2400" dirty="0" smtClean="0"/>
              <a:t>*</a:t>
            </a:r>
            <a:r>
              <a:rPr lang="en-US" sz="2400" dirty="0" err="1" smtClean="0"/>
              <a:t>xk</a:t>
            </a:r>
            <a:endParaRPr lang="en-US" sz="2400" dirty="0" smtClean="0"/>
          </a:p>
          <a:p>
            <a:pPr lvl="1"/>
            <a:r>
              <a:rPr lang="en-US" sz="2000" dirty="0" smtClean="0"/>
              <a:t>A simple constraint can be if x2 increases, f(X) should increase (derivative w.r.t. x2 is positive) </a:t>
            </a:r>
            <a:r>
              <a:rPr lang="en-US" sz="2000" dirty="0" smtClean="0">
                <a:sym typeface="Wingdings" panose="05000000000000000000" pitchFamily="2" charset="2"/>
              </a:rPr>
              <a:t> a2&gt;0</a:t>
            </a:r>
            <a:endParaRPr lang="en-US" sz="2000" dirty="0" smtClean="0"/>
          </a:p>
          <a:p>
            <a:pPr lvl="1"/>
            <a:r>
              <a:rPr lang="en-US" sz="2000" dirty="0" smtClean="0"/>
              <a:t>Another constraint can be: the second derivative w.r.t. x2 is negative (i.e., “diminishing return”) </a:t>
            </a:r>
            <a:r>
              <a:rPr lang="en-US" sz="2000" dirty="0" smtClean="0">
                <a:sym typeface="Wingdings" panose="05000000000000000000" pitchFamily="2" charset="2"/>
              </a:rPr>
              <a:t> the assumed function form is non-optimal; alternative forms should be considered </a:t>
            </a:r>
            <a:endParaRPr lang="en-US" sz="2000" dirty="0" smtClean="0"/>
          </a:p>
          <a:p>
            <a:endParaRPr lang="en-US" sz="2000" dirty="0" smtClean="0"/>
          </a:p>
          <a:p>
            <a:pPr marL="457200" lvl="1" indent="0">
              <a:buNone/>
            </a:pPr>
            <a:endParaRPr lang="en-US" sz="2400" dirty="0" smtClean="0"/>
          </a:p>
          <a:p>
            <a:pPr lvl="1"/>
            <a:endParaRPr lang="en-US" dirty="0" smtClean="0"/>
          </a:p>
        </p:txBody>
      </p:sp>
    </p:spTree>
    <p:extLst>
      <p:ext uri="{BB962C8B-B14F-4D97-AF65-F5344CB8AC3E}">
        <p14:creationId xmlns:p14="http://schemas.microsoft.com/office/powerpoint/2010/main" val="841283018"/>
      </p:ext>
    </p:extLst>
  </p:cSld>
  <p:clrMapOvr>
    <a:masterClrMapping/>
  </p:clrMapOvr>
  <p:timing>
    <p:tnLst>
      <p:par>
        <p:cTn xmlns:p14="http://schemas.microsoft.com/office/powerpoint/2010/mai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b="1" dirty="0" smtClean="0">
                <a:solidFill>
                  <a:srgbClr val="000090"/>
                </a:solidFill>
              </a:rPr>
              <a:t>Some Examples of Axiomatic Thinking outside IR (1)</a:t>
            </a:r>
            <a:endParaRPr lang="en-US" sz="3200" b="1" dirty="0">
              <a:solidFill>
                <a:srgbClr val="000090"/>
              </a:solidFill>
            </a:endParaRPr>
          </a:p>
        </p:txBody>
      </p:sp>
      <p:sp>
        <p:nvSpPr>
          <p:cNvPr id="3" name="Content Placeholder 2"/>
          <p:cNvSpPr>
            <a:spLocks noGrp="1"/>
          </p:cNvSpPr>
          <p:nvPr>
            <p:ph idx="1"/>
          </p:nvPr>
        </p:nvSpPr>
        <p:spPr/>
        <p:txBody>
          <a:bodyPr>
            <a:normAutofit/>
          </a:bodyPr>
          <a:lstStyle/>
          <a:p>
            <a:r>
              <a:rPr lang="en-US" sz="2600" b="1" dirty="0" err="1" smtClean="0"/>
              <a:t>ProWord</a:t>
            </a:r>
            <a:r>
              <a:rPr lang="en-US" sz="2600" b="1" dirty="0" smtClean="0"/>
              <a:t>: An Unsupervised Approach to Protocol Feature Word Extraction</a:t>
            </a:r>
            <a:r>
              <a:rPr lang="en-US" sz="2600" dirty="0" smtClean="0"/>
              <a:t>, </a:t>
            </a:r>
            <a:r>
              <a:rPr lang="en-US" sz="2400" dirty="0" smtClean="0"/>
              <a:t>by </a:t>
            </a:r>
            <a:r>
              <a:rPr lang="en-US" sz="2400" dirty="0" err="1" smtClean="0"/>
              <a:t>Zhuo</a:t>
            </a:r>
            <a:r>
              <a:rPr lang="en-US" sz="2400" dirty="0" smtClean="0"/>
              <a:t> Zhang, </a:t>
            </a:r>
            <a:r>
              <a:rPr lang="en-US" sz="2400" dirty="0" err="1" smtClean="0"/>
              <a:t>Zhibin</a:t>
            </a:r>
            <a:r>
              <a:rPr lang="en-US" sz="2400" dirty="0" smtClean="0"/>
              <a:t> Zhang, Patrick P. C. Lee, </a:t>
            </a:r>
            <a:r>
              <a:rPr lang="en-US" sz="2400" dirty="0" err="1" smtClean="0"/>
              <a:t>Yunjie</a:t>
            </a:r>
            <a:r>
              <a:rPr lang="en-US" sz="2400" dirty="0" smtClean="0"/>
              <a:t> Liu and </a:t>
            </a:r>
            <a:r>
              <a:rPr lang="en-US" sz="2400" dirty="0" err="1" smtClean="0"/>
              <a:t>Gaogang</a:t>
            </a:r>
            <a:r>
              <a:rPr lang="en-US" sz="2400" dirty="0" smtClean="0"/>
              <a:t> </a:t>
            </a:r>
            <a:r>
              <a:rPr lang="en-US" sz="2400" dirty="0" err="1" smtClean="0"/>
              <a:t>Xie</a:t>
            </a:r>
            <a:r>
              <a:rPr lang="en-US" sz="2400" dirty="0" smtClean="0"/>
              <a:t>. INFOCOM, 2014</a:t>
            </a:r>
            <a:r>
              <a:rPr lang="en-US" sz="2600" dirty="0" smtClean="0"/>
              <a:t>.  </a:t>
            </a:r>
          </a:p>
          <a:p>
            <a:pPr lvl="1"/>
            <a:r>
              <a:rPr lang="en-US" sz="2200" dirty="0" smtClean="0"/>
              <a:t>“</a:t>
            </a:r>
            <a:r>
              <a:rPr lang="en-US" sz="2600" i="1" dirty="0" smtClean="0"/>
              <a:t>Our idea is inspired by the heuristics in information retrieval such as TF-IDF weighting, and we adapt such heuristics into traffic analysis. </a:t>
            </a:r>
            <a:r>
              <a:rPr lang="en-US" sz="2600" i="1" dirty="0" err="1" smtClean="0"/>
              <a:t>ProWord</a:t>
            </a:r>
            <a:r>
              <a:rPr lang="en-US" sz="2600" i="1" dirty="0" smtClean="0"/>
              <a:t> uses a ranking algorithm that maps different dimensions of protocol feature heuristics into different word scoring functions and uses the aggregate score to rank the candidates</a:t>
            </a:r>
            <a:r>
              <a:rPr lang="en-US" sz="2200" dirty="0" smtClean="0"/>
              <a:t>.” </a:t>
            </a:r>
          </a:p>
          <a:p>
            <a:endParaRPr lang="en-US" dirty="0" smtClean="0"/>
          </a:p>
          <a:p>
            <a:endParaRPr lang="en-US" dirty="0"/>
          </a:p>
        </p:txBody>
      </p:sp>
      <p:sp>
        <p:nvSpPr>
          <p:cNvPr id="4" name="Slide Number Placeholder 3"/>
          <p:cNvSpPr>
            <a:spLocks noGrp="1"/>
          </p:cNvSpPr>
          <p:nvPr>
            <p:ph type="sldNum" sz="quarter" idx="12"/>
          </p:nvPr>
        </p:nvSpPr>
        <p:spPr/>
        <p:txBody>
          <a:bodyPr/>
          <a:lstStyle/>
          <a:p>
            <a:fld id="{88AD08FE-21CA-447A-B5E0-10774CCDBD3A}" type="slidenum">
              <a:rPr lang="en-US" smtClean="0"/>
              <a:t>111</a:t>
            </a:fld>
            <a:endParaRPr lang="en-US"/>
          </a:p>
        </p:txBody>
      </p:sp>
    </p:spTree>
    <p:extLst>
      <p:ext uri="{BB962C8B-B14F-4D97-AF65-F5344CB8AC3E}">
        <p14:creationId xmlns:p14="http://schemas.microsoft.com/office/powerpoint/2010/main" val="3538745769"/>
      </p:ext>
    </p:extLst>
  </p:cSld>
  <p:clrMapOvr>
    <a:masterClrMapping/>
  </p:clrMapOvr>
  <p:timing>
    <p:tnLst>
      <p:par>
        <p:cTn xmlns:p14="http://schemas.microsoft.com/office/powerpoint/2010/mai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b="1" dirty="0" smtClean="0">
                <a:solidFill>
                  <a:srgbClr val="000090"/>
                </a:solidFill>
              </a:rPr>
              <a:t>Some Examples of Axiomatic Thinking outside IR (2)</a:t>
            </a:r>
            <a:endParaRPr lang="en-US" sz="3200" b="1" dirty="0">
              <a:solidFill>
                <a:srgbClr val="000090"/>
              </a:solidFill>
            </a:endParaRPr>
          </a:p>
        </p:txBody>
      </p:sp>
      <p:sp>
        <p:nvSpPr>
          <p:cNvPr id="3" name="Content Placeholder 2"/>
          <p:cNvSpPr>
            <a:spLocks noGrp="1"/>
          </p:cNvSpPr>
          <p:nvPr>
            <p:ph idx="1"/>
          </p:nvPr>
        </p:nvSpPr>
        <p:spPr/>
        <p:txBody>
          <a:bodyPr>
            <a:normAutofit/>
          </a:bodyPr>
          <a:lstStyle/>
          <a:p>
            <a:r>
              <a:rPr lang="en-US" sz="2600" b="1" dirty="0" smtClean="0"/>
              <a:t>A Formal Study of Feature Selection in Text Categorization</a:t>
            </a:r>
            <a:r>
              <a:rPr lang="en-US" sz="2600" dirty="0" smtClean="0"/>
              <a:t>, </a:t>
            </a:r>
            <a:r>
              <a:rPr lang="en-US" sz="2400" dirty="0" smtClean="0"/>
              <a:t>by Yan Xu, Journal of Communication and computer, 2009</a:t>
            </a:r>
          </a:p>
          <a:p>
            <a:pPr lvl="1"/>
            <a:r>
              <a:rPr lang="en-US" sz="2600" dirty="0" smtClean="0"/>
              <a:t>“</a:t>
            </a:r>
            <a:r>
              <a:rPr lang="en-US" sz="2600" i="1" dirty="0" smtClean="0"/>
              <a:t>In this paper, we present a formal study of Feature selection (FS) in text categorization. We first define three desirable constraints that any reasonable FS function should satisfy, then check these constraints on some popular FS methods …. Experimental results indicate that the empirical performance of a FS function is tightly related to how well it satisfies these constraints</a:t>
            </a:r>
            <a:r>
              <a:rPr lang="en-US" sz="2600" dirty="0" smtClean="0"/>
              <a:t>”  </a:t>
            </a:r>
          </a:p>
          <a:p>
            <a:endParaRPr lang="en-US" dirty="0"/>
          </a:p>
        </p:txBody>
      </p:sp>
      <p:sp>
        <p:nvSpPr>
          <p:cNvPr id="4" name="Slide Number Placeholder 3"/>
          <p:cNvSpPr>
            <a:spLocks noGrp="1"/>
          </p:cNvSpPr>
          <p:nvPr>
            <p:ph type="sldNum" sz="quarter" idx="12"/>
          </p:nvPr>
        </p:nvSpPr>
        <p:spPr/>
        <p:txBody>
          <a:bodyPr/>
          <a:lstStyle/>
          <a:p>
            <a:fld id="{88AD08FE-21CA-447A-B5E0-10774CCDBD3A}" type="slidenum">
              <a:rPr lang="en-US" smtClean="0"/>
              <a:t>112</a:t>
            </a:fld>
            <a:endParaRPr lang="en-US"/>
          </a:p>
        </p:txBody>
      </p:sp>
    </p:spTree>
    <p:extLst>
      <p:ext uri="{BB962C8B-B14F-4D97-AF65-F5344CB8AC3E}">
        <p14:creationId xmlns:p14="http://schemas.microsoft.com/office/powerpoint/2010/main" val="30450725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b="1" dirty="0" smtClean="0">
                <a:solidFill>
                  <a:srgbClr val="000090"/>
                </a:solidFill>
              </a:rPr>
              <a:t>Some Examples of Axiomatic Thinking outside IR (3)</a:t>
            </a:r>
            <a:endParaRPr lang="en-US" sz="3200" b="1" dirty="0">
              <a:solidFill>
                <a:srgbClr val="000090"/>
              </a:solidFill>
            </a:endParaRPr>
          </a:p>
        </p:txBody>
      </p:sp>
      <p:sp>
        <p:nvSpPr>
          <p:cNvPr id="3" name="Content Placeholder 2"/>
          <p:cNvSpPr>
            <a:spLocks noGrp="1"/>
          </p:cNvSpPr>
          <p:nvPr>
            <p:ph idx="1"/>
          </p:nvPr>
        </p:nvSpPr>
        <p:spPr/>
        <p:txBody>
          <a:bodyPr>
            <a:normAutofit/>
          </a:bodyPr>
          <a:lstStyle/>
          <a:p>
            <a:r>
              <a:rPr lang="en-US" sz="2400" b="1" dirty="0" err="1" smtClean="0"/>
              <a:t>eTuner</a:t>
            </a:r>
            <a:r>
              <a:rPr lang="en-US" sz="2400" b="1" dirty="0"/>
              <a:t>: Tuning Schema Matching Software Using Synthetic Scenarios</a:t>
            </a:r>
            <a:r>
              <a:rPr lang="en-US" sz="2400" dirty="0"/>
              <a:t>, by </a:t>
            </a:r>
            <a:r>
              <a:rPr lang="en-US" sz="2400" dirty="0" err="1"/>
              <a:t>Yoonkyong</a:t>
            </a:r>
            <a:r>
              <a:rPr lang="en-US" sz="2400" dirty="0"/>
              <a:t> Lee, </a:t>
            </a:r>
            <a:r>
              <a:rPr lang="en-US" sz="2400" dirty="0" err="1"/>
              <a:t>Mayssam</a:t>
            </a:r>
            <a:r>
              <a:rPr lang="en-US" sz="2400" dirty="0"/>
              <a:t> </a:t>
            </a:r>
            <a:r>
              <a:rPr lang="en-US" sz="2400" dirty="0" err="1"/>
              <a:t>Sayyadian</a:t>
            </a:r>
            <a:r>
              <a:rPr lang="en-US" sz="2400" dirty="0"/>
              <a:t>, </a:t>
            </a:r>
            <a:r>
              <a:rPr lang="en-US" sz="2400" dirty="0" err="1"/>
              <a:t>Anhai</a:t>
            </a:r>
            <a:r>
              <a:rPr lang="en-US" sz="2400" dirty="0"/>
              <a:t> Doan and </a:t>
            </a:r>
            <a:r>
              <a:rPr lang="en-US" sz="2400" dirty="0" err="1"/>
              <a:t>Arnon</a:t>
            </a:r>
            <a:r>
              <a:rPr lang="en-US" sz="2400" dirty="0"/>
              <a:t> S. Rosenthal. </a:t>
            </a:r>
            <a:r>
              <a:rPr lang="en-US" sz="2400" i="1" dirty="0"/>
              <a:t>VLDB Journal, </a:t>
            </a:r>
            <a:r>
              <a:rPr lang="en-US" sz="2400" i="1" dirty="0" smtClean="0"/>
              <a:t>2007. </a:t>
            </a:r>
            <a:endParaRPr lang="en-US" sz="2400" dirty="0" smtClean="0"/>
          </a:p>
          <a:p>
            <a:pPr lvl="1"/>
            <a:r>
              <a:rPr lang="en-US" sz="2600" dirty="0" smtClean="0"/>
              <a:t>Using constraints to help generate test cases for schema matching </a:t>
            </a:r>
          </a:p>
          <a:p>
            <a:pPr lvl="1"/>
            <a:r>
              <a:rPr lang="en-US" sz="2600" dirty="0" smtClean="0"/>
              <a:t>Cited [Fang &amp; </a:t>
            </a:r>
            <a:r>
              <a:rPr lang="en-US" sz="2600" dirty="0" err="1" smtClean="0"/>
              <a:t>Zhai</a:t>
            </a:r>
            <a:r>
              <a:rPr lang="en-US" sz="2600" dirty="0" smtClean="0"/>
              <a:t> 2004] as a relevant work</a:t>
            </a:r>
          </a:p>
        </p:txBody>
      </p:sp>
      <p:sp>
        <p:nvSpPr>
          <p:cNvPr id="4" name="Slide Number Placeholder 3"/>
          <p:cNvSpPr>
            <a:spLocks noGrp="1"/>
          </p:cNvSpPr>
          <p:nvPr>
            <p:ph type="sldNum" sz="quarter" idx="12"/>
          </p:nvPr>
        </p:nvSpPr>
        <p:spPr/>
        <p:txBody>
          <a:bodyPr/>
          <a:lstStyle/>
          <a:p>
            <a:fld id="{88AD08FE-21CA-447A-B5E0-10774CCDBD3A}" type="slidenum">
              <a:rPr lang="en-US" smtClean="0"/>
              <a:t>113</a:t>
            </a:fld>
            <a:endParaRPr lang="en-US"/>
          </a:p>
        </p:txBody>
      </p:sp>
    </p:spTree>
    <p:extLst>
      <p:ext uri="{BB962C8B-B14F-4D97-AF65-F5344CB8AC3E}">
        <p14:creationId xmlns:p14="http://schemas.microsoft.com/office/powerpoint/2010/main" val="41007570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2400"/>
            <a:ext cx="7772400" cy="1470025"/>
          </a:xfrm>
        </p:spPr>
        <p:txBody>
          <a:bodyPr/>
          <a:lstStyle/>
          <a:p>
            <a:r>
              <a:rPr lang="en-US" b="1" dirty="0" smtClean="0">
                <a:solidFill>
                  <a:srgbClr val="000090"/>
                </a:solidFill>
                <a:latin typeface="Arial"/>
                <a:cs typeface="Arial"/>
              </a:rPr>
              <a:t>The End </a:t>
            </a:r>
            <a:endParaRPr lang="en-US" b="1" dirty="0">
              <a:solidFill>
                <a:srgbClr val="000090"/>
              </a:solidFill>
              <a:latin typeface="Arial"/>
              <a:cs typeface="Arial"/>
            </a:endParaRPr>
          </a:p>
        </p:txBody>
      </p:sp>
      <p:sp>
        <p:nvSpPr>
          <p:cNvPr id="4" name="Slide Number Placeholder 3"/>
          <p:cNvSpPr>
            <a:spLocks noGrp="1"/>
          </p:cNvSpPr>
          <p:nvPr>
            <p:ph type="sldNum" sz="quarter" idx="12"/>
          </p:nvPr>
        </p:nvSpPr>
        <p:spPr/>
        <p:txBody>
          <a:bodyPr/>
          <a:lstStyle/>
          <a:p>
            <a:fld id="{88AD08FE-21CA-447A-B5E0-10774CCDBD3A}" type="slidenum">
              <a:rPr lang="en-US" smtClean="0"/>
              <a:t>114</a:t>
            </a:fld>
            <a:endParaRPr lang="en-US"/>
          </a:p>
        </p:txBody>
      </p:sp>
      <p:pic>
        <p:nvPicPr>
          <p:cNvPr id="6" name="Picture 5" descr="thankyou.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47800" y="1676400"/>
            <a:ext cx="6350000" cy="4254500"/>
          </a:xfrm>
          <a:prstGeom prst="rect">
            <a:avLst/>
          </a:prstGeom>
        </p:spPr>
      </p:pic>
    </p:spTree>
    <p:extLst>
      <p:ext uri="{BB962C8B-B14F-4D97-AF65-F5344CB8AC3E}">
        <p14:creationId xmlns:p14="http://schemas.microsoft.com/office/powerpoint/2010/main" val="2266666107"/>
      </p:ext>
    </p:extLst>
  </p:cSld>
  <p:clrMapOvr>
    <a:masterClrMapping/>
  </p:clrMapOvr>
  <p:timing>
    <p:tnLst>
      <p:par>
        <p:cTn xmlns:p14="http://schemas.microsoft.com/office/powerpoint/2010/mai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b="1" dirty="0" smtClean="0">
                <a:solidFill>
                  <a:srgbClr val="000090"/>
                </a:solidFill>
              </a:rPr>
              <a:t>References</a:t>
            </a:r>
            <a:endParaRPr lang="en-US" b="1" dirty="0">
              <a:solidFill>
                <a:srgbClr val="000090"/>
              </a:solidFill>
            </a:endParaRPr>
          </a:p>
        </p:txBody>
      </p:sp>
      <p:sp>
        <p:nvSpPr>
          <p:cNvPr id="3" name="Subtitle 2"/>
          <p:cNvSpPr>
            <a:spLocks noGrp="1"/>
          </p:cNvSpPr>
          <p:nvPr>
            <p:ph type="subTitle" idx="1"/>
          </p:nvPr>
        </p:nvSpPr>
        <p:spPr/>
        <p:txBody>
          <a:bodyPr/>
          <a:lstStyle/>
          <a:p>
            <a:endParaRPr lang="en-US"/>
          </a:p>
        </p:txBody>
      </p:sp>
      <p:sp>
        <p:nvSpPr>
          <p:cNvPr id="4" name="Slide Number Placeholder 3"/>
          <p:cNvSpPr>
            <a:spLocks noGrp="1"/>
          </p:cNvSpPr>
          <p:nvPr>
            <p:ph type="sldNum" sz="quarter" idx="12"/>
          </p:nvPr>
        </p:nvSpPr>
        <p:spPr/>
        <p:txBody>
          <a:bodyPr/>
          <a:lstStyle/>
          <a:p>
            <a:fld id="{88AD08FE-21CA-447A-B5E0-10774CCDBD3A}" type="slidenum">
              <a:rPr lang="en-US" smtClean="0"/>
              <a:t>115</a:t>
            </a:fld>
            <a:endParaRPr lang="en-US"/>
          </a:p>
        </p:txBody>
      </p:sp>
    </p:spTree>
    <p:extLst>
      <p:ext uri="{BB962C8B-B14F-4D97-AF65-F5344CB8AC3E}">
        <p14:creationId xmlns:p14="http://schemas.microsoft.com/office/powerpoint/2010/main" val="2772884650"/>
      </p:ext>
    </p:extLst>
  </p:cSld>
  <p:clrMapOvr>
    <a:masterClrMapping/>
  </p:clrMapOvr>
  <p:timing>
    <p:tnLst>
      <p:par>
        <p:cTn xmlns:p14="http://schemas.microsoft.com/office/powerpoint/2010/mai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000090"/>
                </a:solidFill>
              </a:rPr>
              <a:t>Axiomatic Approaches (1)</a:t>
            </a:r>
            <a:endParaRPr lang="en-US" b="1" dirty="0">
              <a:solidFill>
                <a:srgbClr val="000090"/>
              </a:solidFill>
            </a:endParaRPr>
          </a:p>
        </p:txBody>
      </p:sp>
      <p:sp>
        <p:nvSpPr>
          <p:cNvPr id="3" name="Content Placeholder 2"/>
          <p:cNvSpPr>
            <a:spLocks noGrp="1"/>
          </p:cNvSpPr>
          <p:nvPr>
            <p:ph idx="1"/>
          </p:nvPr>
        </p:nvSpPr>
        <p:spPr>
          <a:xfrm>
            <a:off x="533400" y="1017181"/>
            <a:ext cx="8153400" cy="5503592"/>
          </a:xfrm>
        </p:spPr>
        <p:txBody>
          <a:bodyPr>
            <a:noAutofit/>
          </a:bodyPr>
          <a:lstStyle/>
          <a:p>
            <a:r>
              <a:rPr lang="en-US" sz="1800" dirty="0"/>
              <a:t>[</a:t>
            </a:r>
            <a:r>
              <a:rPr lang="en-US" sz="1800" dirty="0" err="1"/>
              <a:t>Bruza&amp;Huibers</a:t>
            </a:r>
            <a:r>
              <a:rPr lang="en-US" sz="1800" dirty="0"/>
              <a:t>, 1994] Investigating </a:t>
            </a:r>
            <a:r>
              <a:rPr lang="en-US" sz="1800" dirty="0" err="1"/>
              <a:t>aboutness</a:t>
            </a:r>
            <a:r>
              <a:rPr lang="en-US" sz="1800" dirty="0"/>
              <a:t> axioms using information fields. P. </a:t>
            </a:r>
            <a:r>
              <a:rPr lang="en-US" sz="1800" dirty="0" err="1"/>
              <a:t>Bruza</a:t>
            </a:r>
            <a:r>
              <a:rPr lang="en-US" sz="1800" dirty="0"/>
              <a:t> and T. W. C. </a:t>
            </a:r>
            <a:r>
              <a:rPr lang="en-US" sz="1800" dirty="0" err="1"/>
              <a:t>Huibers</a:t>
            </a:r>
            <a:r>
              <a:rPr lang="en-US" sz="1800" dirty="0"/>
              <a:t>. SIGIR 1994. </a:t>
            </a:r>
            <a:endParaRPr lang="en-US" sz="1800" dirty="0" smtClean="0"/>
          </a:p>
          <a:p>
            <a:r>
              <a:rPr lang="en-US" sz="1800" dirty="0" smtClean="0"/>
              <a:t>[Fang, et. al. 2004] A formal study of information retrieval heuristics. H. Fang, T. Tao and C. </a:t>
            </a:r>
            <a:r>
              <a:rPr lang="en-US" sz="1800" dirty="0" err="1" smtClean="0"/>
              <a:t>Zhai</a:t>
            </a:r>
            <a:r>
              <a:rPr lang="en-US" sz="1800" dirty="0" smtClean="0"/>
              <a:t>. SIGIR 2004. </a:t>
            </a:r>
          </a:p>
          <a:p>
            <a:r>
              <a:rPr lang="en-US" sz="1800" dirty="0" smtClean="0"/>
              <a:t>[</a:t>
            </a:r>
            <a:r>
              <a:rPr lang="en-US" sz="1800" dirty="0" err="1" smtClean="0"/>
              <a:t>Fang&amp;Zhai</a:t>
            </a:r>
            <a:r>
              <a:rPr lang="en-US" sz="1800" dirty="0" smtClean="0"/>
              <a:t>, 2005] An exploration of axiomatic </a:t>
            </a:r>
            <a:r>
              <a:rPr lang="en-US" sz="1800" dirty="0"/>
              <a:t>a</a:t>
            </a:r>
            <a:r>
              <a:rPr lang="en-US" sz="1800" dirty="0" smtClean="0"/>
              <a:t>pproaches to information </a:t>
            </a:r>
            <a:r>
              <a:rPr lang="en-US" sz="1800" dirty="0"/>
              <a:t>r</a:t>
            </a:r>
            <a:r>
              <a:rPr lang="en-US" sz="1800" dirty="0" smtClean="0"/>
              <a:t>etrieval. H. Fang and C. </a:t>
            </a:r>
            <a:r>
              <a:rPr lang="en-US" sz="1800" dirty="0" err="1" smtClean="0"/>
              <a:t>Zhai</a:t>
            </a:r>
            <a:r>
              <a:rPr lang="en-US" sz="1800" dirty="0" smtClean="0"/>
              <a:t>, SIGIR 2005. </a:t>
            </a:r>
          </a:p>
          <a:p>
            <a:r>
              <a:rPr lang="en-US" sz="1800" dirty="0" smtClean="0"/>
              <a:t>[</a:t>
            </a:r>
            <a:r>
              <a:rPr lang="en-US" sz="1800" dirty="0" err="1" smtClean="0"/>
              <a:t>Fang&amp;Zhai</a:t>
            </a:r>
            <a:r>
              <a:rPr lang="en-US" sz="1800" dirty="0" smtClean="0"/>
              <a:t>, 2006] Semantic term matching in axiomatic approaches to information retrieval. H. Fang and C. </a:t>
            </a:r>
            <a:r>
              <a:rPr lang="en-US" sz="1800" dirty="0" err="1" smtClean="0"/>
              <a:t>Zhai</a:t>
            </a:r>
            <a:r>
              <a:rPr lang="en-US" sz="1800" dirty="0" smtClean="0"/>
              <a:t>, SIGIR 2006. </a:t>
            </a:r>
          </a:p>
          <a:p>
            <a:r>
              <a:rPr lang="en-US" sz="1800" dirty="0" smtClean="0"/>
              <a:t>[</a:t>
            </a:r>
            <a:r>
              <a:rPr lang="en-US" sz="1800" dirty="0" err="1" smtClean="0"/>
              <a:t>Tao&amp;Zhai</a:t>
            </a:r>
            <a:r>
              <a:rPr lang="en-US" sz="1800" dirty="0" smtClean="0"/>
              <a:t>, 2007] An exploration of proximity measures in information retrieval. T. Tao and C. </a:t>
            </a:r>
            <a:r>
              <a:rPr lang="en-US" sz="1800" dirty="0" err="1" smtClean="0"/>
              <a:t>Zhai</a:t>
            </a:r>
            <a:r>
              <a:rPr lang="en-US" sz="1800" dirty="0" smtClean="0"/>
              <a:t>, SIGIR 2007.    </a:t>
            </a:r>
          </a:p>
          <a:p>
            <a:r>
              <a:rPr lang="en-US" sz="1800" dirty="0"/>
              <a:t>[</a:t>
            </a:r>
            <a:r>
              <a:rPr lang="en-US" sz="1800" dirty="0" err="1"/>
              <a:t>Cummins&amp;O’Riordan</a:t>
            </a:r>
            <a:r>
              <a:rPr lang="en-US" sz="1800" dirty="0"/>
              <a:t>, 2007] An axiomatic comparison of learned term-weighting schemes in information retrieval: clarifications and extensions, Artificial Intelligence Review, 2007. </a:t>
            </a:r>
            <a:endParaRPr lang="en-US" sz="1800" dirty="0" smtClean="0"/>
          </a:p>
          <a:p>
            <a:r>
              <a:rPr lang="en-US" sz="1800" dirty="0" smtClean="0"/>
              <a:t>[</a:t>
            </a:r>
            <a:r>
              <a:rPr lang="en-US" sz="1800" dirty="0"/>
              <a:t>Fang, 2008] A Re-examination of query expansion using lexical resources. H. Fang. ACL 2008. </a:t>
            </a:r>
          </a:p>
          <a:p>
            <a:endParaRPr lang="en-US" sz="1800" dirty="0"/>
          </a:p>
          <a:p>
            <a:endParaRPr lang="en-US" sz="1800" dirty="0" smtClean="0"/>
          </a:p>
        </p:txBody>
      </p:sp>
      <p:sp>
        <p:nvSpPr>
          <p:cNvPr id="4" name="Slide Number Placeholder 3"/>
          <p:cNvSpPr>
            <a:spLocks noGrp="1"/>
          </p:cNvSpPr>
          <p:nvPr>
            <p:ph type="sldNum" sz="quarter" idx="12"/>
          </p:nvPr>
        </p:nvSpPr>
        <p:spPr/>
        <p:txBody>
          <a:bodyPr/>
          <a:lstStyle/>
          <a:p>
            <a:fld id="{88AD08FE-21CA-447A-B5E0-10774CCDBD3A}" type="slidenum">
              <a:rPr lang="en-US" smtClean="0"/>
              <a:t>116</a:t>
            </a:fld>
            <a:endParaRPr lang="en-US"/>
          </a:p>
        </p:txBody>
      </p:sp>
    </p:spTree>
    <p:extLst>
      <p:ext uri="{BB962C8B-B14F-4D97-AF65-F5344CB8AC3E}">
        <p14:creationId xmlns:p14="http://schemas.microsoft.com/office/powerpoint/2010/main" val="1564274982"/>
      </p:ext>
    </p:extLst>
  </p:cSld>
  <p:clrMapOvr>
    <a:masterClrMapping/>
  </p:clrMapOvr>
  <p:timing>
    <p:tnLst>
      <p:par>
        <p:cTn xmlns:p14="http://schemas.microsoft.com/office/powerpoint/2010/mai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000090"/>
                </a:solidFill>
              </a:rPr>
              <a:t>Axiomatic Approaches </a:t>
            </a:r>
            <a:r>
              <a:rPr lang="en-US" b="1" dirty="0" smtClean="0">
                <a:solidFill>
                  <a:srgbClr val="000090"/>
                </a:solidFill>
              </a:rPr>
              <a:t>(2)</a:t>
            </a:r>
            <a:r>
              <a:rPr lang="en-US" dirty="0" smtClean="0">
                <a:solidFill>
                  <a:srgbClr val="000090"/>
                </a:solidFill>
              </a:rPr>
              <a:t> </a:t>
            </a:r>
            <a:endParaRPr lang="en-US" dirty="0">
              <a:solidFill>
                <a:srgbClr val="000090"/>
              </a:solidFill>
            </a:endParaRPr>
          </a:p>
        </p:txBody>
      </p:sp>
      <p:sp>
        <p:nvSpPr>
          <p:cNvPr id="3" name="Content Placeholder 2"/>
          <p:cNvSpPr>
            <a:spLocks noGrp="1"/>
          </p:cNvSpPr>
          <p:nvPr>
            <p:ph idx="1"/>
          </p:nvPr>
        </p:nvSpPr>
        <p:spPr/>
        <p:txBody>
          <a:bodyPr>
            <a:noAutofit/>
          </a:bodyPr>
          <a:lstStyle/>
          <a:p>
            <a:r>
              <a:rPr lang="en-US" sz="1800" dirty="0"/>
              <a:t>[Na et al., 2008] Improving Term Frequency Normalization for multi-topical documents and application to language modeling approaches. S. Na, I Kang and J. Lee. ECIR 2008. </a:t>
            </a:r>
          </a:p>
          <a:p>
            <a:r>
              <a:rPr lang="en-US" sz="1800" dirty="0"/>
              <a:t>[</a:t>
            </a:r>
            <a:r>
              <a:rPr lang="en-US" sz="1800" dirty="0" err="1"/>
              <a:t>Gollapudi&amp;Sharma</a:t>
            </a:r>
            <a:r>
              <a:rPr lang="en-US" sz="1800" dirty="0"/>
              <a:t>, 2009] An axiomatic approach for result diversification. S. </a:t>
            </a:r>
            <a:r>
              <a:rPr lang="en-US" sz="1800" dirty="0" err="1"/>
              <a:t>Gollapudi</a:t>
            </a:r>
            <a:r>
              <a:rPr lang="en-US" sz="1800" dirty="0"/>
              <a:t> and Sharma, WWW 2009. </a:t>
            </a:r>
          </a:p>
          <a:p>
            <a:r>
              <a:rPr lang="en-US" sz="1800" dirty="0" smtClean="0"/>
              <a:t>[Cummins &amp; </a:t>
            </a:r>
            <a:r>
              <a:rPr lang="en-US" sz="1800" dirty="0" err="1" smtClean="0"/>
              <a:t>O’Riordan</a:t>
            </a:r>
            <a:r>
              <a:rPr lang="en-US" sz="1800" dirty="0" smtClean="0"/>
              <a:t> 2009] Ronan </a:t>
            </a:r>
            <a:r>
              <a:rPr lang="en-US" sz="1800" dirty="0"/>
              <a:t>Cummins and </a:t>
            </a:r>
            <a:r>
              <a:rPr lang="en-US" sz="1800" dirty="0" err="1"/>
              <a:t>Colm</a:t>
            </a:r>
            <a:r>
              <a:rPr lang="en-US" sz="1800" dirty="0"/>
              <a:t> </a:t>
            </a:r>
            <a:r>
              <a:rPr lang="en-US" sz="1800" dirty="0" err="1"/>
              <a:t>O'Riordan</a:t>
            </a:r>
            <a:r>
              <a:rPr lang="en-US" sz="1800" dirty="0"/>
              <a:t>. Measuring constraint violations in information retrieval, SIGIR 2009. </a:t>
            </a:r>
          </a:p>
          <a:p>
            <a:r>
              <a:rPr lang="en-US" sz="1800" dirty="0"/>
              <a:t>[</a:t>
            </a:r>
            <a:r>
              <a:rPr lang="en-US" sz="1800" dirty="0" err="1"/>
              <a:t>Zheng&amp;Fang</a:t>
            </a:r>
            <a:r>
              <a:rPr lang="en-US" sz="1800" dirty="0"/>
              <a:t>, 2010] Query aspect based term weighting regularization in information retrieval. W. Zheng and H. Fang. ECIR 2010. </a:t>
            </a:r>
            <a:endParaRPr lang="en-US" sz="1800" dirty="0" smtClean="0"/>
          </a:p>
          <a:p>
            <a:r>
              <a:rPr lang="en-US" sz="1800" dirty="0" smtClean="0"/>
              <a:t>[</a:t>
            </a:r>
            <a:r>
              <a:rPr lang="en-US" sz="1800" dirty="0"/>
              <a:t>Clinchant&amp;Gaussier,2010] Information-based models for Ad Hoc IR. S. </a:t>
            </a:r>
            <a:r>
              <a:rPr lang="en-US" sz="1800" dirty="0" err="1"/>
              <a:t>Clinchant</a:t>
            </a:r>
            <a:r>
              <a:rPr lang="en-US" sz="1800" dirty="0"/>
              <a:t> and E. </a:t>
            </a:r>
            <a:r>
              <a:rPr lang="en-US" sz="1800" dirty="0" err="1"/>
              <a:t>Gaussier</a:t>
            </a:r>
            <a:r>
              <a:rPr lang="en-US" sz="1800" dirty="0"/>
              <a:t>, SIGIR 2010. </a:t>
            </a:r>
          </a:p>
          <a:p>
            <a:r>
              <a:rPr lang="en-US" sz="1800" dirty="0" smtClean="0"/>
              <a:t>[</a:t>
            </a:r>
            <a:r>
              <a:rPr lang="en-US" sz="1800" dirty="0" err="1"/>
              <a:t>Clinchant&amp;Gaussier</a:t>
            </a:r>
            <a:r>
              <a:rPr lang="en-US" sz="1800" dirty="0"/>
              <a:t>, 2011] Retrieval </a:t>
            </a:r>
            <a:r>
              <a:rPr lang="en-US" sz="1800" dirty="0" smtClean="0"/>
              <a:t>constraints </a:t>
            </a:r>
            <a:r>
              <a:rPr lang="en-US" sz="1800" dirty="0"/>
              <a:t>and </a:t>
            </a:r>
            <a:r>
              <a:rPr lang="en-US" sz="1800" dirty="0" smtClean="0"/>
              <a:t>word frequency distributions </a:t>
            </a:r>
            <a:r>
              <a:rPr lang="en-US" sz="1800" dirty="0"/>
              <a:t>a </a:t>
            </a:r>
            <a:r>
              <a:rPr lang="en-US" sz="1800" dirty="0" smtClean="0"/>
              <a:t>log-logistic model </a:t>
            </a:r>
            <a:r>
              <a:rPr lang="en-US" sz="1800" dirty="0"/>
              <a:t>for IR.  S. </a:t>
            </a:r>
            <a:r>
              <a:rPr lang="en-US" sz="1800" dirty="0" err="1"/>
              <a:t>Clinchant</a:t>
            </a:r>
            <a:r>
              <a:rPr lang="en-US" sz="1800" dirty="0"/>
              <a:t> and E. </a:t>
            </a:r>
            <a:r>
              <a:rPr lang="en-US" sz="1800" dirty="0" err="1"/>
              <a:t>Gaussier</a:t>
            </a:r>
            <a:r>
              <a:rPr lang="en-US" sz="1800" dirty="0"/>
              <a:t>.  Information Retrieval. 2011.  </a:t>
            </a:r>
          </a:p>
          <a:p>
            <a:r>
              <a:rPr lang="en-US" sz="1800" dirty="0"/>
              <a:t>[Fang et al., 2011] Diagnostic evaluation of information retrieval models. H. Fang, T. Tao and C. </a:t>
            </a:r>
            <a:r>
              <a:rPr lang="en-US" sz="1800" dirty="0" err="1"/>
              <a:t>Zhai</a:t>
            </a:r>
            <a:r>
              <a:rPr lang="en-US" sz="1800" dirty="0"/>
              <a:t>. TOIS, 2011. </a:t>
            </a:r>
          </a:p>
          <a:p>
            <a:r>
              <a:rPr lang="en-US" sz="1800" dirty="0"/>
              <a:t>[</a:t>
            </a:r>
            <a:r>
              <a:rPr lang="en-US" sz="1800" dirty="0" err="1"/>
              <a:t>Lv&amp;Zhai</a:t>
            </a:r>
            <a:r>
              <a:rPr lang="en-US" sz="1800" dirty="0"/>
              <a:t>, </a:t>
            </a:r>
            <a:r>
              <a:rPr lang="en-US" sz="1800" dirty="0" smtClean="0"/>
              <a:t>2011a] </a:t>
            </a:r>
            <a:r>
              <a:rPr lang="en-US" sz="1800" dirty="0"/>
              <a:t>Lower-bounding term frequency normalization. Y. </a:t>
            </a:r>
            <a:r>
              <a:rPr lang="en-US" sz="1800" dirty="0" err="1"/>
              <a:t>Lv</a:t>
            </a:r>
            <a:r>
              <a:rPr lang="en-US" sz="1800" dirty="0"/>
              <a:t> and C. </a:t>
            </a:r>
            <a:r>
              <a:rPr lang="en-US" sz="1800" dirty="0" err="1"/>
              <a:t>Zhai</a:t>
            </a:r>
            <a:r>
              <a:rPr lang="en-US" sz="1800" dirty="0"/>
              <a:t>. CIKM 2011. </a:t>
            </a:r>
            <a:endParaRPr lang="en-US" sz="1800" dirty="0" smtClean="0"/>
          </a:p>
          <a:p>
            <a:pPr marL="0" indent="0">
              <a:buNone/>
            </a:pPr>
            <a:endParaRPr lang="en-US" sz="1500" dirty="0"/>
          </a:p>
        </p:txBody>
      </p:sp>
      <p:sp>
        <p:nvSpPr>
          <p:cNvPr id="4" name="Slide Number Placeholder 3"/>
          <p:cNvSpPr>
            <a:spLocks noGrp="1"/>
          </p:cNvSpPr>
          <p:nvPr>
            <p:ph type="sldNum" sz="quarter" idx="12"/>
          </p:nvPr>
        </p:nvSpPr>
        <p:spPr/>
        <p:txBody>
          <a:bodyPr/>
          <a:lstStyle/>
          <a:p>
            <a:fld id="{88AD08FE-21CA-447A-B5E0-10774CCDBD3A}" type="slidenum">
              <a:rPr lang="en-US" smtClean="0"/>
              <a:t>117</a:t>
            </a:fld>
            <a:endParaRPr lang="en-US"/>
          </a:p>
        </p:txBody>
      </p:sp>
    </p:spTree>
    <p:extLst>
      <p:ext uri="{BB962C8B-B14F-4D97-AF65-F5344CB8AC3E}">
        <p14:creationId xmlns:p14="http://schemas.microsoft.com/office/powerpoint/2010/main" val="731581464"/>
      </p:ext>
    </p:extLst>
  </p:cSld>
  <p:clrMapOvr>
    <a:masterClrMapping/>
  </p:clrMapOvr>
  <p:timing>
    <p:tnLst>
      <p:par>
        <p:cTn xmlns:p14="http://schemas.microsoft.com/office/powerpoint/2010/mai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000090"/>
                </a:solidFill>
              </a:rPr>
              <a:t>Axiomatic Approaches </a:t>
            </a:r>
            <a:r>
              <a:rPr lang="en-US" b="1" dirty="0" smtClean="0">
                <a:solidFill>
                  <a:srgbClr val="000090"/>
                </a:solidFill>
              </a:rPr>
              <a:t>(3)</a:t>
            </a:r>
            <a:endParaRPr lang="en-US" dirty="0">
              <a:solidFill>
                <a:srgbClr val="000090"/>
              </a:solidFill>
            </a:endParaRPr>
          </a:p>
        </p:txBody>
      </p:sp>
      <p:sp>
        <p:nvSpPr>
          <p:cNvPr id="3" name="Content Placeholder 2"/>
          <p:cNvSpPr>
            <a:spLocks noGrp="1"/>
          </p:cNvSpPr>
          <p:nvPr>
            <p:ph idx="1"/>
          </p:nvPr>
        </p:nvSpPr>
        <p:spPr>
          <a:xfrm>
            <a:off x="304800" y="1143000"/>
            <a:ext cx="8058149" cy="5355297"/>
          </a:xfrm>
        </p:spPr>
        <p:txBody>
          <a:bodyPr>
            <a:normAutofit/>
          </a:bodyPr>
          <a:lstStyle/>
          <a:p>
            <a:r>
              <a:rPr lang="en-US" sz="1900" dirty="0"/>
              <a:t>[</a:t>
            </a:r>
            <a:r>
              <a:rPr lang="en-US" sz="1900" dirty="0" err="1"/>
              <a:t>Lv&amp;Zhai</a:t>
            </a:r>
            <a:r>
              <a:rPr lang="en-US" sz="1900" dirty="0"/>
              <a:t>, 2011b] Adaptive term-frequency normalization for BM25. Y. </a:t>
            </a:r>
            <a:r>
              <a:rPr lang="en-US" sz="1900" dirty="0" err="1"/>
              <a:t>Lv</a:t>
            </a:r>
            <a:r>
              <a:rPr lang="en-US" sz="1900" dirty="0"/>
              <a:t> and C. </a:t>
            </a:r>
            <a:r>
              <a:rPr lang="en-US" sz="1900" dirty="0" err="1"/>
              <a:t>Zhai</a:t>
            </a:r>
            <a:r>
              <a:rPr lang="en-US" sz="1900" dirty="0"/>
              <a:t>. CIKM 2011. [</a:t>
            </a:r>
            <a:r>
              <a:rPr lang="en-US" sz="1900" dirty="0" err="1"/>
              <a:t>Lv&amp;Zhai</a:t>
            </a:r>
            <a:r>
              <a:rPr lang="en-US" sz="1900" dirty="0"/>
              <a:t>, 2011] When documents are very long, BM25 fails! Y. </a:t>
            </a:r>
            <a:r>
              <a:rPr lang="en-US" sz="1900" dirty="0" err="1"/>
              <a:t>Lv</a:t>
            </a:r>
            <a:r>
              <a:rPr lang="en-US" sz="1900" dirty="0"/>
              <a:t> and C. </a:t>
            </a:r>
            <a:r>
              <a:rPr lang="en-US" sz="1900" dirty="0" err="1"/>
              <a:t>Zhai</a:t>
            </a:r>
            <a:r>
              <a:rPr lang="en-US" sz="1900" dirty="0"/>
              <a:t>. SIGIR 2011. </a:t>
            </a:r>
          </a:p>
          <a:p>
            <a:r>
              <a:rPr lang="en-US" sz="1900" dirty="0"/>
              <a:t>[</a:t>
            </a:r>
            <a:r>
              <a:rPr lang="en-US" sz="1900" dirty="0" err="1"/>
              <a:t>Clinchant&amp;Gaussier</a:t>
            </a:r>
            <a:r>
              <a:rPr lang="en-US" sz="1900" dirty="0"/>
              <a:t>, 2011a] Is document frequency important for PRF? S. </a:t>
            </a:r>
            <a:r>
              <a:rPr lang="en-US" sz="1900" dirty="0" err="1"/>
              <a:t>Clinchant</a:t>
            </a:r>
            <a:r>
              <a:rPr lang="en-US" sz="1900" dirty="0"/>
              <a:t> and E. </a:t>
            </a:r>
            <a:r>
              <a:rPr lang="en-US" sz="1900" dirty="0" err="1"/>
              <a:t>Gaussier</a:t>
            </a:r>
            <a:r>
              <a:rPr lang="en-US" sz="1900" dirty="0"/>
              <a:t>. ICTIR 2011. </a:t>
            </a:r>
          </a:p>
          <a:p>
            <a:r>
              <a:rPr lang="en-US" sz="1900" dirty="0"/>
              <a:t>[</a:t>
            </a:r>
            <a:r>
              <a:rPr lang="en-US" sz="1900" dirty="0" err="1"/>
              <a:t>Clinchant&amp;Gaussier</a:t>
            </a:r>
            <a:r>
              <a:rPr lang="en-US" sz="1900" dirty="0"/>
              <a:t>, 2011b] A document frequency constraint for pseudo-relevance feedback models. S. </a:t>
            </a:r>
            <a:r>
              <a:rPr lang="en-US" sz="1900" dirty="0" err="1"/>
              <a:t>Clinchant</a:t>
            </a:r>
            <a:r>
              <a:rPr lang="en-US" sz="1900" dirty="0"/>
              <a:t> and E. </a:t>
            </a:r>
            <a:r>
              <a:rPr lang="en-US" sz="1900" dirty="0" err="1"/>
              <a:t>Gaussier</a:t>
            </a:r>
            <a:r>
              <a:rPr lang="en-US" sz="1900" dirty="0"/>
              <a:t>. CORIA 2011. </a:t>
            </a:r>
          </a:p>
          <a:p>
            <a:r>
              <a:rPr lang="en-US" sz="1900" dirty="0"/>
              <a:t>[Zhang et al., 2011] How to count thumb-ups and thumb-downs: user-rating based ranking of items from an axiomatic perspective. D. Zhang, R. Mao, H. Li and J. Mao. ICTIR 2011. </a:t>
            </a:r>
          </a:p>
          <a:p>
            <a:r>
              <a:rPr lang="en-US" sz="1900" dirty="0" smtClean="0"/>
              <a:t>[</a:t>
            </a:r>
            <a:r>
              <a:rPr lang="en-US" sz="1900" dirty="0" err="1"/>
              <a:t>Lv&amp;Zhai</a:t>
            </a:r>
            <a:r>
              <a:rPr lang="en-US" sz="1900" dirty="0"/>
              <a:t>, 2012] A log-logistic model-based interpretation of TF normalization of BM25. Y. </a:t>
            </a:r>
            <a:r>
              <a:rPr lang="en-US" sz="1900" dirty="0" err="1"/>
              <a:t>Lv</a:t>
            </a:r>
            <a:r>
              <a:rPr lang="en-US" sz="1900" dirty="0"/>
              <a:t> and C. </a:t>
            </a:r>
            <a:r>
              <a:rPr lang="en-US" sz="1900" dirty="0" err="1"/>
              <a:t>Zhai</a:t>
            </a:r>
            <a:r>
              <a:rPr lang="en-US" sz="1900" dirty="0"/>
              <a:t>. ECIR 2012. </a:t>
            </a:r>
          </a:p>
          <a:p>
            <a:r>
              <a:rPr lang="en-US" sz="1900" dirty="0" smtClean="0"/>
              <a:t>[</a:t>
            </a:r>
            <a:r>
              <a:rPr lang="en-US" sz="1900" dirty="0" err="1"/>
              <a:t>Wu&amp;Fang</a:t>
            </a:r>
            <a:r>
              <a:rPr lang="en-US" sz="1900" dirty="0"/>
              <a:t>, 2012] Relation-based term weighting regularization. H. Wu and H. Fang. ECIR 2012. </a:t>
            </a:r>
          </a:p>
          <a:p>
            <a:r>
              <a:rPr lang="en-US" sz="1900" dirty="0" err="1"/>
              <a:t>Shima</a:t>
            </a:r>
            <a:r>
              <a:rPr lang="en-US" sz="1900" dirty="0"/>
              <a:t> </a:t>
            </a:r>
            <a:r>
              <a:rPr lang="en-US" sz="1900" dirty="0" err="1"/>
              <a:t>Gerani</a:t>
            </a:r>
            <a:r>
              <a:rPr lang="en-US" sz="1900" dirty="0"/>
              <a:t>, </a:t>
            </a:r>
            <a:r>
              <a:rPr lang="en-US" sz="1900" dirty="0" err="1"/>
              <a:t>ChengXiang</a:t>
            </a:r>
            <a:r>
              <a:rPr lang="en-US" sz="1900" dirty="0"/>
              <a:t> </a:t>
            </a:r>
            <a:r>
              <a:rPr lang="en-US" sz="1900" dirty="0" err="1"/>
              <a:t>Zhai</a:t>
            </a:r>
            <a:r>
              <a:rPr lang="en-US" sz="1900" dirty="0"/>
              <a:t>, Fabio </a:t>
            </a:r>
            <a:r>
              <a:rPr lang="en-US" sz="1900" dirty="0" err="1"/>
              <a:t>Crestani</a:t>
            </a:r>
            <a:r>
              <a:rPr lang="en-US" sz="1900" dirty="0"/>
              <a:t>: Score Transformation in Linear Combination for Multi-criteria Relevance Ranking. ECIR 2012: </a:t>
            </a:r>
            <a:r>
              <a:rPr lang="en-US" sz="1900" dirty="0" smtClean="0"/>
              <a:t>256-267</a:t>
            </a:r>
          </a:p>
          <a:p>
            <a:endParaRPr lang="en-US" sz="1900" dirty="0"/>
          </a:p>
          <a:p>
            <a:endParaRPr lang="en-US" sz="1500" dirty="0" smtClean="0"/>
          </a:p>
          <a:p>
            <a:pPr marL="0" indent="0">
              <a:buNone/>
            </a:pPr>
            <a:endParaRPr lang="en-US" dirty="0"/>
          </a:p>
        </p:txBody>
      </p:sp>
      <p:sp>
        <p:nvSpPr>
          <p:cNvPr id="4" name="Slide Number Placeholder 3"/>
          <p:cNvSpPr>
            <a:spLocks noGrp="1"/>
          </p:cNvSpPr>
          <p:nvPr>
            <p:ph type="sldNum" sz="quarter" idx="12"/>
          </p:nvPr>
        </p:nvSpPr>
        <p:spPr/>
        <p:txBody>
          <a:bodyPr/>
          <a:lstStyle/>
          <a:p>
            <a:fld id="{88AD08FE-21CA-447A-B5E0-10774CCDBD3A}" type="slidenum">
              <a:rPr lang="en-US" smtClean="0"/>
              <a:t>118</a:t>
            </a:fld>
            <a:endParaRPr lang="en-US"/>
          </a:p>
        </p:txBody>
      </p:sp>
    </p:spTree>
    <p:extLst>
      <p:ext uri="{BB962C8B-B14F-4D97-AF65-F5344CB8AC3E}">
        <p14:creationId xmlns:p14="http://schemas.microsoft.com/office/powerpoint/2010/main" val="2280984302"/>
      </p:ext>
    </p:extLst>
  </p:cSld>
  <p:clrMapOvr>
    <a:masterClrMapping/>
  </p:clrMapOvr>
  <p:timing>
    <p:tnLst>
      <p:par>
        <p:cTn xmlns:p14="http://schemas.microsoft.com/office/powerpoint/2010/mai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000090"/>
                </a:solidFill>
              </a:rPr>
              <a:t>Axiomatic Approaches </a:t>
            </a:r>
            <a:r>
              <a:rPr lang="en-US" b="1" dirty="0" smtClean="0">
                <a:solidFill>
                  <a:srgbClr val="000090"/>
                </a:solidFill>
              </a:rPr>
              <a:t>(4)</a:t>
            </a:r>
            <a:endParaRPr lang="en-US" dirty="0"/>
          </a:p>
        </p:txBody>
      </p:sp>
      <p:sp>
        <p:nvSpPr>
          <p:cNvPr id="3" name="Content Placeholder 2"/>
          <p:cNvSpPr>
            <a:spLocks noGrp="1"/>
          </p:cNvSpPr>
          <p:nvPr>
            <p:ph idx="1"/>
          </p:nvPr>
        </p:nvSpPr>
        <p:spPr/>
        <p:txBody>
          <a:bodyPr>
            <a:normAutofit/>
          </a:bodyPr>
          <a:lstStyle/>
          <a:p>
            <a:r>
              <a:rPr lang="en-US" sz="1800" dirty="0"/>
              <a:t>[</a:t>
            </a:r>
            <a:r>
              <a:rPr lang="en-US" sz="1800" dirty="0" err="1"/>
              <a:t>Li&amp;Gaussier</a:t>
            </a:r>
            <a:r>
              <a:rPr lang="en-US" sz="1800" dirty="0"/>
              <a:t>, 2012] An information-based cross-language information retrieval model. B. Li and E. </a:t>
            </a:r>
            <a:r>
              <a:rPr lang="en-US" sz="1800" dirty="0" err="1"/>
              <a:t>Gaussier</a:t>
            </a:r>
            <a:r>
              <a:rPr lang="en-US" sz="1800" dirty="0"/>
              <a:t>. ECIR 2012. </a:t>
            </a:r>
          </a:p>
          <a:p>
            <a:r>
              <a:rPr lang="en-US" sz="1800" dirty="0"/>
              <a:t>[</a:t>
            </a:r>
            <a:r>
              <a:rPr lang="en-US" sz="1800" dirty="0" err="1"/>
              <a:t>Karimzadehgan&amp;Zhai</a:t>
            </a:r>
            <a:r>
              <a:rPr lang="en-US" sz="1800" dirty="0"/>
              <a:t>, 2012] Axiomatic analysis of translation language model for information retrieval. M. </a:t>
            </a:r>
            <a:r>
              <a:rPr lang="en-US" sz="1800" dirty="0" err="1"/>
              <a:t>Karimzadehgan</a:t>
            </a:r>
            <a:r>
              <a:rPr lang="en-US" sz="1800" dirty="0"/>
              <a:t> and C. </a:t>
            </a:r>
            <a:r>
              <a:rPr lang="en-US" sz="1800" dirty="0" err="1"/>
              <a:t>Zhai</a:t>
            </a:r>
            <a:r>
              <a:rPr lang="en-US" sz="1800" dirty="0"/>
              <a:t>. ECIR 2012.</a:t>
            </a:r>
          </a:p>
          <a:p>
            <a:r>
              <a:rPr lang="en-US" sz="1800" dirty="0" smtClean="0"/>
              <a:t>[Cummins and </a:t>
            </a:r>
            <a:r>
              <a:rPr lang="en-US" sz="1800" dirty="0" err="1" smtClean="0"/>
              <a:t>O’Riodan</a:t>
            </a:r>
            <a:r>
              <a:rPr lang="en-US" sz="1800" dirty="0" smtClean="0"/>
              <a:t> 2012] Ronan </a:t>
            </a:r>
            <a:r>
              <a:rPr lang="en-US" sz="1800" dirty="0"/>
              <a:t>Cummins and </a:t>
            </a:r>
            <a:r>
              <a:rPr lang="en-US" sz="1800" dirty="0" err="1"/>
              <a:t>Colm</a:t>
            </a:r>
            <a:r>
              <a:rPr lang="en-US" sz="1800" dirty="0"/>
              <a:t> </a:t>
            </a:r>
            <a:r>
              <a:rPr lang="en-US" sz="1800" dirty="0" err="1"/>
              <a:t>O'Riordan</a:t>
            </a:r>
            <a:r>
              <a:rPr lang="en-US" sz="1800" dirty="0"/>
              <a:t>. A Constraint to Automatically Regulate Document-Length </a:t>
            </a:r>
            <a:r>
              <a:rPr lang="en-US" sz="1800" dirty="0" err="1"/>
              <a:t>Normalisation</a:t>
            </a:r>
            <a:r>
              <a:rPr lang="en-US" sz="1800" dirty="0"/>
              <a:t>, 21st ACM International Conference on Information and Knowledge Management (CIKM), Oct 29 - Nov 2,2012, Maui, Hawaii, USA </a:t>
            </a:r>
          </a:p>
          <a:p>
            <a:r>
              <a:rPr lang="en-US" sz="1800" dirty="0"/>
              <a:t>[</a:t>
            </a:r>
            <a:r>
              <a:rPr lang="en-US" sz="1800" dirty="0" err="1"/>
              <a:t>Clinchant&amp;Gaussier</a:t>
            </a:r>
            <a:r>
              <a:rPr lang="en-US" sz="1800" dirty="0"/>
              <a:t>, 2013] A Theoretical Analysis of Pseudo-Relevance Feedback Models. ICTIR 2013. </a:t>
            </a:r>
          </a:p>
          <a:p>
            <a:endParaRPr lang="en-US" sz="1800" dirty="0"/>
          </a:p>
        </p:txBody>
      </p:sp>
      <p:sp>
        <p:nvSpPr>
          <p:cNvPr id="4" name="Slide Number Placeholder 3"/>
          <p:cNvSpPr>
            <a:spLocks noGrp="1"/>
          </p:cNvSpPr>
          <p:nvPr>
            <p:ph type="sldNum" sz="quarter" idx="12"/>
          </p:nvPr>
        </p:nvSpPr>
        <p:spPr/>
        <p:txBody>
          <a:bodyPr/>
          <a:lstStyle/>
          <a:p>
            <a:fld id="{88AD08FE-21CA-447A-B5E0-10774CCDBD3A}" type="slidenum">
              <a:rPr lang="en-US" smtClean="0"/>
              <a:t>119</a:t>
            </a:fld>
            <a:endParaRPr lang="en-US"/>
          </a:p>
        </p:txBody>
      </p:sp>
    </p:spTree>
    <p:extLst>
      <p:ext uri="{BB962C8B-B14F-4D97-AF65-F5344CB8AC3E}">
        <p14:creationId xmlns:p14="http://schemas.microsoft.com/office/powerpoint/2010/main" val="886614181"/>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82" name="Rectangle 46"/>
          <p:cNvSpPr>
            <a:spLocks noChangeArrowheads="1"/>
          </p:cNvSpPr>
          <p:nvPr/>
        </p:nvSpPr>
        <p:spPr bwMode="auto">
          <a:xfrm>
            <a:off x="533400" y="762000"/>
            <a:ext cx="7772400" cy="464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spcBef>
                <a:spcPct val="20000"/>
              </a:spcBef>
              <a:buFontTx/>
              <a:buChar char="•"/>
            </a:pPr>
            <a:r>
              <a:rPr lang="en-US" altLang="zh-CN" sz="2400" b="1" dirty="0" smtClean="0"/>
              <a:t>PIV </a:t>
            </a:r>
            <a:r>
              <a:rPr lang="en-US" altLang="zh-CN" sz="2400" dirty="0" smtClean="0"/>
              <a:t>(vector space model)</a:t>
            </a:r>
            <a:endParaRPr lang="en-US" altLang="zh-CN" sz="2400" dirty="0"/>
          </a:p>
          <a:p>
            <a:pPr marL="0" indent="0" eaLnBrk="1" hangingPunct="1">
              <a:spcBef>
                <a:spcPct val="20000"/>
              </a:spcBef>
            </a:pPr>
            <a:endParaRPr lang="en-US" altLang="zh-CN" sz="2400" b="1" dirty="0" smtClean="0"/>
          </a:p>
          <a:p>
            <a:pPr marL="0" indent="0" eaLnBrk="1" hangingPunct="1">
              <a:spcBef>
                <a:spcPct val="20000"/>
              </a:spcBef>
            </a:pPr>
            <a:endParaRPr lang="en-US" altLang="zh-CN" sz="2400" b="1" dirty="0"/>
          </a:p>
          <a:p>
            <a:pPr eaLnBrk="1" hangingPunct="1">
              <a:spcBef>
                <a:spcPct val="20000"/>
              </a:spcBef>
              <a:buFontTx/>
              <a:buChar char="•"/>
            </a:pPr>
            <a:r>
              <a:rPr lang="en-US" altLang="zh-CN" sz="2400" b="1" dirty="0" smtClean="0"/>
              <a:t>DIR </a:t>
            </a:r>
            <a:r>
              <a:rPr lang="en-US" altLang="zh-CN" sz="2400" dirty="0" smtClean="0"/>
              <a:t>(language modeling approach) </a:t>
            </a:r>
            <a:endParaRPr lang="en-US" altLang="zh-CN" sz="2400" dirty="0"/>
          </a:p>
          <a:p>
            <a:pPr eaLnBrk="1" hangingPunct="1">
              <a:spcBef>
                <a:spcPct val="20000"/>
              </a:spcBef>
              <a:buFontTx/>
              <a:buChar char="•"/>
            </a:pPr>
            <a:endParaRPr lang="en-US" altLang="zh-CN" sz="2400" b="1" dirty="0"/>
          </a:p>
          <a:p>
            <a:pPr eaLnBrk="1" hangingPunct="1">
              <a:spcBef>
                <a:spcPct val="20000"/>
              </a:spcBef>
              <a:buFontTx/>
              <a:buChar char="•"/>
            </a:pPr>
            <a:endParaRPr lang="en-US" altLang="zh-CN" sz="2400" b="1" dirty="0"/>
          </a:p>
          <a:p>
            <a:pPr eaLnBrk="1" hangingPunct="1">
              <a:spcBef>
                <a:spcPct val="20000"/>
              </a:spcBef>
              <a:buFontTx/>
              <a:buChar char="•"/>
            </a:pPr>
            <a:r>
              <a:rPr lang="en-US" altLang="zh-CN" sz="2400" b="1" dirty="0" smtClean="0"/>
              <a:t>BM25 </a:t>
            </a:r>
            <a:r>
              <a:rPr lang="en-US" altLang="zh-CN" sz="2400" dirty="0" smtClean="0"/>
              <a:t>(classic probabilistic model)</a:t>
            </a:r>
          </a:p>
          <a:p>
            <a:pPr eaLnBrk="1" hangingPunct="1">
              <a:spcBef>
                <a:spcPct val="20000"/>
              </a:spcBef>
              <a:buFontTx/>
              <a:buChar char="•"/>
            </a:pPr>
            <a:endParaRPr lang="en-US" altLang="zh-CN" sz="2400" b="1" dirty="0"/>
          </a:p>
          <a:p>
            <a:pPr eaLnBrk="1" hangingPunct="1">
              <a:spcBef>
                <a:spcPct val="20000"/>
              </a:spcBef>
              <a:buFontTx/>
              <a:buChar char="•"/>
            </a:pPr>
            <a:endParaRPr lang="en-US" altLang="zh-CN" sz="2400" b="1" dirty="0" smtClean="0"/>
          </a:p>
          <a:p>
            <a:pPr eaLnBrk="1" hangingPunct="1">
              <a:spcBef>
                <a:spcPct val="20000"/>
              </a:spcBef>
              <a:buFontTx/>
              <a:buChar char="•"/>
            </a:pPr>
            <a:r>
              <a:rPr lang="en-US" altLang="zh-CN" sz="2400" b="1" dirty="0" smtClean="0"/>
              <a:t>PL2 (divergence from randomness)  </a:t>
            </a:r>
            <a:endParaRPr lang="en-US" altLang="zh-CN" sz="2400" b="1" dirty="0"/>
          </a:p>
        </p:txBody>
      </p:sp>
      <p:graphicFrame>
        <p:nvGraphicFramePr>
          <p:cNvPr id="24583" name="Object 21"/>
          <p:cNvGraphicFramePr>
            <a:graphicFrameLocks noChangeAspect="1"/>
          </p:cNvGraphicFramePr>
          <p:nvPr>
            <p:extLst>
              <p:ext uri="{D42A27DB-BD31-4B8C-83A1-F6EECF244321}">
                <p14:modId xmlns:p14="http://schemas.microsoft.com/office/powerpoint/2010/main" val="1226730518"/>
              </p:ext>
            </p:extLst>
          </p:nvPr>
        </p:nvGraphicFramePr>
        <p:xfrm>
          <a:off x="914399" y="1295400"/>
          <a:ext cx="3887385" cy="838200"/>
        </p:xfrm>
        <a:graphic>
          <a:graphicData uri="http://schemas.openxmlformats.org/presentationml/2006/ole">
            <mc:AlternateContent xmlns:mc="http://schemas.openxmlformats.org/markup-compatibility/2006">
              <mc:Choice xmlns:v="urn:schemas-microsoft-com:vml" Requires="v">
                <p:oleObj spid="_x0000_s174465" name="Equation" r:id="rId4" imgW="2705100" imgH="584200" progId="Equation.DSMT4">
                  <p:embed/>
                </p:oleObj>
              </mc:Choice>
              <mc:Fallback>
                <p:oleObj name="Equation" r:id="rId4" imgW="2705100" imgH="584200" progId="Equation.DSMT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4399" y="1295400"/>
                        <a:ext cx="3887385" cy="838200"/>
                      </a:xfrm>
                      <a:prstGeom prst="rect">
                        <a:avLst/>
                      </a:prstGeom>
                      <a:noFill/>
                      <a:ln>
                        <a:noFill/>
                      </a:ln>
                      <a:effectLst/>
                      <a:extLst/>
                    </p:spPr>
                  </p:pic>
                </p:oleObj>
              </mc:Fallback>
            </mc:AlternateContent>
          </a:graphicData>
        </a:graphic>
      </p:graphicFrame>
      <p:graphicFrame>
        <p:nvGraphicFramePr>
          <p:cNvPr id="24584" name="Object 22"/>
          <p:cNvGraphicFramePr>
            <a:graphicFrameLocks noChangeAspect="1"/>
          </p:cNvGraphicFramePr>
          <p:nvPr>
            <p:extLst>
              <p:ext uri="{D42A27DB-BD31-4B8C-83A1-F6EECF244321}">
                <p14:modId xmlns:p14="http://schemas.microsoft.com/office/powerpoint/2010/main" val="3757199206"/>
              </p:ext>
            </p:extLst>
          </p:nvPr>
        </p:nvGraphicFramePr>
        <p:xfrm>
          <a:off x="914400" y="2590800"/>
          <a:ext cx="4419600" cy="644525"/>
        </p:xfrm>
        <a:graphic>
          <a:graphicData uri="http://schemas.openxmlformats.org/presentationml/2006/ole">
            <mc:AlternateContent xmlns:mc="http://schemas.openxmlformats.org/markup-compatibility/2006">
              <mc:Choice xmlns:v="urn:schemas-microsoft-com:vml" Requires="v">
                <p:oleObj spid="_x0000_s174466" name="Equation" r:id="rId6" imgW="2959100" imgH="431800" progId="Equation.DSMT4">
                  <p:embed/>
                </p:oleObj>
              </mc:Choice>
              <mc:Fallback>
                <p:oleObj name="Equation" r:id="rId6" imgW="2959100" imgH="431800" progId="Equation.DSMT4">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14400" y="2590800"/>
                        <a:ext cx="4419600" cy="644525"/>
                      </a:xfrm>
                      <a:prstGeom prst="rect">
                        <a:avLst/>
                      </a:prstGeom>
                      <a:noFill/>
                      <a:ln>
                        <a:noFill/>
                      </a:ln>
                      <a:effectLst/>
                      <a:extLst/>
                    </p:spPr>
                  </p:pic>
                </p:oleObj>
              </mc:Fallback>
            </mc:AlternateContent>
          </a:graphicData>
        </a:graphic>
      </p:graphicFrame>
      <p:graphicFrame>
        <p:nvGraphicFramePr>
          <p:cNvPr id="24585" name="Object 23"/>
          <p:cNvGraphicFramePr>
            <a:graphicFrameLocks noChangeAspect="1"/>
          </p:cNvGraphicFramePr>
          <p:nvPr>
            <p:extLst>
              <p:ext uri="{D42A27DB-BD31-4B8C-83A1-F6EECF244321}">
                <p14:modId xmlns:p14="http://schemas.microsoft.com/office/powerpoint/2010/main" val="245905125"/>
              </p:ext>
            </p:extLst>
          </p:nvPr>
        </p:nvGraphicFramePr>
        <p:xfrm>
          <a:off x="947738" y="3906838"/>
          <a:ext cx="5722937" cy="842962"/>
        </p:xfrm>
        <a:graphic>
          <a:graphicData uri="http://schemas.openxmlformats.org/presentationml/2006/ole">
            <mc:AlternateContent xmlns:mc="http://schemas.openxmlformats.org/markup-compatibility/2006">
              <mc:Choice xmlns:v="urn:schemas-microsoft-com:vml" Requires="v">
                <p:oleObj spid="_x0000_s174467" name="Equation" r:id="rId8" imgW="4229100" imgH="622300" progId="Equation.3">
                  <p:embed/>
                </p:oleObj>
              </mc:Choice>
              <mc:Fallback>
                <p:oleObj name="Equation" r:id="rId8" imgW="4229100" imgH="622300" progId="Equation.3">
                  <p:embed/>
                  <p:pic>
                    <p:nvPicPr>
                      <p:cNvPr id="0" name=""/>
                      <p:cNvPicPr>
                        <a:picLocks noChangeAspect="1" noChangeArrowheads="1"/>
                      </p:cNvPicPr>
                      <p:nvPr/>
                    </p:nvPicPr>
                    <p:blipFill>
                      <a:blip r:embed="rId9"/>
                      <a:srcRect/>
                      <a:stretch>
                        <a:fillRect/>
                      </a:stretch>
                    </p:blipFill>
                    <p:spPr bwMode="auto">
                      <a:xfrm>
                        <a:off x="947738" y="3906838"/>
                        <a:ext cx="5722937" cy="842962"/>
                      </a:xfrm>
                      <a:prstGeom prst="rect">
                        <a:avLst/>
                      </a:prstGeom>
                      <a:noFill/>
                      <a:ln>
                        <a:noFill/>
                      </a:ln>
                      <a:effectLst/>
                      <a:extLst/>
                    </p:spPr>
                  </p:pic>
                </p:oleObj>
              </mc:Fallback>
            </mc:AlternateContent>
          </a:graphicData>
        </a:graphic>
      </p:graphicFrame>
      <p:sp>
        <p:nvSpPr>
          <p:cNvPr id="24579" name="Rectangle 41"/>
          <p:cNvSpPr>
            <a:spLocks noChangeArrowheads="1"/>
          </p:cNvSpPr>
          <p:nvPr/>
        </p:nvSpPr>
        <p:spPr bwMode="auto">
          <a:xfrm>
            <a:off x="381000" y="-152400"/>
            <a:ext cx="8610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r>
              <a:rPr lang="en-US" altLang="zh-CN" sz="3600" b="1" dirty="0" smtClean="0">
                <a:solidFill>
                  <a:srgbClr val="000090"/>
                </a:solidFill>
                <a:latin typeface="Arial" charset="0"/>
              </a:rPr>
              <a:t>Some state </a:t>
            </a:r>
            <a:r>
              <a:rPr lang="en-US" altLang="zh-CN" sz="3600" b="1" dirty="0">
                <a:solidFill>
                  <a:srgbClr val="000090"/>
                </a:solidFill>
                <a:latin typeface="Arial" charset="0"/>
              </a:rPr>
              <a:t>of the art retrieval models</a:t>
            </a:r>
          </a:p>
        </p:txBody>
      </p:sp>
      <p:sp>
        <p:nvSpPr>
          <p:cNvPr id="3" name="Slide Number Placeholder 2"/>
          <p:cNvSpPr>
            <a:spLocks noGrp="1"/>
          </p:cNvSpPr>
          <p:nvPr>
            <p:ph type="sldNum" sz="quarter" idx="12"/>
          </p:nvPr>
        </p:nvSpPr>
        <p:spPr/>
        <p:txBody>
          <a:bodyPr/>
          <a:lstStyle/>
          <a:p>
            <a:fld id="{88AD08FE-21CA-447A-B5E0-10774CCDBD3A}" type="slidenum">
              <a:rPr lang="en-US" smtClean="0"/>
              <a:t>12</a:t>
            </a:fld>
            <a:endParaRPr lang="en-US"/>
          </a:p>
        </p:txBody>
      </p:sp>
      <p:graphicFrame>
        <p:nvGraphicFramePr>
          <p:cNvPr id="11" name="Object 23"/>
          <p:cNvGraphicFramePr>
            <a:graphicFrameLocks noChangeAspect="1"/>
          </p:cNvGraphicFramePr>
          <p:nvPr>
            <p:extLst>
              <p:ext uri="{D42A27DB-BD31-4B8C-83A1-F6EECF244321}">
                <p14:modId xmlns:p14="http://schemas.microsoft.com/office/powerpoint/2010/main" val="3686341231"/>
              </p:ext>
            </p:extLst>
          </p:nvPr>
        </p:nvGraphicFramePr>
        <p:xfrm>
          <a:off x="3798888" y="5524500"/>
          <a:ext cx="173037" cy="258763"/>
        </p:xfrm>
        <a:graphic>
          <a:graphicData uri="http://schemas.openxmlformats.org/presentationml/2006/ole">
            <mc:AlternateContent xmlns:mc="http://schemas.openxmlformats.org/markup-compatibility/2006">
              <mc:Choice xmlns:v="urn:schemas-microsoft-com:vml" Requires="v">
                <p:oleObj spid="_x0000_s174468" name="Equation" r:id="rId10" imgW="127000" imgH="190500" progId="Equation.3">
                  <p:embed/>
                </p:oleObj>
              </mc:Choice>
              <mc:Fallback>
                <p:oleObj name="Equation" r:id="rId10" imgW="127000" imgH="190500" progId="Equation.3">
                  <p:embed/>
                  <p:pic>
                    <p:nvPicPr>
                      <p:cNvPr id="0" name=""/>
                      <p:cNvPicPr>
                        <a:picLocks noChangeAspect="1" noChangeArrowheads="1"/>
                      </p:cNvPicPr>
                      <p:nvPr/>
                    </p:nvPicPr>
                    <p:blipFill>
                      <a:blip r:embed="rId11"/>
                      <a:srcRect/>
                      <a:stretch>
                        <a:fillRect/>
                      </a:stretch>
                    </p:blipFill>
                    <p:spPr bwMode="auto">
                      <a:xfrm>
                        <a:off x="3798888" y="5524500"/>
                        <a:ext cx="173037" cy="258763"/>
                      </a:xfrm>
                      <a:prstGeom prst="rect">
                        <a:avLst/>
                      </a:prstGeom>
                      <a:noFill/>
                      <a:ln>
                        <a:noFill/>
                      </a:ln>
                      <a:effectLst/>
                      <a:extLst/>
                    </p:spPr>
                  </p:pic>
                </p:oleObj>
              </mc:Fallback>
            </mc:AlternateContent>
          </a:graphicData>
        </a:graphic>
      </p:graphicFrame>
      <p:graphicFrame>
        <p:nvGraphicFramePr>
          <p:cNvPr id="4" name="Object 3"/>
          <p:cNvGraphicFramePr>
            <a:graphicFrameLocks noChangeAspect="1"/>
          </p:cNvGraphicFramePr>
          <p:nvPr>
            <p:extLst>
              <p:ext uri="{D42A27DB-BD31-4B8C-83A1-F6EECF244321}">
                <p14:modId xmlns:p14="http://schemas.microsoft.com/office/powerpoint/2010/main" val="1587565262"/>
              </p:ext>
            </p:extLst>
          </p:nvPr>
        </p:nvGraphicFramePr>
        <p:xfrm>
          <a:off x="990599" y="5181600"/>
          <a:ext cx="6154616" cy="914400"/>
        </p:xfrm>
        <a:graphic>
          <a:graphicData uri="http://schemas.openxmlformats.org/presentationml/2006/ole">
            <mc:AlternateContent xmlns:mc="http://schemas.openxmlformats.org/markup-compatibility/2006">
              <mc:Choice xmlns:v="urn:schemas-microsoft-com:vml" Requires="v">
                <p:oleObj spid="_x0000_s174469" name="Equation" r:id="rId12" imgW="4445000" imgH="660400" progId="Equation.3">
                  <p:embed/>
                </p:oleObj>
              </mc:Choice>
              <mc:Fallback>
                <p:oleObj name="Equation" r:id="rId12" imgW="4445000" imgH="660400" progId="Equation.3">
                  <p:embed/>
                  <p:pic>
                    <p:nvPicPr>
                      <p:cNvPr id="0" name=""/>
                      <p:cNvPicPr/>
                      <p:nvPr/>
                    </p:nvPicPr>
                    <p:blipFill>
                      <a:blip r:embed="rId13"/>
                      <a:stretch>
                        <a:fillRect/>
                      </a:stretch>
                    </p:blipFill>
                    <p:spPr>
                      <a:xfrm>
                        <a:off x="990599" y="5181600"/>
                        <a:ext cx="6154616" cy="914400"/>
                      </a:xfrm>
                      <a:prstGeom prst="rect">
                        <a:avLst/>
                      </a:prstGeom>
                    </p:spPr>
                  </p:pic>
                </p:oleObj>
              </mc:Fallback>
            </mc:AlternateContent>
          </a:graphicData>
        </a:graphic>
      </p:graphicFrame>
      <p:graphicFrame>
        <p:nvGraphicFramePr>
          <p:cNvPr id="5" name="Object 4"/>
          <p:cNvGraphicFramePr>
            <a:graphicFrameLocks noChangeAspect="1"/>
          </p:cNvGraphicFramePr>
          <p:nvPr>
            <p:extLst>
              <p:ext uri="{D42A27DB-BD31-4B8C-83A1-F6EECF244321}">
                <p14:modId xmlns:p14="http://schemas.microsoft.com/office/powerpoint/2010/main" val="706553515"/>
              </p:ext>
            </p:extLst>
          </p:nvPr>
        </p:nvGraphicFramePr>
        <p:xfrm>
          <a:off x="3733800" y="6172200"/>
          <a:ext cx="3459018" cy="533400"/>
        </p:xfrm>
        <a:graphic>
          <a:graphicData uri="http://schemas.openxmlformats.org/presentationml/2006/ole">
            <mc:AlternateContent xmlns:mc="http://schemas.openxmlformats.org/markup-compatibility/2006">
              <mc:Choice xmlns:v="urn:schemas-microsoft-com:vml" Requires="v">
                <p:oleObj spid="_x0000_s174470" name="Equation" r:id="rId14" imgW="2717800" imgH="419100" progId="Equation.3">
                  <p:embed/>
                </p:oleObj>
              </mc:Choice>
              <mc:Fallback>
                <p:oleObj name="Equation" r:id="rId14" imgW="2717800" imgH="419100" progId="Equation.3">
                  <p:embed/>
                  <p:pic>
                    <p:nvPicPr>
                      <p:cNvPr id="0" name=""/>
                      <p:cNvPicPr/>
                      <p:nvPr/>
                    </p:nvPicPr>
                    <p:blipFill>
                      <a:blip r:embed="rId15"/>
                      <a:stretch>
                        <a:fillRect/>
                      </a:stretch>
                    </p:blipFill>
                    <p:spPr>
                      <a:xfrm>
                        <a:off x="3733800" y="6172200"/>
                        <a:ext cx="3459018" cy="533400"/>
                      </a:xfrm>
                      <a:prstGeom prst="rect">
                        <a:avLst/>
                      </a:prstGeom>
                    </p:spPr>
                  </p:pic>
                </p:oleObj>
              </mc:Fallback>
            </mc:AlternateContent>
          </a:graphicData>
        </a:graphic>
      </p:graphicFrame>
    </p:spTree>
    <p:extLst>
      <p:ext uri="{BB962C8B-B14F-4D97-AF65-F5344CB8AC3E}">
        <p14:creationId xmlns:p14="http://schemas.microsoft.com/office/powerpoint/2010/main" val="3288542711"/>
      </p:ext>
    </p:extLst>
  </p:cSld>
  <p:clrMapOvr>
    <a:masterClrMapping/>
  </p:clrMapOvr>
  <p:timing>
    <p:tnLst>
      <p:par>
        <p:cTn xmlns:p14="http://schemas.microsoft.com/office/powerpoint/2010/mai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000090"/>
                </a:solidFill>
              </a:rPr>
              <a:t>Other References (1)</a:t>
            </a:r>
            <a:endParaRPr lang="en-US" dirty="0">
              <a:solidFill>
                <a:srgbClr val="000090"/>
              </a:solidFill>
            </a:endParaRPr>
          </a:p>
        </p:txBody>
      </p:sp>
      <p:sp>
        <p:nvSpPr>
          <p:cNvPr id="3" name="Content Placeholder 2"/>
          <p:cNvSpPr>
            <a:spLocks noGrp="1"/>
          </p:cNvSpPr>
          <p:nvPr>
            <p:ph idx="1"/>
          </p:nvPr>
        </p:nvSpPr>
        <p:spPr>
          <a:xfrm>
            <a:off x="792162" y="1143000"/>
            <a:ext cx="7570787" cy="5355297"/>
          </a:xfrm>
        </p:spPr>
        <p:txBody>
          <a:bodyPr>
            <a:normAutofit/>
          </a:bodyPr>
          <a:lstStyle/>
          <a:p>
            <a:r>
              <a:rPr lang="en-US" sz="1800" dirty="0" smtClean="0"/>
              <a:t>[Salton et al. 1975] A theory of term importance in automatic text analysis. G. Salton, C.S. Yang and C. T. Yu. Journal of the American Society for Information Science, 1975.  </a:t>
            </a:r>
          </a:p>
          <a:p>
            <a:r>
              <a:rPr lang="en-US" sz="1800" dirty="0" smtClean="0"/>
              <a:t>[</a:t>
            </a:r>
            <a:r>
              <a:rPr lang="en-US" sz="1800" dirty="0" err="1" smtClean="0"/>
              <a:t>Singhal</a:t>
            </a:r>
            <a:r>
              <a:rPr lang="en-US" sz="1800" dirty="0" smtClean="0"/>
              <a:t> et al. 1996] Pivoted document length normalization. A. </a:t>
            </a:r>
            <a:r>
              <a:rPr lang="en-US" sz="1800" dirty="0" err="1" smtClean="0"/>
              <a:t>Singhal</a:t>
            </a:r>
            <a:r>
              <a:rPr lang="en-US" sz="1800" dirty="0" smtClean="0"/>
              <a:t>, C. Buckley and M. </a:t>
            </a:r>
            <a:r>
              <a:rPr lang="en-US" sz="1800" dirty="0" err="1" smtClean="0"/>
              <a:t>Mitra</a:t>
            </a:r>
            <a:r>
              <a:rPr lang="en-US" sz="1800" dirty="0" smtClean="0"/>
              <a:t>. SIGIR 1996. </a:t>
            </a:r>
          </a:p>
          <a:p>
            <a:r>
              <a:rPr lang="en-US" sz="1800" dirty="0" smtClean="0"/>
              <a:t>[</a:t>
            </a:r>
            <a:r>
              <a:rPr lang="en-US" sz="1800" dirty="0" err="1" smtClean="0"/>
              <a:t>Maron&amp;Kuhn</a:t>
            </a:r>
            <a:r>
              <a:rPr lang="en-US" sz="1800" dirty="0" smtClean="0"/>
              <a:t> 1960] On relevance, probabilistic indexing and information retrieval. M. E. </a:t>
            </a:r>
            <a:r>
              <a:rPr lang="en-US" sz="1800" dirty="0" err="1" smtClean="0"/>
              <a:t>Maron</a:t>
            </a:r>
            <a:r>
              <a:rPr lang="en-US" sz="1800" dirty="0" smtClean="0"/>
              <a:t> and J. L. </a:t>
            </a:r>
            <a:r>
              <a:rPr lang="en-US" sz="1800" dirty="0" err="1" smtClean="0"/>
              <a:t>Kuhns</a:t>
            </a:r>
            <a:r>
              <a:rPr lang="en-US" sz="1800" dirty="0" smtClean="0"/>
              <a:t>. Journal o </a:t>
            </a:r>
            <a:r>
              <a:rPr lang="en-US" sz="1800" dirty="0" err="1" smtClean="0"/>
              <a:t>fhte</a:t>
            </a:r>
            <a:r>
              <a:rPr lang="en-US" sz="1800" dirty="0" smtClean="0"/>
              <a:t> ACM, 1960. </a:t>
            </a:r>
          </a:p>
          <a:p>
            <a:r>
              <a:rPr lang="en-US" sz="1800" dirty="0" smtClean="0"/>
              <a:t>[Harter 1975] A probabilistic approach to automatic keyword indexing. S. P. Harter. Journal of the American Society for Information Science, 1975. </a:t>
            </a:r>
          </a:p>
          <a:p>
            <a:r>
              <a:rPr lang="en-US" sz="1800" dirty="0" smtClean="0"/>
              <a:t>[</a:t>
            </a:r>
            <a:r>
              <a:rPr lang="en-US" sz="1800" dirty="0" err="1" smtClean="0"/>
              <a:t>Robertson&amp;Sparck</a:t>
            </a:r>
            <a:r>
              <a:rPr lang="en-US" sz="1800" dirty="0" smtClean="0"/>
              <a:t> Jones 1976] Relevance weighting of search terms. S. Robertson and K. </a:t>
            </a:r>
            <a:r>
              <a:rPr lang="en-US" sz="1800" dirty="0" err="1" smtClean="0"/>
              <a:t>Sparck</a:t>
            </a:r>
            <a:r>
              <a:rPr lang="en-US" sz="1800" dirty="0" smtClean="0"/>
              <a:t> Jones. Journal of the American Society for Information Science, 1976. </a:t>
            </a:r>
          </a:p>
          <a:p>
            <a:r>
              <a:rPr lang="en-US" sz="1800" dirty="0" smtClean="0"/>
              <a:t>[van </a:t>
            </a:r>
            <a:r>
              <a:rPr lang="en-US" sz="1800" dirty="0" err="1" smtClean="0"/>
              <a:t>Rijsbergen</a:t>
            </a:r>
            <a:r>
              <a:rPr lang="en-US" sz="1800" dirty="0" smtClean="0"/>
              <a:t> 1977] A theoretical basis for the use of co-occurrence data in information retrieval. C. J. van </a:t>
            </a:r>
            <a:r>
              <a:rPr lang="en-US" sz="1800" dirty="0" err="1" smtClean="0"/>
              <a:t>Rijbergen</a:t>
            </a:r>
            <a:r>
              <a:rPr lang="en-US" sz="1800" dirty="0" smtClean="0"/>
              <a:t>. Journal of Documentation, 1977. </a:t>
            </a:r>
          </a:p>
          <a:p>
            <a:r>
              <a:rPr lang="en-US" sz="1800" dirty="0" smtClean="0"/>
              <a:t>[Robertson 1977]  The probability ranking principle in IR. S. E. Robertson. Journal of Documentation, 1977. </a:t>
            </a:r>
          </a:p>
          <a:p>
            <a:endParaRPr lang="en-US" sz="1800" dirty="0"/>
          </a:p>
          <a:p>
            <a:endParaRPr lang="en-US" dirty="0" smtClean="0"/>
          </a:p>
          <a:p>
            <a:pPr marL="0" indent="0">
              <a:buNone/>
            </a:pPr>
            <a:endParaRPr lang="en-US" dirty="0"/>
          </a:p>
        </p:txBody>
      </p:sp>
      <p:sp>
        <p:nvSpPr>
          <p:cNvPr id="4" name="Slide Number Placeholder 3"/>
          <p:cNvSpPr>
            <a:spLocks noGrp="1"/>
          </p:cNvSpPr>
          <p:nvPr>
            <p:ph type="sldNum" sz="quarter" idx="12"/>
          </p:nvPr>
        </p:nvSpPr>
        <p:spPr/>
        <p:txBody>
          <a:bodyPr/>
          <a:lstStyle/>
          <a:p>
            <a:fld id="{88AD08FE-21CA-447A-B5E0-10774CCDBD3A}" type="slidenum">
              <a:rPr lang="en-US" smtClean="0"/>
              <a:t>120</a:t>
            </a:fld>
            <a:endParaRPr lang="en-US"/>
          </a:p>
        </p:txBody>
      </p:sp>
    </p:spTree>
    <p:extLst>
      <p:ext uri="{BB962C8B-B14F-4D97-AF65-F5344CB8AC3E}">
        <p14:creationId xmlns:p14="http://schemas.microsoft.com/office/powerpoint/2010/main" val="3618997051"/>
      </p:ext>
    </p:extLst>
  </p:cSld>
  <p:clrMapOvr>
    <a:masterClrMapping/>
  </p:clrMapOvr>
  <p:timing>
    <p:tnLst>
      <p:par>
        <p:cTn xmlns:p14="http://schemas.microsoft.com/office/powerpoint/2010/mai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000090"/>
                </a:solidFill>
              </a:rPr>
              <a:t>Other References (2)</a:t>
            </a:r>
            <a:endParaRPr lang="en-US" dirty="0">
              <a:solidFill>
                <a:srgbClr val="000090"/>
              </a:solidFill>
            </a:endParaRPr>
          </a:p>
        </p:txBody>
      </p:sp>
      <p:sp>
        <p:nvSpPr>
          <p:cNvPr id="3" name="Content Placeholder 2"/>
          <p:cNvSpPr>
            <a:spLocks noGrp="1"/>
          </p:cNvSpPr>
          <p:nvPr>
            <p:ph idx="1"/>
          </p:nvPr>
        </p:nvSpPr>
        <p:spPr>
          <a:xfrm>
            <a:off x="792162" y="1143000"/>
            <a:ext cx="7570787" cy="5355297"/>
          </a:xfrm>
        </p:spPr>
        <p:txBody>
          <a:bodyPr>
            <a:normAutofit/>
          </a:bodyPr>
          <a:lstStyle/>
          <a:p>
            <a:r>
              <a:rPr lang="en-US" sz="1800" dirty="0" smtClean="0"/>
              <a:t>[Robertson 1981]  Probabilistic models of indexing and searching. S. E. Robertson, C. J. van </a:t>
            </a:r>
            <a:r>
              <a:rPr lang="en-US" sz="1800" dirty="0" err="1" smtClean="0"/>
              <a:t>Rijsbergen</a:t>
            </a:r>
            <a:r>
              <a:rPr lang="en-US" sz="1800" dirty="0" smtClean="0"/>
              <a:t> and M. F. Porter. Information Retrieval Search, 1981. </a:t>
            </a:r>
          </a:p>
          <a:p>
            <a:r>
              <a:rPr lang="en-US" sz="1800" dirty="0" smtClean="0"/>
              <a:t>[</a:t>
            </a:r>
            <a:r>
              <a:rPr lang="en-US" sz="1800" dirty="0" err="1" smtClean="0"/>
              <a:t>Robertson&amp;Walker</a:t>
            </a:r>
            <a:r>
              <a:rPr lang="en-US" sz="1800" dirty="0" smtClean="0"/>
              <a:t> 1994] Some simple effective approximations to the 2-Poisson model for probabilistic weighted retrieval. S. E. Robertson and S. Walker. SIGIR 1994. </a:t>
            </a:r>
          </a:p>
          <a:p>
            <a:r>
              <a:rPr lang="en-US" sz="1800" dirty="0" smtClean="0"/>
              <a:t>[</a:t>
            </a:r>
            <a:r>
              <a:rPr lang="en-US" sz="1800" dirty="0" err="1" smtClean="0"/>
              <a:t>Ponte&amp;Croft</a:t>
            </a:r>
            <a:r>
              <a:rPr lang="en-US" sz="1800" dirty="0" smtClean="0"/>
              <a:t> 1998] A language modeling approach to information retrieval. J. Ponte and W. B. Croft. SIGIR 1998. </a:t>
            </a:r>
          </a:p>
          <a:p>
            <a:r>
              <a:rPr lang="en-US" sz="1800" dirty="0" smtClean="0"/>
              <a:t>[</a:t>
            </a:r>
            <a:r>
              <a:rPr lang="en-US" sz="1800" dirty="0" err="1" smtClean="0"/>
              <a:t>Hiemstra&amp;Kraaij</a:t>
            </a:r>
            <a:r>
              <a:rPr lang="en-US" sz="1800" dirty="0" smtClean="0"/>
              <a:t> 1998] Twenty-one at TREC-7: ad-hoc and cross-language track. D. </a:t>
            </a:r>
            <a:r>
              <a:rPr lang="en-US" sz="1800" dirty="0" err="1" smtClean="0"/>
              <a:t>Hiemstra</a:t>
            </a:r>
            <a:r>
              <a:rPr lang="en-US" sz="1800" dirty="0" smtClean="0"/>
              <a:t> and W. </a:t>
            </a:r>
            <a:r>
              <a:rPr lang="en-US" sz="1800" dirty="0" err="1" smtClean="0"/>
              <a:t>Kraaij</a:t>
            </a:r>
            <a:r>
              <a:rPr lang="en-US" sz="1800" dirty="0" smtClean="0"/>
              <a:t>. TREC-7. 1998. </a:t>
            </a:r>
          </a:p>
          <a:p>
            <a:r>
              <a:rPr lang="en-US" sz="1800" dirty="0" smtClean="0"/>
              <a:t>[</a:t>
            </a:r>
            <a:r>
              <a:rPr lang="en-US" sz="1800" dirty="0" err="1" smtClean="0"/>
              <a:t>Zhai&amp;Lafferty</a:t>
            </a:r>
            <a:r>
              <a:rPr lang="en-US" sz="1800" dirty="0" smtClean="0"/>
              <a:t> 2001] A study of smoothing methods for language models applied to ad hoc information retrieval. C. </a:t>
            </a:r>
            <a:r>
              <a:rPr lang="en-US" sz="1800" dirty="0" err="1" smtClean="0"/>
              <a:t>Zhai</a:t>
            </a:r>
            <a:r>
              <a:rPr lang="en-US" sz="1800" dirty="0" smtClean="0"/>
              <a:t> and J. Lafferty. SIGIR 2001.  </a:t>
            </a:r>
          </a:p>
          <a:p>
            <a:r>
              <a:rPr lang="en-US" sz="1800" dirty="0" smtClean="0"/>
              <a:t>[</a:t>
            </a:r>
            <a:r>
              <a:rPr lang="en-US" sz="1800" dirty="0" err="1" smtClean="0"/>
              <a:t>Lavrenko&amp;Croft</a:t>
            </a:r>
            <a:r>
              <a:rPr lang="en-US" sz="1800" dirty="0" smtClean="0"/>
              <a:t> 2001] Relevance-based language models. V. </a:t>
            </a:r>
            <a:r>
              <a:rPr lang="en-US" sz="1800" dirty="0" err="1" smtClean="0"/>
              <a:t>Lavrenko</a:t>
            </a:r>
            <a:r>
              <a:rPr lang="en-US" sz="1800" dirty="0" smtClean="0"/>
              <a:t> and B. Croft. SIGIR 2001. </a:t>
            </a:r>
          </a:p>
          <a:p>
            <a:r>
              <a:rPr lang="en-US" sz="1800" dirty="0" smtClean="0"/>
              <a:t> [</a:t>
            </a:r>
            <a:r>
              <a:rPr lang="en-US" sz="1800" dirty="0" err="1" smtClean="0"/>
              <a:t>Kurland&amp;Lee</a:t>
            </a:r>
            <a:r>
              <a:rPr lang="en-US" sz="1800" dirty="0" smtClean="0"/>
              <a:t> 2004] Corpus structure, language models, and ad hoc information retrieval. O. Kurland and L. Lee. SIGIR 2004. </a:t>
            </a:r>
          </a:p>
          <a:p>
            <a:endParaRPr lang="en-US" sz="1800" dirty="0"/>
          </a:p>
          <a:p>
            <a:endParaRPr lang="en-US" dirty="0" smtClean="0"/>
          </a:p>
          <a:p>
            <a:pPr marL="0" indent="0">
              <a:buNone/>
            </a:pPr>
            <a:endParaRPr lang="en-US" dirty="0"/>
          </a:p>
        </p:txBody>
      </p:sp>
      <p:sp>
        <p:nvSpPr>
          <p:cNvPr id="4" name="Slide Number Placeholder 3"/>
          <p:cNvSpPr>
            <a:spLocks noGrp="1"/>
          </p:cNvSpPr>
          <p:nvPr>
            <p:ph type="sldNum" sz="quarter" idx="12"/>
          </p:nvPr>
        </p:nvSpPr>
        <p:spPr/>
        <p:txBody>
          <a:bodyPr/>
          <a:lstStyle/>
          <a:p>
            <a:fld id="{88AD08FE-21CA-447A-B5E0-10774CCDBD3A}" type="slidenum">
              <a:rPr lang="en-US" smtClean="0"/>
              <a:t>121</a:t>
            </a:fld>
            <a:endParaRPr lang="en-US"/>
          </a:p>
        </p:txBody>
      </p:sp>
    </p:spTree>
    <p:extLst>
      <p:ext uri="{BB962C8B-B14F-4D97-AF65-F5344CB8AC3E}">
        <p14:creationId xmlns:p14="http://schemas.microsoft.com/office/powerpoint/2010/main" val="1725628289"/>
      </p:ext>
    </p:extLst>
  </p:cSld>
  <p:clrMapOvr>
    <a:masterClrMapping/>
  </p:clrMapOvr>
  <p:timing>
    <p:tnLst>
      <p:par>
        <p:cTn xmlns:p14="http://schemas.microsoft.com/office/powerpoint/2010/mai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000090"/>
                </a:solidFill>
              </a:rPr>
              <a:t>Other References (3)</a:t>
            </a:r>
            <a:endParaRPr lang="en-US" dirty="0">
              <a:solidFill>
                <a:srgbClr val="000090"/>
              </a:solidFill>
            </a:endParaRPr>
          </a:p>
        </p:txBody>
      </p:sp>
      <p:sp>
        <p:nvSpPr>
          <p:cNvPr id="3" name="Content Placeholder 2"/>
          <p:cNvSpPr>
            <a:spLocks noGrp="1"/>
          </p:cNvSpPr>
          <p:nvPr>
            <p:ph idx="1"/>
          </p:nvPr>
        </p:nvSpPr>
        <p:spPr>
          <a:xfrm>
            <a:off x="792162" y="1143000"/>
            <a:ext cx="7570787" cy="5355297"/>
          </a:xfrm>
        </p:spPr>
        <p:txBody>
          <a:bodyPr>
            <a:normAutofit/>
          </a:bodyPr>
          <a:lstStyle/>
          <a:p>
            <a:r>
              <a:rPr lang="en-US" sz="1800" dirty="0" smtClean="0"/>
              <a:t>[van </a:t>
            </a:r>
            <a:r>
              <a:rPr lang="en-US" sz="1800" dirty="0" err="1" smtClean="0"/>
              <a:t>Rijsbergen</a:t>
            </a:r>
            <a:r>
              <a:rPr lang="en-US" sz="1800" dirty="0" smtClean="0"/>
              <a:t> 1986] A non-classical logic for information retrieval. C. J. van </a:t>
            </a:r>
            <a:r>
              <a:rPr lang="en-US" sz="1800" dirty="0" err="1" smtClean="0"/>
              <a:t>Rijsbergen</a:t>
            </a:r>
            <a:r>
              <a:rPr lang="en-US" sz="1800" dirty="0" smtClean="0"/>
              <a:t>. The Computer Journal, 1986. </a:t>
            </a:r>
          </a:p>
          <a:p>
            <a:r>
              <a:rPr lang="en-US" sz="1800" dirty="0" smtClean="0"/>
              <a:t>[</a:t>
            </a:r>
            <a:r>
              <a:rPr lang="en-US" sz="1800" dirty="0" err="1" smtClean="0"/>
              <a:t>Wong&amp;Yao</a:t>
            </a:r>
            <a:r>
              <a:rPr lang="en-US" sz="1800" dirty="0" smtClean="0"/>
              <a:t> 1995] On modeling information retrieval with probabilistic inference. S. K. M. Wong and Y. Y. Yao. ACM Transactions on Information Systems. 1995. </a:t>
            </a:r>
          </a:p>
          <a:p>
            <a:r>
              <a:rPr lang="en-US" sz="1800" dirty="0" smtClean="0"/>
              <a:t>[</a:t>
            </a:r>
            <a:r>
              <a:rPr lang="en-US" sz="1800" dirty="0" err="1" smtClean="0"/>
              <a:t>Amati&amp;van</a:t>
            </a:r>
            <a:r>
              <a:rPr lang="en-US" sz="1800" dirty="0" smtClean="0"/>
              <a:t> </a:t>
            </a:r>
            <a:r>
              <a:rPr lang="en-US" sz="1800" dirty="0" err="1" smtClean="0"/>
              <a:t>Rijsbergen</a:t>
            </a:r>
            <a:r>
              <a:rPr lang="en-US" sz="1800" dirty="0" smtClean="0"/>
              <a:t> 2002] Probabilistic models of information retrieval based on measuring the divergence from randomness. G. Amati and C. J. van </a:t>
            </a:r>
            <a:r>
              <a:rPr lang="en-US" sz="1800" dirty="0" err="1" smtClean="0"/>
              <a:t>Rijsbergen</a:t>
            </a:r>
            <a:r>
              <a:rPr lang="en-US" sz="1800" dirty="0" smtClean="0"/>
              <a:t>. ACM Transactions on Information Retrieval. 2002. </a:t>
            </a:r>
          </a:p>
          <a:p>
            <a:r>
              <a:rPr lang="en-US" sz="1800" dirty="0" smtClean="0"/>
              <a:t>[</a:t>
            </a:r>
            <a:r>
              <a:rPr lang="en-US" sz="1800" dirty="0" err="1" smtClean="0"/>
              <a:t>He&amp;Ounis</a:t>
            </a:r>
            <a:r>
              <a:rPr lang="en-US" sz="1800" dirty="0"/>
              <a:t> </a:t>
            </a:r>
            <a:r>
              <a:rPr lang="en-US" sz="1800" dirty="0" smtClean="0"/>
              <a:t>2005] A study of the </a:t>
            </a:r>
            <a:r>
              <a:rPr lang="en-US" sz="1800" dirty="0" err="1" smtClean="0"/>
              <a:t>dirichlet</a:t>
            </a:r>
            <a:r>
              <a:rPr lang="en-US" sz="1800" dirty="0" smtClean="0"/>
              <a:t> priors for term frequency normalization. B. He and I. </a:t>
            </a:r>
            <a:r>
              <a:rPr lang="en-US" sz="1800" dirty="0" err="1" smtClean="0"/>
              <a:t>Ounis</a:t>
            </a:r>
            <a:r>
              <a:rPr lang="en-US" sz="1800" dirty="0" smtClean="0"/>
              <a:t>. SIGIR 2005. </a:t>
            </a:r>
          </a:p>
          <a:p>
            <a:r>
              <a:rPr lang="en-US" sz="1800" dirty="0" smtClean="0"/>
              <a:t>[</a:t>
            </a:r>
            <a:r>
              <a:rPr lang="en-US" sz="1800" dirty="0" err="1" smtClean="0"/>
              <a:t>Gey</a:t>
            </a:r>
            <a:r>
              <a:rPr lang="en-US" sz="1800" dirty="0" smtClean="0"/>
              <a:t> 1994] Inferring probability of relevance using the method of logistic regression. F. </a:t>
            </a:r>
            <a:r>
              <a:rPr lang="en-US" sz="1800" dirty="0" err="1" smtClean="0"/>
              <a:t>Gey</a:t>
            </a:r>
            <a:r>
              <a:rPr lang="en-US" sz="1800" dirty="0" smtClean="0"/>
              <a:t>. SIGIR 1994. </a:t>
            </a:r>
          </a:p>
          <a:p>
            <a:r>
              <a:rPr lang="en-US" sz="1800" dirty="0" smtClean="0"/>
              <a:t>[</a:t>
            </a:r>
            <a:r>
              <a:rPr lang="en-US" sz="1800" dirty="0" err="1" smtClean="0"/>
              <a:t>Zhai&amp;Lafferty</a:t>
            </a:r>
            <a:r>
              <a:rPr lang="en-US" sz="1800" dirty="0" smtClean="0"/>
              <a:t> 2001] Model-based feedback in the language modeling approach to information retrieval. C. </a:t>
            </a:r>
            <a:r>
              <a:rPr lang="en-US" sz="1800" dirty="0" err="1" smtClean="0"/>
              <a:t>Zhai</a:t>
            </a:r>
            <a:r>
              <a:rPr lang="en-US" sz="1800" dirty="0" smtClean="0"/>
              <a:t> and J. Lafferty. CIKM 2001.</a:t>
            </a:r>
          </a:p>
          <a:p>
            <a:r>
              <a:rPr lang="en-US" sz="1800" dirty="0" smtClean="0"/>
              <a:t>[Tao et al. 2006] Regularized estimation of mixture models for robust pseudo-relevance feedback. T. Tao and C. </a:t>
            </a:r>
            <a:r>
              <a:rPr lang="en-US" sz="1800" dirty="0" err="1" smtClean="0"/>
              <a:t>Zhai</a:t>
            </a:r>
            <a:r>
              <a:rPr lang="en-US" sz="1800" dirty="0" smtClean="0"/>
              <a:t>. SIGIR 2006.  </a:t>
            </a:r>
          </a:p>
          <a:p>
            <a:endParaRPr lang="en-US" sz="1800" dirty="0"/>
          </a:p>
          <a:p>
            <a:endParaRPr lang="en-US" dirty="0" smtClean="0"/>
          </a:p>
          <a:p>
            <a:pPr marL="0" indent="0">
              <a:buNone/>
            </a:pPr>
            <a:endParaRPr lang="en-US" dirty="0"/>
          </a:p>
        </p:txBody>
      </p:sp>
      <p:sp>
        <p:nvSpPr>
          <p:cNvPr id="4" name="Slide Number Placeholder 3"/>
          <p:cNvSpPr>
            <a:spLocks noGrp="1"/>
          </p:cNvSpPr>
          <p:nvPr>
            <p:ph type="sldNum" sz="quarter" idx="12"/>
          </p:nvPr>
        </p:nvSpPr>
        <p:spPr/>
        <p:txBody>
          <a:bodyPr/>
          <a:lstStyle/>
          <a:p>
            <a:fld id="{88AD08FE-21CA-447A-B5E0-10774CCDBD3A}" type="slidenum">
              <a:rPr lang="en-US" smtClean="0"/>
              <a:t>122</a:t>
            </a:fld>
            <a:endParaRPr lang="en-US"/>
          </a:p>
        </p:txBody>
      </p:sp>
    </p:spTree>
    <p:extLst>
      <p:ext uri="{BB962C8B-B14F-4D97-AF65-F5344CB8AC3E}">
        <p14:creationId xmlns:p14="http://schemas.microsoft.com/office/powerpoint/2010/main" val="3897323301"/>
      </p:ext>
    </p:extLst>
  </p:cSld>
  <p:clrMapOvr>
    <a:masterClrMapping/>
  </p:clrMapOvr>
  <p:timing>
    <p:tnLst>
      <p:par>
        <p:cTn xmlns:p14="http://schemas.microsoft.com/office/powerpoint/2010/mai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000090"/>
                </a:solidFill>
              </a:rPr>
              <a:t>Other References (4)</a:t>
            </a:r>
            <a:endParaRPr lang="en-US" dirty="0">
              <a:solidFill>
                <a:srgbClr val="000090"/>
              </a:solidFill>
            </a:endParaRPr>
          </a:p>
        </p:txBody>
      </p:sp>
      <p:sp>
        <p:nvSpPr>
          <p:cNvPr id="3" name="Content Placeholder 2"/>
          <p:cNvSpPr>
            <a:spLocks noGrp="1"/>
          </p:cNvSpPr>
          <p:nvPr>
            <p:ph idx="1"/>
          </p:nvPr>
        </p:nvSpPr>
        <p:spPr>
          <a:xfrm>
            <a:off x="792162" y="1143000"/>
            <a:ext cx="7570787" cy="5355297"/>
          </a:xfrm>
        </p:spPr>
        <p:txBody>
          <a:bodyPr>
            <a:normAutofit/>
          </a:bodyPr>
          <a:lstStyle/>
          <a:p>
            <a:r>
              <a:rPr lang="en-US" sz="1800" dirty="0" smtClean="0"/>
              <a:t>[Amati et al. 2003] </a:t>
            </a:r>
            <a:r>
              <a:rPr lang="en-US" sz="1800" dirty="0" err="1" smtClean="0"/>
              <a:t>Foundazione</a:t>
            </a:r>
            <a:r>
              <a:rPr lang="en-US" sz="1800" dirty="0" smtClean="0"/>
              <a:t> </a:t>
            </a:r>
            <a:r>
              <a:rPr lang="en-US" sz="1800" dirty="0" err="1" smtClean="0"/>
              <a:t>Ugo</a:t>
            </a:r>
            <a:r>
              <a:rPr lang="en-US" sz="1800" dirty="0" smtClean="0"/>
              <a:t> </a:t>
            </a:r>
            <a:r>
              <a:rPr lang="en-US" sz="1800" dirty="0" err="1" smtClean="0"/>
              <a:t>Bordoni</a:t>
            </a:r>
            <a:r>
              <a:rPr lang="en-US" sz="1800" dirty="0" smtClean="0"/>
              <a:t> at TREC 2003: robust and web track. G. Amati and C. </a:t>
            </a:r>
            <a:r>
              <a:rPr lang="en-US" sz="1800" dirty="0" err="1" smtClean="0"/>
              <a:t>Carpineto</a:t>
            </a:r>
            <a:r>
              <a:rPr lang="en-US" sz="1800" dirty="0" smtClean="0"/>
              <a:t>, G. Romano and F. U. </a:t>
            </a:r>
            <a:r>
              <a:rPr lang="en-US" sz="1800" dirty="0" err="1" smtClean="0"/>
              <a:t>Bordoni</a:t>
            </a:r>
            <a:r>
              <a:rPr lang="en-US" sz="1800" dirty="0" smtClean="0"/>
              <a:t>. TREC 2003. </a:t>
            </a:r>
          </a:p>
          <a:p>
            <a:r>
              <a:rPr lang="en-US" sz="1800" dirty="0" smtClean="0"/>
              <a:t>[Xu and Akella 2008] A new probabilistic retrieval model based on the </a:t>
            </a:r>
            <a:r>
              <a:rPr lang="en-US" sz="1800" dirty="0" err="1" smtClean="0"/>
              <a:t>dirichlet</a:t>
            </a:r>
            <a:r>
              <a:rPr lang="en-US" sz="1800" dirty="0" smtClean="0"/>
              <a:t> compound multinomial distribution. Z. xu and R. Akella. SIGIR 2008. </a:t>
            </a:r>
          </a:p>
          <a:p>
            <a:r>
              <a:rPr lang="en-US" sz="1800" dirty="0" smtClean="0"/>
              <a:t>[</a:t>
            </a:r>
            <a:r>
              <a:rPr lang="en-US" sz="1800" dirty="0" err="1" smtClean="0"/>
              <a:t>Berger&amp;Lafferty</a:t>
            </a:r>
            <a:r>
              <a:rPr lang="en-US" sz="1800" dirty="0" smtClean="0"/>
              <a:t> 1999] Information retrieval as statistical translation. A. Berger and J. Lafferty. SIGIR 1999. </a:t>
            </a:r>
          </a:p>
          <a:p>
            <a:r>
              <a:rPr lang="en-US" sz="1800" dirty="0" smtClean="0"/>
              <a:t>[Kleinberg 2002] </a:t>
            </a:r>
            <a:r>
              <a:rPr lang="en-US" altLang="en-US" sz="1800" dirty="0" smtClean="0"/>
              <a:t>An </a:t>
            </a:r>
            <a:r>
              <a:rPr lang="en-US" altLang="en-US" sz="1800" dirty="0"/>
              <a:t>Impossibility Theorem for Clustering</a:t>
            </a:r>
            <a:r>
              <a:rPr lang="en-US" altLang="en-US" sz="1800" dirty="0" smtClean="0"/>
              <a:t>. J. Kleinberg.  </a:t>
            </a:r>
            <a:r>
              <a:rPr lang="en-US" altLang="en-US" sz="1800" dirty="0"/>
              <a:t>Advances in Neural Information Processing </a:t>
            </a:r>
            <a:r>
              <a:rPr lang="en-US" altLang="en-US" sz="1800" dirty="0" smtClean="0"/>
              <a:t>Systems, </a:t>
            </a:r>
            <a:r>
              <a:rPr lang="en-US" altLang="en-US" sz="1800" dirty="0"/>
              <a:t>2002</a:t>
            </a:r>
          </a:p>
          <a:p>
            <a:r>
              <a:rPr lang="en-US" sz="1800" dirty="0" smtClean="0"/>
              <a:t>[Shannon 1948] A </a:t>
            </a:r>
            <a:r>
              <a:rPr lang="en-US" sz="1800" dirty="0"/>
              <a:t>mathematical theory of </a:t>
            </a:r>
            <a:r>
              <a:rPr lang="en-US" sz="1800" dirty="0" smtClean="0"/>
              <a:t>communication. C. E Shannon.  </a:t>
            </a:r>
            <a:r>
              <a:rPr lang="en-US" sz="1800" i="1" dirty="0"/>
              <a:t>Bell system technical </a:t>
            </a:r>
            <a:r>
              <a:rPr lang="en-US" sz="1800" i="1" dirty="0" smtClean="0"/>
              <a:t>journal</a:t>
            </a:r>
            <a:r>
              <a:rPr lang="en-US" sz="1800" dirty="0" smtClean="0"/>
              <a:t>, 1948. </a:t>
            </a:r>
          </a:p>
          <a:p>
            <a:r>
              <a:rPr lang="en-US" sz="1800" dirty="0" smtClean="0"/>
              <a:t>[</a:t>
            </a:r>
            <a:r>
              <a:rPr lang="en-US" sz="1800" dirty="0" err="1" smtClean="0"/>
              <a:t>Trotman</a:t>
            </a:r>
            <a:r>
              <a:rPr lang="en-US" sz="1800" dirty="0" smtClean="0"/>
              <a:t> &amp; Keeler 2011] Ad Hoc IR – Not Much Room for Improvement. A. </a:t>
            </a:r>
            <a:r>
              <a:rPr lang="en-US" sz="1800" dirty="0" err="1" smtClean="0"/>
              <a:t>Trotman</a:t>
            </a:r>
            <a:r>
              <a:rPr lang="en-US" sz="1800" dirty="0" smtClean="0"/>
              <a:t> and D. Keeler, SIGIR 2011. </a:t>
            </a:r>
            <a:endParaRPr lang="en-US" sz="1800" dirty="0"/>
          </a:p>
          <a:p>
            <a:r>
              <a:rPr lang="en-US" sz="1800" dirty="0" smtClean="0"/>
              <a:t>[Armstrong et al 2009] Has </a:t>
            </a:r>
            <a:r>
              <a:rPr lang="en-US" sz="1800" dirty="0" err="1" smtClean="0"/>
              <a:t>Adhoc</a:t>
            </a:r>
            <a:r>
              <a:rPr lang="en-US" sz="1800" dirty="0" smtClean="0"/>
              <a:t> Retrieval Improved Since 1994? T. G. Armstrong, A. Moffat, W. Webber and J. </a:t>
            </a:r>
            <a:r>
              <a:rPr lang="en-US" sz="1800" dirty="0" err="1" smtClean="0"/>
              <a:t>Zobel</a:t>
            </a:r>
            <a:r>
              <a:rPr lang="en-US" sz="1800" dirty="0" smtClean="0"/>
              <a:t>, SIGIR 2009. </a:t>
            </a:r>
            <a:endParaRPr lang="en-US" sz="1800" dirty="0"/>
          </a:p>
          <a:p>
            <a:pPr marL="0" indent="0">
              <a:buNone/>
            </a:pPr>
            <a:endParaRPr lang="en-US" dirty="0" smtClean="0"/>
          </a:p>
          <a:p>
            <a:pPr marL="0" indent="0">
              <a:buNone/>
            </a:pPr>
            <a:endParaRPr lang="en-US" dirty="0"/>
          </a:p>
        </p:txBody>
      </p:sp>
      <p:sp>
        <p:nvSpPr>
          <p:cNvPr id="4" name="Slide Number Placeholder 3"/>
          <p:cNvSpPr>
            <a:spLocks noGrp="1"/>
          </p:cNvSpPr>
          <p:nvPr>
            <p:ph type="sldNum" sz="quarter" idx="12"/>
          </p:nvPr>
        </p:nvSpPr>
        <p:spPr/>
        <p:txBody>
          <a:bodyPr/>
          <a:lstStyle/>
          <a:p>
            <a:fld id="{88AD08FE-21CA-447A-B5E0-10774CCDBD3A}" type="slidenum">
              <a:rPr lang="en-US" smtClean="0"/>
              <a:t>123</a:t>
            </a:fld>
            <a:endParaRPr lang="en-US"/>
          </a:p>
        </p:txBody>
      </p:sp>
    </p:spTree>
    <p:extLst>
      <p:ext uri="{BB962C8B-B14F-4D97-AF65-F5344CB8AC3E}">
        <p14:creationId xmlns:p14="http://schemas.microsoft.com/office/powerpoint/2010/main" val="3865780745"/>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a:xfrm>
            <a:off x="31958" y="0"/>
            <a:ext cx="9144000" cy="990600"/>
          </a:xfrm>
        </p:spPr>
        <p:txBody>
          <a:bodyPr>
            <a:normAutofit fontScale="90000"/>
          </a:bodyPr>
          <a:lstStyle/>
          <a:p>
            <a:pPr eaLnBrk="1" hangingPunct="1"/>
            <a:r>
              <a:rPr lang="en-US" altLang="en-US" sz="3300" b="1" dirty="0" smtClean="0">
                <a:solidFill>
                  <a:srgbClr val="000090"/>
                </a:solidFill>
                <a:latin typeface="Arial" charset="0"/>
                <a:cs typeface="Arial" charset="0"/>
              </a:rPr>
              <a:t>PIV, DIR, BM25 and PL2 tend to perform similarly. </a:t>
            </a:r>
            <a:r>
              <a:rPr lang="en-US" altLang="en-US" sz="4000" b="1" dirty="0" smtClean="0">
                <a:solidFill>
                  <a:srgbClr val="000090"/>
                </a:solidFill>
                <a:latin typeface="Arial" charset="0"/>
                <a:cs typeface="Arial" charset="0"/>
              </a:rPr>
              <a:t> </a:t>
            </a:r>
          </a:p>
        </p:txBody>
      </p:sp>
      <p:graphicFrame>
        <p:nvGraphicFramePr>
          <p:cNvPr id="2" name="Table 1"/>
          <p:cNvGraphicFramePr>
            <a:graphicFrameLocks noGrp="1"/>
          </p:cNvGraphicFramePr>
          <p:nvPr>
            <p:extLst>
              <p:ext uri="{D42A27DB-BD31-4B8C-83A1-F6EECF244321}">
                <p14:modId xmlns:p14="http://schemas.microsoft.com/office/powerpoint/2010/main" val="1976341765"/>
              </p:ext>
            </p:extLst>
          </p:nvPr>
        </p:nvGraphicFramePr>
        <p:xfrm>
          <a:off x="685800" y="1676401"/>
          <a:ext cx="7848601" cy="3276599"/>
        </p:xfrm>
        <a:graphic>
          <a:graphicData uri="http://schemas.openxmlformats.org/drawingml/2006/table">
            <a:tbl>
              <a:tblPr firstRow="1" bandRow="1">
                <a:tableStyleId>{5C22544A-7EE6-4342-B048-85BDC9FD1C3A}</a:tableStyleId>
              </a:tblPr>
              <a:tblGrid>
                <a:gridCol w="981075"/>
                <a:gridCol w="1261382"/>
                <a:gridCol w="1002638"/>
                <a:gridCol w="1239819"/>
                <a:gridCol w="1121229"/>
                <a:gridCol w="1121229"/>
                <a:gridCol w="1121229"/>
              </a:tblGrid>
              <a:tr h="916199">
                <a:tc>
                  <a:txBody>
                    <a:bodyPr/>
                    <a:lstStyle/>
                    <a:p>
                      <a:pPr algn="ctr"/>
                      <a:endParaRPr lang="en-US" sz="2400" dirty="0"/>
                    </a:p>
                  </a:txBody>
                  <a:tcPr/>
                </a:tc>
                <a:tc>
                  <a:txBody>
                    <a:bodyPr/>
                    <a:lstStyle/>
                    <a:p>
                      <a:pPr algn="ctr"/>
                      <a:r>
                        <a:rPr lang="en-US" sz="2400" dirty="0" smtClean="0"/>
                        <a:t>AP88-89</a:t>
                      </a:r>
                      <a:endParaRPr lang="en-US" sz="2400" dirty="0"/>
                    </a:p>
                  </a:txBody>
                  <a:tcPr/>
                </a:tc>
                <a:tc>
                  <a:txBody>
                    <a:bodyPr/>
                    <a:lstStyle/>
                    <a:p>
                      <a:pPr algn="ctr"/>
                      <a:r>
                        <a:rPr lang="en-US" sz="2400" dirty="0" smtClean="0"/>
                        <a:t>DOE</a:t>
                      </a:r>
                      <a:endParaRPr lang="en-US" sz="2400" dirty="0"/>
                    </a:p>
                  </a:txBody>
                  <a:tcPr/>
                </a:tc>
                <a:tc>
                  <a:txBody>
                    <a:bodyPr/>
                    <a:lstStyle/>
                    <a:p>
                      <a:pPr algn="ctr"/>
                      <a:r>
                        <a:rPr lang="en-US" sz="2400" dirty="0" smtClean="0"/>
                        <a:t>FR88-89</a:t>
                      </a:r>
                      <a:endParaRPr lang="en-US" sz="2400" dirty="0"/>
                    </a:p>
                  </a:txBody>
                  <a:tcPr/>
                </a:tc>
                <a:tc>
                  <a:txBody>
                    <a:bodyPr/>
                    <a:lstStyle/>
                    <a:p>
                      <a:pPr algn="ctr"/>
                      <a:r>
                        <a:rPr lang="en-US" sz="2400" dirty="0" smtClean="0"/>
                        <a:t>Wt2g</a:t>
                      </a:r>
                      <a:endParaRPr lang="en-US" sz="2400" dirty="0"/>
                    </a:p>
                  </a:txBody>
                  <a:tcPr/>
                </a:tc>
                <a:tc>
                  <a:txBody>
                    <a:bodyPr/>
                    <a:lstStyle/>
                    <a:p>
                      <a:pPr algn="ctr"/>
                      <a:r>
                        <a:rPr lang="en-US" sz="2400" dirty="0" smtClean="0"/>
                        <a:t>Trec7</a:t>
                      </a:r>
                      <a:endParaRPr lang="en-US" sz="2400" dirty="0"/>
                    </a:p>
                  </a:txBody>
                  <a:tcPr/>
                </a:tc>
                <a:tc>
                  <a:txBody>
                    <a:bodyPr/>
                    <a:lstStyle/>
                    <a:p>
                      <a:pPr algn="ctr"/>
                      <a:r>
                        <a:rPr lang="en-US" sz="2400" dirty="0" smtClean="0"/>
                        <a:t>trec8</a:t>
                      </a:r>
                      <a:endParaRPr lang="en-US" sz="2400" dirty="0"/>
                    </a:p>
                  </a:txBody>
                  <a:tcPr/>
                </a:tc>
              </a:tr>
              <a:tr h="530813">
                <a:tc>
                  <a:txBody>
                    <a:bodyPr/>
                    <a:lstStyle/>
                    <a:p>
                      <a:pPr algn="ctr"/>
                      <a:r>
                        <a:rPr lang="en-US" sz="2400" dirty="0" smtClean="0"/>
                        <a:t>PIV</a:t>
                      </a:r>
                      <a:endParaRPr lang="en-US" sz="2400" dirty="0"/>
                    </a:p>
                  </a:txBody>
                  <a:tcPr/>
                </a:tc>
                <a:tc>
                  <a:txBody>
                    <a:bodyPr/>
                    <a:lstStyle/>
                    <a:p>
                      <a:pPr algn="ctr"/>
                      <a:r>
                        <a:rPr lang="en-US" sz="2400" dirty="0" smtClean="0"/>
                        <a:t>0.23</a:t>
                      </a:r>
                      <a:endParaRPr lang="en-US" sz="2400" dirty="0"/>
                    </a:p>
                  </a:txBody>
                  <a:tcPr/>
                </a:tc>
                <a:tc>
                  <a:txBody>
                    <a:bodyPr/>
                    <a:lstStyle/>
                    <a:p>
                      <a:pPr algn="ctr"/>
                      <a:r>
                        <a:rPr lang="en-US" sz="2400" dirty="0" smtClean="0"/>
                        <a:t>0.18</a:t>
                      </a:r>
                      <a:endParaRPr lang="en-US" sz="2400" dirty="0"/>
                    </a:p>
                  </a:txBody>
                  <a:tcPr/>
                </a:tc>
                <a:tc>
                  <a:txBody>
                    <a:bodyPr/>
                    <a:lstStyle/>
                    <a:p>
                      <a:pPr algn="ctr"/>
                      <a:r>
                        <a:rPr lang="en-US" sz="2400" dirty="0" smtClean="0"/>
                        <a:t>0.19</a:t>
                      </a:r>
                      <a:endParaRPr lang="en-US" sz="2400" dirty="0"/>
                    </a:p>
                  </a:txBody>
                  <a:tcPr/>
                </a:tc>
                <a:tc>
                  <a:txBody>
                    <a:bodyPr/>
                    <a:lstStyle/>
                    <a:p>
                      <a:pPr algn="ctr"/>
                      <a:r>
                        <a:rPr lang="en-US" sz="2400" dirty="0" smtClean="0"/>
                        <a:t>0.29</a:t>
                      </a:r>
                      <a:endParaRPr lang="en-US" sz="2400" dirty="0"/>
                    </a:p>
                  </a:txBody>
                  <a:tcPr/>
                </a:tc>
                <a:tc>
                  <a:txBody>
                    <a:bodyPr/>
                    <a:lstStyle/>
                    <a:p>
                      <a:pPr algn="ctr"/>
                      <a:r>
                        <a:rPr lang="en-US" sz="2400" dirty="0" smtClean="0"/>
                        <a:t>0.18</a:t>
                      </a:r>
                      <a:endParaRPr lang="en-US" sz="2400" dirty="0"/>
                    </a:p>
                  </a:txBody>
                  <a:tcPr/>
                </a:tc>
                <a:tc>
                  <a:txBody>
                    <a:bodyPr/>
                    <a:lstStyle/>
                    <a:p>
                      <a:pPr algn="ctr"/>
                      <a:r>
                        <a:rPr lang="en-US" sz="2400" dirty="0" smtClean="0"/>
                        <a:t>0.24</a:t>
                      </a:r>
                      <a:endParaRPr lang="en-US" sz="2400" dirty="0"/>
                    </a:p>
                  </a:txBody>
                  <a:tcPr/>
                </a:tc>
              </a:tr>
              <a:tr h="530813">
                <a:tc>
                  <a:txBody>
                    <a:bodyPr/>
                    <a:lstStyle/>
                    <a:p>
                      <a:pPr algn="ctr"/>
                      <a:r>
                        <a:rPr lang="en-US" sz="2400" dirty="0" smtClean="0"/>
                        <a:t>DIR</a:t>
                      </a:r>
                      <a:endParaRPr lang="en-US" sz="2400" dirty="0"/>
                    </a:p>
                  </a:txBody>
                  <a:tcPr/>
                </a:tc>
                <a:tc>
                  <a:txBody>
                    <a:bodyPr/>
                    <a:lstStyle/>
                    <a:p>
                      <a:pPr algn="ctr"/>
                      <a:r>
                        <a:rPr lang="en-US" sz="2400" dirty="0" smtClean="0"/>
                        <a:t>0.22</a:t>
                      </a:r>
                      <a:endParaRPr lang="en-US" sz="2400" dirty="0"/>
                    </a:p>
                  </a:txBody>
                  <a:tcPr/>
                </a:tc>
                <a:tc>
                  <a:txBody>
                    <a:bodyPr/>
                    <a:lstStyle/>
                    <a:p>
                      <a:pPr algn="ctr"/>
                      <a:r>
                        <a:rPr lang="en-US" sz="2400" dirty="0" smtClean="0"/>
                        <a:t>0.18</a:t>
                      </a:r>
                      <a:endParaRPr lang="en-US" sz="2400" dirty="0"/>
                    </a:p>
                  </a:txBody>
                  <a:tcPr/>
                </a:tc>
                <a:tc>
                  <a:txBody>
                    <a:bodyPr/>
                    <a:lstStyle/>
                    <a:p>
                      <a:pPr algn="ctr"/>
                      <a:r>
                        <a:rPr lang="en-US" sz="2400" dirty="0" smtClean="0"/>
                        <a:t>0.21</a:t>
                      </a:r>
                      <a:endParaRPr lang="en-US" sz="2400" dirty="0"/>
                    </a:p>
                  </a:txBody>
                  <a:tcPr/>
                </a:tc>
                <a:tc>
                  <a:txBody>
                    <a:bodyPr/>
                    <a:lstStyle/>
                    <a:p>
                      <a:pPr algn="ctr"/>
                      <a:r>
                        <a:rPr lang="en-US" sz="2400" dirty="0" smtClean="0"/>
                        <a:t>0.30</a:t>
                      </a:r>
                      <a:endParaRPr lang="en-US" sz="2400" dirty="0"/>
                    </a:p>
                  </a:txBody>
                  <a:tcPr/>
                </a:tc>
                <a:tc>
                  <a:txBody>
                    <a:bodyPr/>
                    <a:lstStyle/>
                    <a:p>
                      <a:pPr algn="ctr"/>
                      <a:r>
                        <a:rPr lang="en-US" sz="2400" dirty="0" smtClean="0"/>
                        <a:t>0.19</a:t>
                      </a:r>
                      <a:endParaRPr lang="en-US" sz="2400" dirty="0"/>
                    </a:p>
                  </a:txBody>
                  <a:tcPr/>
                </a:tc>
                <a:tc>
                  <a:txBody>
                    <a:bodyPr/>
                    <a:lstStyle/>
                    <a:p>
                      <a:pPr algn="ctr"/>
                      <a:r>
                        <a:rPr lang="en-US" sz="2400" dirty="0" smtClean="0"/>
                        <a:t>0.26</a:t>
                      </a:r>
                      <a:endParaRPr lang="en-US" sz="2400" dirty="0"/>
                    </a:p>
                  </a:txBody>
                  <a:tcPr/>
                </a:tc>
              </a:tr>
              <a:tr h="767961">
                <a:tc>
                  <a:txBody>
                    <a:bodyPr/>
                    <a:lstStyle/>
                    <a:p>
                      <a:pPr algn="ctr"/>
                      <a:r>
                        <a:rPr lang="en-US" sz="2400" dirty="0" smtClean="0"/>
                        <a:t>BM25</a:t>
                      </a:r>
                      <a:endParaRPr lang="en-US" sz="2400" dirty="0"/>
                    </a:p>
                  </a:txBody>
                  <a:tcPr/>
                </a:tc>
                <a:tc>
                  <a:txBody>
                    <a:bodyPr/>
                    <a:lstStyle/>
                    <a:p>
                      <a:pPr algn="ctr"/>
                      <a:r>
                        <a:rPr lang="en-US" sz="2400" dirty="0" smtClean="0"/>
                        <a:t>0.23</a:t>
                      </a:r>
                      <a:endParaRPr lang="en-US" sz="2400" dirty="0"/>
                    </a:p>
                  </a:txBody>
                  <a:tcPr/>
                </a:tc>
                <a:tc>
                  <a:txBody>
                    <a:bodyPr/>
                    <a:lstStyle/>
                    <a:p>
                      <a:pPr algn="ctr"/>
                      <a:r>
                        <a:rPr lang="en-US" sz="2400" dirty="0" smtClean="0"/>
                        <a:t>0.19</a:t>
                      </a:r>
                      <a:endParaRPr lang="en-US" sz="2400" dirty="0"/>
                    </a:p>
                  </a:txBody>
                  <a:tcPr/>
                </a:tc>
                <a:tc>
                  <a:txBody>
                    <a:bodyPr/>
                    <a:lstStyle/>
                    <a:p>
                      <a:pPr algn="ctr"/>
                      <a:r>
                        <a:rPr lang="en-US" sz="2400" dirty="0" smtClean="0"/>
                        <a:t>0.23</a:t>
                      </a:r>
                      <a:endParaRPr lang="en-US" sz="2400" dirty="0"/>
                    </a:p>
                  </a:txBody>
                  <a:tcPr/>
                </a:tc>
                <a:tc>
                  <a:txBody>
                    <a:bodyPr/>
                    <a:lstStyle/>
                    <a:p>
                      <a:pPr algn="ctr"/>
                      <a:r>
                        <a:rPr lang="en-US" sz="2400" dirty="0" smtClean="0"/>
                        <a:t>0.31</a:t>
                      </a:r>
                      <a:endParaRPr lang="en-US" sz="2400" dirty="0"/>
                    </a:p>
                  </a:txBody>
                  <a:tcPr/>
                </a:tc>
                <a:tc>
                  <a:txBody>
                    <a:bodyPr/>
                    <a:lstStyle/>
                    <a:p>
                      <a:pPr algn="ctr"/>
                      <a:r>
                        <a:rPr lang="en-US" sz="2400" dirty="0" smtClean="0"/>
                        <a:t>0.19</a:t>
                      </a:r>
                      <a:endParaRPr lang="en-US" sz="2400" dirty="0"/>
                    </a:p>
                  </a:txBody>
                  <a:tcPr/>
                </a:tc>
                <a:tc>
                  <a:txBody>
                    <a:bodyPr/>
                    <a:lstStyle/>
                    <a:p>
                      <a:pPr algn="ctr"/>
                      <a:r>
                        <a:rPr lang="en-US" sz="2400" dirty="0" smtClean="0"/>
                        <a:t>0.25</a:t>
                      </a:r>
                      <a:endParaRPr lang="en-US" sz="2400" dirty="0"/>
                    </a:p>
                  </a:txBody>
                  <a:tcPr/>
                </a:tc>
              </a:tr>
              <a:tr h="530813">
                <a:tc>
                  <a:txBody>
                    <a:bodyPr/>
                    <a:lstStyle/>
                    <a:p>
                      <a:pPr algn="ctr"/>
                      <a:r>
                        <a:rPr lang="en-US" sz="2400" dirty="0" smtClean="0"/>
                        <a:t>PL2</a:t>
                      </a:r>
                      <a:endParaRPr lang="en-US" sz="2400" dirty="0"/>
                    </a:p>
                  </a:txBody>
                  <a:tcPr/>
                </a:tc>
                <a:tc>
                  <a:txBody>
                    <a:bodyPr/>
                    <a:lstStyle/>
                    <a:p>
                      <a:pPr algn="ctr"/>
                      <a:r>
                        <a:rPr lang="en-US" sz="2400" dirty="0" smtClean="0"/>
                        <a:t>0.22</a:t>
                      </a:r>
                      <a:endParaRPr lang="en-US" sz="2400" dirty="0"/>
                    </a:p>
                  </a:txBody>
                  <a:tcPr/>
                </a:tc>
                <a:tc>
                  <a:txBody>
                    <a:bodyPr/>
                    <a:lstStyle/>
                    <a:p>
                      <a:pPr algn="ctr"/>
                      <a:r>
                        <a:rPr lang="en-US" sz="2400" dirty="0" smtClean="0"/>
                        <a:t>0.19</a:t>
                      </a:r>
                      <a:endParaRPr lang="en-US" sz="2400" dirty="0"/>
                    </a:p>
                  </a:txBody>
                  <a:tcPr/>
                </a:tc>
                <a:tc>
                  <a:txBody>
                    <a:bodyPr/>
                    <a:lstStyle/>
                    <a:p>
                      <a:pPr algn="ctr"/>
                      <a:r>
                        <a:rPr lang="en-US" sz="2400" dirty="0" smtClean="0"/>
                        <a:t>0.22</a:t>
                      </a:r>
                      <a:endParaRPr lang="en-US" sz="2400" dirty="0"/>
                    </a:p>
                  </a:txBody>
                  <a:tcPr/>
                </a:tc>
                <a:tc>
                  <a:txBody>
                    <a:bodyPr/>
                    <a:lstStyle/>
                    <a:p>
                      <a:pPr algn="ctr"/>
                      <a:r>
                        <a:rPr lang="en-US" sz="2400" dirty="0" smtClean="0"/>
                        <a:t>0.31</a:t>
                      </a:r>
                      <a:endParaRPr lang="en-US" sz="2400" dirty="0"/>
                    </a:p>
                  </a:txBody>
                  <a:tcPr/>
                </a:tc>
                <a:tc>
                  <a:txBody>
                    <a:bodyPr/>
                    <a:lstStyle/>
                    <a:p>
                      <a:pPr algn="ctr"/>
                      <a:r>
                        <a:rPr lang="en-US" sz="2400" dirty="0" smtClean="0"/>
                        <a:t>0.18</a:t>
                      </a:r>
                      <a:endParaRPr lang="en-US" sz="2400" dirty="0"/>
                    </a:p>
                  </a:txBody>
                  <a:tcPr/>
                </a:tc>
                <a:tc>
                  <a:txBody>
                    <a:bodyPr/>
                    <a:lstStyle/>
                    <a:p>
                      <a:pPr algn="ctr"/>
                      <a:r>
                        <a:rPr lang="en-US" sz="2400" dirty="0" smtClean="0"/>
                        <a:t>0.26</a:t>
                      </a:r>
                      <a:endParaRPr lang="en-US" sz="2400" dirty="0"/>
                    </a:p>
                  </a:txBody>
                  <a:tcPr/>
                </a:tc>
              </a:tr>
            </a:tbl>
          </a:graphicData>
        </a:graphic>
      </p:graphicFrame>
      <p:sp>
        <p:nvSpPr>
          <p:cNvPr id="3" name="Slide Number Placeholder 2"/>
          <p:cNvSpPr>
            <a:spLocks noGrp="1"/>
          </p:cNvSpPr>
          <p:nvPr>
            <p:ph type="sldNum" sz="quarter" idx="12"/>
          </p:nvPr>
        </p:nvSpPr>
        <p:spPr/>
        <p:txBody>
          <a:bodyPr/>
          <a:lstStyle/>
          <a:p>
            <a:fld id="{88AD08FE-21CA-447A-B5E0-10774CCDBD3A}" type="slidenum">
              <a:rPr lang="en-US" smtClean="0"/>
              <a:t>13</a:t>
            </a:fld>
            <a:endParaRPr lang="en-US"/>
          </a:p>
        </p:txBody>
      </p:sp>
      <p:sp>
        <p:nvSpPr>
          <p:cNvPr id="4" name="Rectangle 3"/>
          <p:cNvSpPr/>
          <p:nvPr/>
        </p:nvSpPr>
        <p:spPr>
          <a:xfrm>
            <a:off x="685800" y="5355848"/>
            <a:ext cx="8153400" cy="892552"/>
          </a:xfrm>
          <a:prstGeom prst="rect">
            <a:avLst/>
          </a:prstGeom>
        </p:spPr>
        <p:txBody>
          <a:bodyPr wrap="square">
            <a:spAutoFit/>
          </a:bodyPr>
          <a:lstStyle/>
          <a:p>
            <a:pPr algn="ctr">
              <a:defRPr/>
            </a:pPr>
            <a:r>
              <a:rPr lang="en-US" sz="2600" b="1" dirty="0">
                <a:solidFill>
                  <a:srgbClr val="FF0000"/>
                </a:solidFill>
                <a:latin typeface="Arial" charset="0"/>
                <a:cs typeface="Arial" charset="0"/>
              </a:rPr>
              <a:t>Why do </a:t>
            </a:r>
            <a:r>
              <a:rPr lang="en-US" sz="2600" b="1" dirty="0" smtClean="0">
                <a:solidFill>
                  <a:srgbClr val="FF0000"/>
                </a:solidFill>
                <a:latin typeface="Arial" charset="0"/>
                <a:cs typeface="Arial" charset="0"/>
              </a:rPr>
              <a:t>they tend </a:t>
            </a:r>
            <a:r>
              <a:rPr lang="en-US" sz="2600" b="1" dirty="0">
                <a:solidFill>
                  <a:srgbClr val="FF0000"/>
                </a:solidFill>
                <a:latin typeface="Arial" charset="0"/>
                <a:cs typeface="Arial" charset="0"/>
              </a:rPr>
              <a:t>to perform similarly even though they were derived in very different ways? </a:t>
            </a:r>
          </a:p>
        </p:txBody>
      </p:sp>
      <p:sp>
        <p:nvSpPr>
          <p:cNvPr id="5" name="TextBox 4"/>
          <p:cNvSpPr txBox="1"/>
          <p:nvPr/>
        </p:nvSpPr>
        <p:spPr>
          <a:xfrm>
            <a:off x="2362200" y="1138535"/>
            <a:ext cx="4800600" cy="461665"/>
          </a:xfrm>
          <a:prstGeom prst="rect">
            <a:avLst/>
          </a:prstGeom>
          <a:noFill/>
        </p:spPr>
        <p:txBody>
          <a:bodyPr wrap="square" rtlCol="0">
            <a:spAutoFit/>
          </a:bodyPr>
          <a:lstStyle/>
          <a:p>
            <a:r>
              <a:rPr lang="en-US" sz="2400" b="1" dirty="0" smtClean="0"/>
              <a:t>Performance Comparison (MAP) </a:t>
            </a:r>
            <a:endParaRPr lang="en-US" sz="2400" b="1" dirty="0"/>
          </a:p>
        </p:txBody>
      </p:sp>
    </p:spTree>
    <p:extLst>
      <p:ext uri="{BB962C8B-B14F-4D97-AF65-F5344CB8AC3E}">
        <p14:creationId xmlns:p14="http://schemas.microsoft.com/office/powerpoint/2010/main" val="283187987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7491361" y="860425"/>
            <a:ext cx="1676400" cy="457200"/>
          </a:xfrm>
          <a:prstGeom prst="roundRect">
            <a:avLst/>
          </a:prstGeom>
          <a:solidFill>
            <a:schemeClr val="accent2">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602" name="Title 1"/>
          <p:cNvSpPr>
            <a:spLocks noGrp="1"/>
          </p:cNvSpPr>
          <p:nvPr>
            <p:ph type="title"/>
          </p:nvPr>
        </p:nvSpPr>
        <p:spPr>
          <a:xfrm>
            <a:off x="-152400" y="-76200"/>
            <a:ext cx="9525000" cy="990600"/>
          </a:xfrm>
        </p:spPr>
        <p:txBody>
          <a:bodyPr>
            <a:noAutofit/>
          </a:bodyPr>
          <a:lstStyle/>
          <a:p>
            <a:pPr eaLnBrk="1" hangingPunct="1"/>
            <a:r>
              <a:rPr lang="en-US" altLang="en-US" sz="2800" b="1" dirty="0" smtClean="0">
                <a:solidFill>
                  <a:srgbClr val="000090"/>
                </a:solidFill>
                <a:latin typeface="Arial" charset="0"/>
                <a:cs typeface="Arial" charset="0"/>
              </a:rPr>
              <a:t>Performance sensitive to small variations in a formula</a:t>
            </a:r>
          </a:p>
        </p:txBody>
      </p:sp>
      <p:sp>
        <p:nvSpPr>
          <p:cNvPr id="3" name="Slide Number Placeholder 2"/>
          <p:cNvSpPr>
            <a:spLocks noGrp="1"/>
          </p:cNvSpPr>
          <p:nvPr>
            <p:ph type="sldNum" sz="quarter" idx="12"/>
          </p:nvPr>
        </p:nvSpPr>
        <p:spPr/>
        <p:txBody>
          <a:bodyPr/>
          <a:lstStyle/>
          <a:p>
            <a:fld id="{88AD08FE-21CA-447A-B5E0-10774CCDBD3A}" type="slidenum">
              <a:rPr lang="en-US" smtClean="0"/>
              <a:t>14</a:t>
            </a:fld>
            <a:endParaRPr lang="en-US"/>
          </a:p>
        </p:txBody>
      </p:sp>
      <p:sp>
        <p:nvSpPr>
          <p:cNvPr id="4" name="Rectangle 3"/>
          <p:cNvSpPr/>
          <p:nvPr/>
        </p:nvSpPr>
        <p:spPr>
          <a:xfrm>
            <a:off x="914400" y="5486400"/>
            <a:ext cx="7239000" cy="892552"/>
          </a:xfrm>
          <a:prstGeom prst="rect">
            <a:avLst/>
          </a:prstGeom>
        </p:spPr>
        <p:txBody>
          <a:bodyPr wrap="square">
            <a:spAutoFit/>
          </a:bodyPr>
          <a:lstStyle/>
          <a:p>
            <a:pPr algn="ctr">
              <a:defRPr/>
            </a:pPr>
            <a:r>
              <a:rPr lang="en-US" sz="2600" b="1" dirty="0">
                <a:solidFill>
                  <a:srgbClr val="FF0000"/>
                </a:solidFill>
                <a:latin typeface="Arial" charset="0"/>
                <a:cs typeface="Arial" charset="0"/>
              </a:rPr>
              <a:t>Why </a:t>
            </a:r>
            <a:r>
              <a:rPr lang="en-US" sz="2600" b="1" dirty="0" smtClean="0">
                <a:solidFill>
                  <a:srgbClr val="FF0000"/>
                </a:solidFill>
                <a:latin typeface="Arial" charset="0"/>
                <a:cs typeface="Arial" charset="0"/>
              </a:rPr>
              <a:t>is a state of the art retrieval function better than many other variants? </a:t>
            </a:r>
            <a:endParaRPr lang="en-US" sz="2600" b="1" dirty="0">
              <a:solidFill>
                <a:srgbClr val="FF0000"/>
              </a:solidFill>
              <a:latin typeface="Arial" charset="0"/>
              <a:cs typeface="Arial" charset="0"/>
            </a:endParaRPr>
          </a:p>
        </p:txBody>
      </p:sp>
      <p:graphicFrame>
        <p:nvGraphicFramePr>
          <p:cNvPr id="6" name="Object 4"/>
          <p:cNvGraphicFramePr>
            <a:graphicFrameLocks noGrp="1" noChangeAspect="1"/>
          </p:cNvGraphicFramePr>
          <p:nvPr>
            <p:ph sz="half" idx="4294967295"/>
            <p:extLst>
              <p:ext uri="{D42A27DB-BD31-4B8C-83A1-F6EECF244321}">
                <p14:modId xmlns:p14="http://schemas.microsoft.com/office/powerpoint/2010/main" val="3512806920"/>
              </p:ext>
            </p:extLst>
          </p:nvPr>
        </p:nvGraphicFramePr>
        <p:xfrm>
          <a:off x="1295400" y="1295400"/>
          <a:ext cx="6629400" cy="1010880"/>
        </p:xfrm>
        <a:graphic>
          <a:graphicData uri="http://schemas.openxmlformats.org/presentationml/2006/ole">
            <mc:AlternateContent xmlns:mc="http://schemas.openxmlformats.org/markup-compatibility/2006">
              <mc:Choice xmlns:v="urn:schemas-microsoft-com:vml" Requires="v">
                <p:oleObj spid="_x0000_s1445" name="Equation" r:id="rId4" imgW="3581400" imgH="546100" progId="Equation.3">
                  <p:embed/>
                </p:oleObj>
              </mc:Choice>
              <mc:Fallback>
                <p:oleObj name="Equation" r:id="rId4" imgW="3581400" imgH="5461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95400" y="1295400"/>
                        <a:ext cx="6629400" cy="1010880"/>
                      </a:xfrm>
                      <a:prstGeom prst="rect">
                        <a:avLst/>
                      </a:prstGeom>
                      <a:noFill/>
                      <a:ln>
                        <a:noFill/>
                      </a:ln>
                      <a:effectLst/>
                      <a:extLst/>
                    </p:spPr>
                  </p:pic>
                </p:oleObj>
              </mc:Fallback>
            </mc:AlternateContent>
          </a:graphicData>
        </a:graphic>
      </p:graphicFrame>
      <p:grpSp>
        <p:nvGrpSpPr>
          <p:cNvPr id="13" name="Group 12"/>
          <p:cNvGrpSpPr/>
          <p:nvPr/>
        </p:nvGrpSpPr>
        <p:grpSpPr>
          <a:xfrm>
            <a:off x="2438400" y="914400"/>
            <a:ext cx="6686499" cy="4533981"/>
            <a:chOff x="2438400" y="914400"/>
            <a:chExt cx="6686499" cy="4533981"/>
          </a:xfrm>
        </p:grpSpPr>
        <p:pic>
          <p:nvPicPr>
            <p:cNvPr id="8" name="Picture 74" descr="resbl"/>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38400" y="2209800"/>
              <a:ext cx="4038600" cy="3238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0" name="Object 41"/>
            <p:cNvGraphicFramePr>
              <a:graphicFrameLocks noChangeAspect="1"/>
            </p:cNvGraphicFramePr>
            <p:nvPr>
              <p:extLst>
                <p:ext uri="{D42A27DB-BD31-4B8C-83A1-F6EECF244321}">
                  <p14:modId xmlns:p14="http://schemas.microsoft.com/office/powerpoint/2010/main" val="2002408899"/>
                </p:ext>
              </p:extLst>
            </p:nvPr>
          </p:nvGraphicFramePr>
          <p:xfrm>
            <a:off x="7558036" y="914400"/>
            <a:ext cx="1566863" cy="349250"/>
          </p:xfrm>
          <a:graphic>
            <a:graphicData uri="http://schemas.openxmlformats.org/presentationml/2006/ole">
              <mc:AlternateContent xmlns:mc="http://schemas.openxmlformats.org/markup-compatibility/2006">
                <mc:Choice xmlns:v="urn:schemas-microsoft-com:vml" Requires="v">
                  <p:oleObj spid="_x0000_s1446" name="Equation" r:id="rId7" imgW="914400" imgH="203200" progId="Equation.3">
                    <p:embed/>
                  </p:oleObj>
                </mc:Choice>
                <mc:Fallback>
                  <p:oleObj name="Equation" r:id="rId7" imgW="914400" imgH="203200" progId="Equation.3">
                    <p:embed/>
                    <p:pic>
                      <p:nvPicPr>
                        <p:cNvPr id="0" name=""/>
                        <p:cNvPicPr>
                          <a:picLocks noChangeAspect="1" noChangeArrowheads="1"/>
                        </p:cNvPicPr>
                        <p:nvPr/>
                      </p:nvPicPr>
                      <p:blipFill>
                        <a:blip r:embed="rId8"/>
                        <a:srcRect/>
                        <a:stretch>
                          <a:fillRect/>
                        </a:stretch>
                      </p:blipFill>
                      <p:spPr bwMode="auto">
                        <a:xfrm>
                          <a:off x="7558036" y="914400"/>
                          <a:ext cx="1566863" cy="349250"/>
                        </a:xfrm>
                        <a:prstGeom prst="rect">
                          <a:avLst/>
                        </a:prstGeom>
                        <a:noFill/>
                        <a:ln>
                          <a:noFill/>
                        </a:ln>
                        <a:effectLst/>
                        <a:extLst/>
                      </p:spPr>
                    </p:pic>
                  </p:oleObj>
                </mc:Fallback>
              </mc:AlternateContent>
            </a:graphicData>
          </a:graphic>
        </p:graphicFrame>
        <p:sp>
          <p:nvSpPr>
            <p:cNvPr id="11" name="Line 42"/>
            <p:cNvSpPr>
              <a:spLocks noChangeShapeType="1"/>
            </p:cNvSpPr>
            <p:nvPr/>
          </p:nvSpPr>
          <p:spPr bwMode="auto">
            <a:xfrm>
              <a:off x="5334000" y="1447800"/>
              <a:ext cx="2667000" cy="0"/>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Arial" charset="0"/>
                <a:ea typeface="ＭＳ Ｐゴシック" charset="0"/>
                <a:cs typeface="ＭＳ Ｐゴシック" charset="0"/>
              </a:endParaRPr>
            </a:p>
          </p:txBody>
        </p:sp>
      </p:grpSp>
      <p:sp>
        <p:nvSpPr>
          <p:cNvPr id="12" name="Text Box 76"/>
          <p:cNvSpPr txBox="1">
            <a:spLocks noChangeArrowheads="1"/>
          </p:cNvSpPr>
          <p:nvPr/>
        </p:nvSpPr>
        <p:spPr bwMode="auto">
          <a:xfrm>
            <a:off x="457200" y="1309688"/>
            <a:ext cx="251460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r>
              <a:rPr lang="en-US" sz="2800" dirty="0" smtClean="0">
                <a:effectLst>
                  <a:outerShdw blurRad="38100" dist="38100" dir="2700000" algn="tl">
                    <a:srgbClr val="C0C0C0"/>
                  </a:outerShdw>
                </a:effectLst>
              </a:rPr>
              <a:t>PIV:</a:t>
            </a:r>
            <a:endParaRPr lang="en-US" sz="2800" dirty="0">
              <a:effectLst>
                <a:outerShdw blurRad="38100" dist="38100" dir="2700000" algn="tl">
                  <a:srgbClr val="C0C0C0"/>
                </a:outerShdw>
              </a:effectLst>
            </a:endParaRPr>
          </a:p>
        </p:txBody>
      </p:sp>
    </p:spTree>
    <p:extLst>
      <p:ext uri="{BB962C8B-B14F-4D97-AF65-F5344CB8AC3E}">
        <p14:creationId xmlns:p14="http://schemas.microsoft.com/office/powerpoint/2010/main" val="264859567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a:xfrm>
            <a:off x="0" y="0"/>
            <a:ext cx="9144000" cy="990600"/>
          </a:xfrm>
        </p:spPr>
        <p:txBody>
          <a:bodyPr/>
          <a:lstStyle/>
          <a:p>
            <a:pPr eaLnBrk="1" hangingPunct="1"/>
            <a:r>
              <a:rPr lang="en-US" altLang="en-US" sz="4000" b="1" dirty="0" smtClean="0">
                <a:solidFill>
                  <a:srgbClr val="000090"/>
                </a:solidFill>
                <a:latin typeface="Arial" charset="0"/>
                <a:cs typeface="Arial" charset="0"/>
              </a:rPr>
              <a:t>Additional Observations </a:t>
            </a:r>
          </a:p>
        </p:txBody>
      </p:sp>
      <p:sp>
        <p:nvSpPr>
          <p:cNvPr id="3" name="Slide Number Placeholder 2"/>
          <p:cNvSpPr>
            <a:spLocks noGrp="1"/>
          </p:cNvSpPr>
          <p:nvPr>
            <p:ph type="sldNum" sz="quarter" idx="12"/>
          </p:nvPr>
        </p:nvSpPr>
        <p:spPr/>
        <p:txBody>
          <a:bodyPr/>
          <a:lstStyle/>
          <a:p>
            <a:fld id="{88AD08FE-21CA-447A-B5E0-10774CCDBD3A}" type="slidenum">
              <a:rPr lang="en-US" smtClean="0"/>
              <a:t>15</a:t>
            </a:fld>
            <a:endParaRPr lang="en-US"/>
          </a:p>
        </p:txBody>
      </p:sp>
      <p:sp>
        <p:nvSpPr>
          <p:cNvPr id="4" name="Rectangle 3"/>
          <p:cNvSpPr/>
          <p:nvPr/>
        </p:nvSpPr>
        <p:spPr>
          <a:xfrm>
            <a:off x="76200" y="2917448"/>
            <a:ext cx="8991600" cy="892552"/>
          </a:xfrm>
          <a:prstGeom prst="rect">
            <a:avLst/>
          </a:prstGeom>
        </p:spPr>
        <p:txBody>
          <a:bodyPr wrap="square">
            <a:spAutoFit/>
          </a:bodyPr>
          <a:lstStyle/>
          <a:p>
            <a:pPr algn="ctr">
              <a:defRPr/>
            </a:pPr>
            <a:r>
              <a:rPr lang="en-US" sz="2600" b="1" dirty="0">
                <a:solidFill>
                  <a:srgbClr val="FF0000"/>
                </a:solidFill>
                <a:latin typeface="Arial" charset="0"/>
                <a:cs typeface="Arial" charset="0"/>
              </a:rPr>
              <a:t>Why </a:t>
            </a:r>
            <a:r>
              <a:rPr lang="en-US" sz="2600" b="1" dirty="0" smtClean="0">
                <a:solidFill>
                  <a:srgbClr val="FF0000"/>
                </a:solidFill>
                <a:latin typeface="Arial" charset="0"/>
                <a:cs typeface="Arial" charset="0"/>
              </a:rPr>
              <a:t>does it seem to be hard to beat these strong baseline methods? </a:t>
            </a:r>
            <a:endParaRPr lang="en-US" sz="2600" b="1" dirty="0">
              <a:solidFill>
                <a:srgbClr val="FF0000"/>
              </a:solidFill>
              <a:latin typeface="Arial" charset="0"/>
              <a:cs typeface="Arial" charset="0"/>
            </a:endParaRPr>
          </a:p>
        </p:txBody>
      </p:sp>
      <p:sp>
        <p:nvSpPr>
          <p:cNvPr id="15" name="Rectangle 46"/>
          <p:cNvSpPr>
            <a:spLocks noChangeArrowheads="1"/>
          </p:cNvSpPr>
          <p:nvPr/>
        </p:nvSpPr>
        <p:spPr bwMode="auto">
          <a:xfrm>
            <a:off x="762000" y="1066800"/>
            <a:ext cx="7772400" cy="228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spcBef>
                <a:spcPct val="20000"/>
              </a:spcBef>
              <a:buFontTx/>
              <a:buChar char="•"/>
            </a:pPr>
            <a:r>
              <a:rPr lang="en-US" altLang="zh-CN" sz="2400" dirty="0" smtClean="0"/>
              <a:t>PIV (vector space model)				</a:t>
            </a:r>
            <a:r>
              <a:rPr lang="en-US" altLang="zh-CN" sz="2400" b="1" dirty="0" smtClean="0">
                <a:solidFill>
                  <a:srgbClr val="660066"/>
                </a:solidFill>
              </a:rPr>
              <a:t>1996</a:t>
            </a:r>
            <a:endParaRPr lang="en-US" altLang="zh-CN" sz="2400" b="1" dirty="0">
              <a:solidFill>
                <a:srgbClr val="660066"/>
              </a:solidFill>
            </a:endParaRPr>
          </a:p>
          <a:p>
            <a:pPr eaLnBrk="1" hangingPunct="1">
              <a:spcBef>
                <a:spcPct val="20000"/>
              </a:spcBef>
              <a:buFontTx/>
              <a:buChar char="•"/>
            </a:pPr>
            <a:r>
              <a:rPr lang="en-US" altLang="zh-CN" sz="2400" dirty="0" smtClean="0"/>
              <a:t>DIR (language modeling approach) 		</a:t>
            </a:r>
            <a:r>
              <a:rPr lang="en-US" altLang="zh-CN" sz="2400" b="1" dirty="0" smtClean="0">
                <a:solidFill>
                  <a:srgbClr val="660066"/>
                </a:solidFill>
              </a:rPr>
              <a:t>2001</a:t>
            </a:r>
            <a:endParaRPr lang="en-US" altLang="zh-CN" sz="2400" b="1" dirty="0">
              <a:solidFill>
                <a:srgbClr val="660066"/>
              </a:solidFill>
            </a:endParaRPr>
          </a:p>
          <a:p>
            <a:pPr eaLnBrk="1" hangingPunct="1">
              <a:spcBef>
                <a:spcPct val="20000"/>
              </a:spcBef>
              <a:buFontTx/>
              <a:buChar char="•"/>
            </a:pPr>
            <a:r>
              <a:rPr lang="en-US" altLang="zh-CN" sz="2400" dirty="0" smtClean="0"/>
              <a:t>BM25 (classic probabilistic model) 		</a:t>
            </a:r>
            <a:r>
              <a:rPr lang="en-US" altLang="zh-CN" sz="2400" b="1" dirty="0" smtClean="0">
                <a:solidFill>
                  <a:srgbClr val="660066"/>
                </a:solidFill>
              </a:rPr>
              <a:t>1994</a:t>
            </a:r>
          </a:p>
          <a:p>
            <a:pPr eaLnBrk="1" hangingPunct="1">
              <a:spcBef>
                <a:spcPct val="20000"/>
              </a:spcBef>
              <a:buFontTx/>
              <a:buChar char="•"/>
            </a:pPr>
            <a:r>
              <a:rPr lang="en-US" altLang="zh-CN" sz="2400" dirty="0" smtClean="0"/>
              <a:t>PL2 (divergence from randomness) 		</a:t>
            </a:r>
            <a:r>
              <a:rPr lang="en-US" altLang="zh-CN" sz="2400" b="1" dirty="0" smtClean="0">
                <a:solidFill>
                  <a:srgbClr val="660066"/>
                </a:solidFill>
              </a:rPr>
              <a:t>2002</a:t>
            </a:r>
            <a:endParaRPr lang="en-US" altLang="zh-CN" sz="2400" b="1" dirty="0">
              <a:solidFill>
                <a:srgbClr val="660066"/>
              </a:solidFill>
            </a:endParaRPr>
          </a:p>
        </p:txBody>
      </p:sp>
      <p:sp>
        <p:nvSpPr>
          <p:cNvPr id="19" name="Rectangle 46"/>
          <p:cNvSpPr>
            <a:spLocks noChangeArrowheads="1"/>
          </p:cNvSpPr>
          <p:nvPr/>
        </p:nvSpPr>
        <p:spPr bwMode="auto">
          <a:xfrm>
            <a:off x="76200" y="3962400"/>
            <a:ext cx="8991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spcBef>
                <a:spcPct val="20000"/>
              </a:spcBef>
              <a:buFontTx/>
              <a:buChar char="•"/>
            </a:pPr>
            <a:r>
              <a:rPr lang="en-US" altLang="zh-CN" sz="2400" dirty="0" smtClean="0"/>
              <a:t>“Ad Hoc IR – Not Much Room for Improvement”</a:t>
            </a:r>
            <a:r>
              <a:rPr lang="en-US" altLang="zh-CN" sz="2400" dirty="0" smtClean="0">
                <a:solidFill>
                  <a:srgbClr val="7F7F7F"/>
                </a:solidFill>
              </a:rPr>
              <a:t> </a:t>
            </a:r>
            <a:r>
              <a:rPr lang="en-US" altLang="zh-CN" dirty="0" smtClean="0">
                <a:solidFill>
                  <a:srgbClr val="7F7F7F"/>
                </a:solidFill>
              </a:rPr>
              <a:t>[</a:t>
            </a:r>
            <a:r>
              <a:rPr lang="en-US" altLang="zh-CN" dirty="0" err="1" smtClean="0">
                <a:solidFill>
                  <a:srgbClr val="7F7F7F"/>
                </a:solidFill>
              </a:rPr>
              <a:t>Trotman</a:t>
            </a:r>
            <a:r>
              <a:rPr lang="en-US" altLang="zh-CN" dirty="0" smtClean="0">
                <a:solidFill>
                  <a:srgbClr val="7F7F7F"/>
                </a:solidFill>
              </a:rPr>
              <a:t> &amp; Keeler 2011]</a:t>
            </a:r>
          </a:p>
          <a:p>
            <a:pPr eaLnBrk="1" hangingPunct="1">
              <a:spcBef>
                <a:spcPct val="20000"/>
              </a:spcBef>
              <a:buFontTx/>
              <a:buChar char="•"/>
            </a:pPr>
            <a:r>
              <a:rPr lang="en-US" altLang="zh-CN" sz="2400" dirty="0" smtClean="0"/>
              <a:t>“Has </a:t>
            </a:r>
            <a:r>
              <a:rPr lang="en-US" altLang="zh-CN" sz="2400" dirty="0" err="1" smtClean="0"/>
              <a:t>Adhoc</a:t>
            </a:r>
            <a:r>
              <a:rPr lang="en-US" altLang="zh-CN" sz="2400" dirty="0" smtClean="0"/>
              <a:t> Retrieval Improved Since 1994?” </a:t>
            </a:r>
            <a:r>
              <a:rPr lang="en-US" altLang="zh-CN" dirty="0" smtClean="0">
                <a:solidFill>
                  <a:srgbClr val="7F7F7F"/>
                </a:solidFill>
              </a:rPr>
              <a:t>[Armstrong et al. 2009] </a:t>
            </a:r>
          </a:p>
        </p:txBody>
      </p:sp>
      <p:sp>
        <p:nvSpPr>
          <p:cNvPr id="2" name="Rectangle 1"/>
          <p:cNvSpPr/>
          <p:nvPr/>
        </p:nvSpPr>
        <p:spPr>
          <a:xfrm>
            <a:off x="76200" y="4955738"/>
            <a:ext cx="9448800" cy="1231106"/>
          </a:xfrm>
          <a:prstGeom prst="rect">
            <a:avLst/>
          </a:prstGeom>
        </p:spPr>
        <p:txBody>
          <a:bodyPr wrap="square">
            <a:spAutoFit/>
          </a:bodyPr>
          <a:lstStyle/>
          <a:p>
            <a:pPr>
              <a:defRPr/>
            </a:pPr>
            <a:r>
              <a:rPr lang="en-US" sz="2600" b="1" dirty="0">
                <a:solidFill>
                  <a:srgbClr val="FF0000"/>
                </a:solidFill>
                <a:latin typeface="Arial" charset="0"/>
                <a:cs typeface="Arial" charset="0"/>
              </a:rPr>
              <a:t>Are </a:t>
            </a:r>
            <a:r>
              <a:rPr lang="en-US" sz="2600" b="1" dirty="0" smtClean="0">
                <a:solidFill>
                  <a:srgbClr val="FF0000"/>
                </a:solidFill>
                <a:latin typeface="Arial" charset="0"/>
                <a:cs typeface="Arial" charset="0"/>
              </a:rPr>
              <a:t>they </a:t>
            </a:r>
            <a:r>
              <a:rPr lang="en-US" sz="2600" b="1" dirty="0">
                <a:solidFill>
                  <a:srgbClr val="FF0000"/>
                </a:solidFill>
                <a:latin typeface="Arial" charset="0"/>
                <a:cs typeface="Arial" charset="0"/>
              </a:rPr>
              <a:t>hitting the ceiling of bag-of-</a:t>
            </a:r>
            <a:r>
              <a:rPr lang="en-US" sz="2600" b="1" dirty="0" smtClean="0">
                <a:solidFill>
                  <a:srgbClr val="FF0000"/>
                </a:solidFill>
                <a:latin typeface="Arial" charset="0"/>
                <a:cs typeface="Arial" charset="0"/>
              </a:rPr>
              <a:t>words assumption</a:t>
            </a:r>
            <a:r>
              <a:rPr lang="en-US" sz="2600" b="1" dirty="0">
                <a:solidFill>
                  <a:srgbClr val="FF0000"/>
                </a:solidFill>
                <a:latin typeface="Arial" charset="0"/>
                <a:cs typeface="Arial" charset="0"/>
              </a:rPr>
              <a:t>? </a:t>
            </a:r>
          </a:p>
          <a:p>
            <a:pPr marL="800100" lvl="1" indent="-342900">
              <a:buFont typeface="Arial"/>
              <a:buChar char="•"/>
              <a:defRPr/>
            </a:pPr>
            <a:r>
              <a:rPr lang="en-US" sz="2400" b="1" dirty="0">
                <a:solidFill>
                  <a:srgbClr val="FF0000"/>
                </a:solidFill>
                <a:latin typeface="Arial" charset="0"/>
                <a:cs typeface="Arial" charset="0"/>
              </a:rPr>
              <a:t>If yes, how can we prove it? </a:t>
            </a:r>
          </a:p>
          <a:p>
            <a:pPr marL="800100" lvl="1" indent="-342900">
              <a:buFont typeface="Arial"/>
              <a:buChar char="•"/>
              <a:defRPr/>
            </a:pPr>
            <a:r>
              <a:rPr lang="en-US" sz="2400" b="1" dirty="0">
                <a:solidFill>
                  <a:srgbClr val="FF0000"/>
                </a:solidFill>
                <a:latin typeface="Arial" charset="0"/>
                <a:cs typeface="Arial" charset="0"/>
              </a:rPr>
              <a:t>If not, how can we find a more effective one? </a:t>
            </a:r>
          </a:p>
        </p:txBody>
      </p:sp>
    </p:spTree>
    <p:extLst>
      <p:ext uri="{BB962C8B-B14F-4D97-AF65-F5344CB8AC3E}">
        <p14:creationId xmlns:p14="http://schemas.microsoft.com/office/powerpoint/2010/main" val="91677832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9" grpId="0"/>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p:txBody>
          <a:bodyPr>
            <a:normAutofit fontScale="90000"/>
          </a:bodyPr>
          <a:lstStyle/>
          <a:p>
            <a:pPr eaLnBrk="1" hangingPunct="1"/>
            <a:r>
              <a:rPr lang="en-US" altLang="en-US" sz="4000" b="1" dirty="0" smtClean="0">
                <a:solidFill>
                  <a:srgbClr val="000090"/>
                </a:solidFill>
                <a:latin typeface="Arial" charset="0"/>
                <a:cs typeface="Arial" charset="0"/>
              </a:rPr>
              <a:t>Suggested Answers: Axiomatic Analysis</a:t>
            </a:r>
          </a:p>
        </p:txBody>
      </p:sp>
      <p:sp>
        <p:nvSpPr>
          <p:cNvPr id="26627" name="Content Placeholder 2"/>
          <p:cNvSpPr>
            <a:spLocks noGrp="1"/>
          </p:cNvSpPr>
          <p:nvPr>
            <p:ph idx="1"/>
          </p:nvPr>
        </p:nvSpPr>
        <p:spPr>
          <a:xfrm>
            <a:off x="228600" y="990600"/>
            <a:ext cx="8763000" cy="5135563"/>
          </a:xfrm>
        </p:spPr>
        <p:txBody>
          <a:bodyPr>
            <a:normAutofit lnSpcReduction="10000"/>
          </a:bodyPr>
          <a:lstStyle/>
          <a:p>
            <a:pPr eaLnBrk="1" hangingPunct="1">
              <a:defRPr/>
            </a:pPr>
            <a:r>
              <a:rPr lang="en-US" sz="2400" dirty="0" smtClean="0">
                <a:latin typeface="Arial" charset="0"/>
                <a:cs typeface="Arial" charset="0"/>
              </a:rPr>
              <a:t>Why do these methods tend to perform similarly even though they were derived in very different ways? </a:t>
            </a:r>
          </a:p>
          <a:p>
            <a:pPr eaLnBrk="1" hangingPunct="1">
              <a:defRPr/>
            </a:pPr>
            <a:endParaRPr lang="en-US" sz="2400" dirty="0" smtClean="0">
              <a:latin typeface="Arial" charset="0"/>
              <a:cs typeface="Arial" charset="0"/>
            </a:endParaRPr>
          </a:p>
          <a:p>
            <a:pPr eaLnBrk="1" hangingPunct="1">
              <a:defRPr/>
            </a:pPr>
            <a:endParaRPr lang="en-US" sz="2400" dirty="0" smtClean="0">
              <a:latin typeface="Arial" charset="0"/>
              <a:cs typeface="Arial" charset="0"/>
            </a:endParaRPr>
          </a:p>
          <a:p>
            <a:pPr eaLnBrk="1" hangingPunct="1">
              <a:defRPr/>
            </a:pPr>
            <a:r>
              <a:rPr lang="en-US" sz="2400" dirty="0" smtClean="0">
                <a:latin typeface="Arial" charset="0"/>
                <a:cs typeface="Arial" charset="0"/>
              </a:rPr>
              <a:t>Why are they better than many other variants?</a:t>
            </a:r>
          </a:p>
          <a:p>
            <a:pPr eaLnBrk="1" hangingPunct="1">
              <a:defRPr/>
            </a:pPr>
            <a:endParaRPr lang="en-US" sz="2400" dirty="0" smtClean="0">
              <a:latin typeface="Arial" charset="0"/>
              <a:cs typeface="Arial" charset="0"/>
            </a:endParaRPr>
          </a:p>
          <a:p>
            <a:pPr eaLnBrk="1" hangingPunct="1">
              <a:defRPr/>
            </a:pPr>
            <a:r>
              <a:rPr lang="en-US" sz="2400" dirty="0" smtClean="0">
                <a:latin typeface="Arial" charset="0"/>
                <a:cs typeface="Arial" charset="0"/>
              </a:rPr>
              <a:t>Why does it seem to be hard to beat these strong baseline methods? </a:t>
            </a:r>
          </a:p>
          <a:p>
            <a:pPr eaLnBrk="1" hangingPunct="1">
              <a:defRPr/>
            </a:pPr>
            <a:endParaRPr lang="en-US" sz="2400" dirty="0" smtClean="0">
              <a:latin typeface="Arial" charset="0"/>
              <a:cs typeface="Arial" charset="0"/>
            </a:endParaRPr>
          </a:p>
          <a:p>
            <a:pPr eaLnBrk="1" hangingPunct="1">
              <a:defRPr/>
            </a:pPr>
            <a:r>
              <a:rPr lang="en-US" sz="2400" dirty="0" smtClean="0">
                <a:latin typeface="Arial" charset="0"/>
                <a:cs typeface="Arial" charset="0"/>
              </a:rPr>
              <a:t>Are they hitting the ceiling of bag-of-words assumption? </a:t>
            </a:r>
          </a:p>
          <a:p>
            <a:pPr lvl="1" eaLnBrk="1" hangingPunct="1">
              <a:defRPr/>
            </a:pPr>
            <a:r>
              <a:rPr lang="en-US" sz="2400" dirty="0" smtClean="0">
                <a:latin typeface="Arial" charset="0"/>
                <a:cs typeface="Arial" charset="0"/>
              </a:rPr>
              <a:t>If yes, how can we prove it? </a:t>
            </a:r>
          </a:p>
          <a:p>
            <a:pPr lvl="1" eaLnBrk="1" hangingPunct="1">
              <a:defRPr/>
            </a:pPr>
            <a:r>
              <a:rPr lang="en-US" sz="2400" dirty="0" smtClean="0">
                <a:latin typeface="Arial" charset="0"/>
                <a:cs typeface="Arial" charset="0"/>
              </a:rPr>
              <a:t>If not, how can we find a more effective one? </a:t>
            </a:r>
          </a:p>
          <a:p>
            <a:pPr marL="457200" lvl="1" indent="0" eaLnBrk="1" hangingPunct="1">
              <a:buFont typeface="Arial" charset="0"/>
              <a:buNone/>
              <a:defRPr/>
            </a:pPr>
            <a:endParaRPr lang="en-US" dirty="0">
              <a:latin typeface="Arial" charset="0"/>
              <a:cs typeface="Arial" charset="0"/>
            </a:endParaRPr>
          </a:p>
        </p:txBody>
      </p:sp>
      <p:sp>
        <p:nvSpPr>
          <p:cNvPr id="26629" name="TextBox 1"/>
          <p:cNvSpPr txBox="1">
            <a:spLocks noChangeArrowheads="1"/>
          </p:cNvSpPr>
          <p:nvPr/>
        </p:nvSpPr>
        <p:spPr bwMode="auto">
          <a:xfrm>
            <a:off x="609600" y="1676400"/>
            <a:ext cx="8181975"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altLang="en-US" sz="2400" b="1" dirty="0">
                <a:solidFill>
                  <a:srgbClr val="008000"/>
                </a:solidFill>
              </a:rPr>
              <a:t>They share some nice common properties </a:t>
            </a:r>
          </a:p>
          <a:p>
            <a:pPr eaLnBrk="1" hangingPunct="1"/>
            <a:r>
              <a:rPr lang="en-US" altLang="en-US" sz="2400" b="1" dirty="0">
                <a:solidFill>
                  <a:srgbClr val="008000"/>
                </a:solidFill>
              </a:rPr>
              <a:t>These properties are more important than how each is derived</a:t>
            </a:r>
          </a:p>
        </p:txBody>
      </p:sp>
      <p:sp>
        <p:nvSpPr>
          <p:cNvPr id="26630" name="Rectangle 2"/>
          <p:cNvSpPr>
            <a:spLocks noChangeArrowheads="1"/>
          </p:cNvSpPr>
          <p:nvPr/>
        </p:nvSpPr>
        <p:spPr bwMode="auto">
          <a:xfrm>
            <a:off x="534987" y="2895600"/>
            <a:ext cx="670401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altLang="en-US" b="1" dirty="0">
                <a:solidFill>
                  <a:srgbClr val="008000"/>
                </a:solidFill>
              </a:rPr>
              <a:t> </a:t>
            </a:r>
            <a:r>
              <a:rPr lang="en-US" altLang="en-US" sz="2400" b="1" dirty="0">
                <a:solidFill>
                  <a:srgbClr val="008000"/>
                </a:solidFill>
              </a:rPr>
              <a:t>Other variants don’t have all the “nice properties” </a:t>
            </a:r>
          </a:p>
        </p:txBody>
      </p:sp>
      <p:sp>
        <p:nvSpPr>
          <p:cNvPr id="26631" name="Rectangle 4"/>
          <p:cNvSpPr>
            <a:spLocks noChangeArrowheads="1"/>
          </p:cNvSpPr>
          <p:nvPr/>
        </p:nvSpPr>
        <p:spPr bwMode="auto">
          <a:xfrm>
            <a:off x="533400" y="5570537"/>
            <a:ext cx="82296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altLang="en-US" sz="2400" b="1" dirty="0">
                <a:solidFill>
                  <a:srgbClr val="008000"/>
                </a:solidFill>
              </a:rPr>
              <a:t>Need to formally define “the ceiling” (= complete set of “nice properties”)</a:t>
            </a:r>
          </a:p>
        </p:txBody>
      </p:sp>
      <p:sp>
        <p:nvSpPr>
          <p:cNvPr id="2" name="Slide Number Placeholder 1"/>
          <p:cNvSpPr>
            <a:spLocks noGrp="1"/>
          </p:cNvSpPr>
          <p:nvPr>
            <p:ph type="sldNum" sz="quarter" idx="12"/>
          </p:nvPr>
        </p:nvSpPr>
        <p:spPr/>
        <p:txBody>
          <a:bodyPr/>
          <a:lstStyle/>
          <a:p>
            <a:fld id="{88AD08FE-21CA-447A-B5E0-10774CCDBD3A}" type="slidenum">
              <a:rPr lang="en-US" smtClean="0"/>
              <a:t>16</a:t>
            </a:fld>
            <a:endParaRPr lang="en-US"/>
          </a:p>
        </p:txBody>
      </p:sp>
      <p:sp>
        <p:nvSpPr>
          <p:cNvPr id="9" name="Rectangle 2"/>
          <p:cNvSpPr>
            <a:spLocks noChangeArrowheads="1"/>
          </p:cNvSpPr>
          <p:nvPr/>
        </p:nvSpPr>
        <p:spPr bwMode="auto">
          <a:xfrm>
            <a:off x="90332" y="4034135"/>
            <a:ext cx="760586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marL="457200" lvl="1" indent="0" eaLnBrk="1" hangingPunct="1">
              <a:buFont typeface="Arial" charset="0"/>
              <a:buNone/>
              <a:defRPr/>
            </a:pPr>
            <a:r>
              <a:rPr lang="en-US" sz="2400" b="1" dirty="0">
                <a:solidFill>
                  <a:srgbClr val="008000"/>
                </a:solidFill>
              </a:rPr>
              <a:t>We  don’t have a good knowledge about their deficiencies</a:t>
            </a:r>
            <a:endParaRPr lang="en-US" sz="2400" dirty="0">
              <a:solidFill>
                <a:srgbClr val="008000"/>
              </a:solidFill>
              <a:latin typeface="Arial" charset="0"/>
            </a:endParaRPr>
          </a:p>
        </p:txBody>
      </p:sp>
    </p:spTree>
    <p:extLst>
      <p:ext uri="{BB962C8B-B14F-4D97-AF65-F5344CB8AC3E}">
        <p14:creationId xmlns:p14="http://schemas.microsoft.com/office/powerpoint/2010/main" val="365518654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62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663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66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9" grpId="0"/>
      <p:bldP spid="26630" grpId="0"/>
      <p:bldP spid="26631" grpId="0"/>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000090"/>
                </a:solidFill>
              </a:rPr>
              <a:t>Organization of Tutorial</a:t>
            </a:r>
            <a:endParaRPr lang="en-US" b="1" dirty="0">
              <a:solidFill>
                <a:srgbClr val="000090"/>
              </a:solidFill>
            </a:endParaRPr>
          </a:p>
        </p:txBody>
      </p:sp>
      <p:sp>
        <p:nvSpPr>
          <p:cNvPr id="5" name="Slide Number Placeholder 4"/>
          <p:cNvSpPr>
            <a:spLocks noGrp="1"/>
          </p:cNvSpPr>
          <p:nvPr>
            <p:ph type="sldNum" sz="quarter" idx="12"/>
          </p:nvPr>
        </p:nvSpPr>
        <p:spPr/>
        <p:txBody>
          <a:bodyPr/>
          <a:lstStyle/>
          <a:p>
            <a:fld id="{88AD08FE-21CA-447A-B5E0-10774CCDBD3A}" type="slidenum">
              <a:rPr lang="en-US" smtClean="0"/>
              <a:t>17</a:t>
            </a:fld>
            <a:endParaRPr lang="en-US"/>
          </a:p>
        </p:txBody>
      </p:sp>
      <p:sp>
        <p:nvSpPr>
          <p:cNvPr id="4" name="Rounded Rectangle 3"/>
          <p:cNvSpPr/>
          <p:nvPr/>
        </p:nvSpPr>
        <p:spPr>
          <a:xfrm>
            <a:off x="2057400" y="1143000"/>
            <a:ext cx="5105400" cy="762000"/>
          </a:xfrm>
          <a:prstGeom prst="roundRect">
            <a:avLst/>
          </a:prstGeom>
          <a:solidFill>
            <a:srgbClr val="8EB4E3"/>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dirty="0" smtClean="0"/>
              <a:t>Motivation</a:t>
            </a:r>
            <a:endParaRPr lang="en-US" sz="2800" dirty="0"/>
          </a:p>
        </p:txBody>
      </p:sp>
      <p:sp>
        <p:nvSpPr>
          <p:cNvPr id="13" name="Rounded Rectangle 12"/>
          <p:cNvSpPr/>
          <p:nvPr/>
        </p:nvSpPr>
        <p:spPr>
          <a:xfrm>
            <a:off x="2057400" y="2362200"/>
            <a:ext cx="5105400" cy="1066800"/>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2800" dirty="0"/>
              <a:t>Axiomatic Analysis and Optimization: </a:t>
            </a:r>
            <a:r>
              <a:rPr lang="en-US" sz="2800" dirty="0" smtClean="0"/>
              <a:t>Early work</a:t>
            </a:r>
            <a:endParaRPr lang="en-US" sz="2800" dirty="0"/>
          </a:p>
        </p:txBody>
      </p:sp>
      <p:sp>
        <p:nvSpPr>
          <p:cNvPr id="14" name="Rounded Rectangle 13"/>
          <p:cNvSpPr/>
          <p:nvPr/>
        </p:nvSpPr>
        <p:spPr>
          <a:xfrm>
            <a:off x="2057400" y="3886200"/>
            <a:ext cx="5105400" cy="1066800"/>
          </a:xfrm>
          <a:prstGeom prst="roundRect">
            <a:avLst/>
          </a:prstGeom>
          <a:solidFill>
            <a:srgbClr val="8EB4E3"/>
          </a:solidFill>
        </p:spPr>
        <p:style>
          <a:lnRef idx="1">
            <a:schemeClr val="accent5"/>
          </a:lnRef>
          <a:fillRef idx="3">
            <a:schemeClr val="accent5"/>
          </a:fillRef>
          <a:effectRef idx="2">
            <a:schemeClr val="accent5"/>
          </a:effectRef>
          <a:fontRef idx="minor">
            <a:schemeClr val="lt1"/>
          </a:fontRef>
        </p:style>
        <p:txBody>
          <a:bodyPr rtlCol="0" anchor="ctr"/>
          <a:lstStyle/>
          <a:p>
            <a:pPr algn="ctr"/>
            <a:r>
              <a:rPr lang="en-US" sz="2800" dirty="0"/>
              <a:t>Axiomatic Analysis and Optimization: </a:t>
            </a:r>
            <a:r>
              <a:rPr lang="en-US" sz="2800" dirty="0" smtClean="0"/>
              <a:t>Recent Work</a:t>
            </a:r>
            <a:endParaRPr lang="en-US" sz="2800" dirty="0"/>
          </a:p>
        </p:txBody>
      </p:sp>
      <p:sp>
        <p:nvSpPr>
          <p:cNvPr id="16" name="Rounded Rectangle 15"/>
          <p:cNvSpPr/>
          <p:nvPr/>
        </p:nvSpPr>
        <p:spPr>
          <a:xfrm>
            <a:off x="2057400" y="5410200"/>
            <a:ext cx="5105400" cy="762000"/>
          </a:xfrm>
          <a:prstGeom prst="roundRect">
            <a:avLst/>
          </a:prstGeom>
          <a:solidFill>
            <a:srgbClr val="8EB4E3"/>
          </a:solidFill>
        </p:spPr>
        <p:style>
          <a:lnRef idx="1">
            <a:schemeClr val="accent5"/>
          </a:lnRef>
          <a:fillRef idx="3">
            <a:schemeClr val="accent5"/>
          </a:fillRef>
          <a:effectRef idx="2">
            <a:schemeClr val="accent5"/>
          </a:effectRef>
          <a:fontRef idx="minor">
            <a:schemeClr val="lt1"/>
          </a:fontRef>
        </p:style>
        <p:txBody>
          <a:bodyPr rtlCol="0" anchor="ctr"/>
          <a:lstStyle/>
          <a:p>
            <a:pPr algn="ctr"/>
            <a:r>
              <a:rPr lang="en-US" sz="2800" dirty="0" smtClean="0"/>
              <a:t>Summary</a:t>
            </a:r>
            <a:endParaRPr lang="en-US" sz="2800" dirty="0"/>
          </a:p>
        </p:txBody>
      </p:sp>
      <p:pic>
        <p:nvPicPr>
          <p:cNvPr id="9" name="Picture 8" descr="basic-blocks.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39000" y="2438400"/>
            <a:ext cx="1795530" cy="796766"/>
          </a:xfrm>
          <a:prstGeom prst="rect">
            <a:avLst/>
          </a:prstGeom>
        </p:spPr>
      </p:pic>
    </p:spTree>
    <p:extLst>
      <p:ext uri="{BB962C8B-B14F-4D97-AF65-F5344CB8AC3E}">
        <p14:creationId xmlns:p14="http://schemas.microsoft.com/office/powerpoint/2010/main" val="356008674"/>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p:txBody>
          <a:bodyPr>
            <a:normAutofit/>
          </a:bodyPr>
          <a:lstStyle/>
          <a:p>
            <a:pPr eaLnBrk="1" hangingPunct="1"/>
            <a:r>
              <a:rPr lang="en-US" altLang="en-US" sz="3600" b="1" dirty="0" smtClean="0">
                <a:solidFill>
                  <a:srgbClr val="000090"/>
                </a:solidFill>
                <a:latin typeface="Arial" charset="0"/>
                <a:cs typeface="Arial" charset="0"/>
              </a:rPr>
              <a:t>Axiomatic Relevance Hypothesis (ARH)</a:t>
            </a:r>
          </a:p>
        </p:txBody>
      </p:sp>
      <p:sp>
        <p:nvSpPr>
          <p:cNvPr id="30723" name="Content Placeholder 2"/>
          <p:cNvSpPr>
            <a:spLocks noGrp="1"/>
          </p:cNvSpPr>
          <p:nvPr>
            <p:ph idx="1"/>
          </p:nvPr>
        </p:nvSpPr>
        <p:spPr>
          <a:xfrm>
            <a:off x="228600" y="990600"/>
            <a:ext cx="8763000" cy="5135563"/>
          </a:xfrm>
        </p:spPr>
        <p:txBody>
          <a:bodyPr>
            <a:normAutofit lnSpcReduction="10000"/>
          </a:bodyPr>
          <a:lstStyle/>
          <a:p>
            <a:pPr eaLnBrk="1" hangingPunct="1">
              <a:defRPr/>
            </a:pPr>
            <a:r>
              <a:rPr lang="en-US" sz="3000" dirty="0" smtClean="0">
                <a:cs typeface="Arial" charset="0"/>
              </a:rPr>
              <a:t>Relevance can be modeled by a set of formally defined constraints on a retrieval function.</a:t>
            </a:r>
          </a:p>
          <a:p>
            <a:pPr lvl="1" eaLnBrk="1" hangingPunct="1">
              <a:defRPr/>
            </a:pPr>
            <a:r>
              <a:rPr lang="en-US" sz="2600" dirty="0" smtClean="0">
                <a:cs typeface="Arial" charset="0"/>
              </a:rPr>
              <a:t>If a function satisfies all the constraints, it will perform well empirically. </a:t>
            </a:r>
          </a:p>
          <a:p>
            <a:pPr lvl="1">
              <a:defRPr/>
            </a:pPr>
            <a:r>
              <a:rPr lang="en-US" sz="2600" dirty="0" smtClean="0">
                <a:cs typeface="Arial" charset="0"/>
              </a:rPr>
              <a:t>If function      satisfies more constraints than function     ,    	  would perform better than      empirically. </a:t>
            </a:r>
          </a:p>
          <a:p>
            <a:pPr eaLnBrk="1" hangingPunct="1">
              <a:defRPr/>
            </a:pPr>
            <a:r>
              <a:rPr lang="en-US" sz="3000" dirty="0" smtClean="0">
                <a:cs typeface="Arial" charset="0"/>
              </a:rPr>
              <a:t>Analytical evaluation of retrieval functions</a:t>
            </a:r>
          </a:p>
          <a:p>
            <a:pPr lvl="1">
              <a:defRPr/>
            </a:pPr>
            <a:r>
              <a:rPr lang="en-US" sz="2600" dirty="0" smtClean="0">
                <a:cs typeface="Arial" charset="0"/>
              </a:rPr>
              <a:t>Given a set of relevance constraints                   </a:t>
            </a:r>
          </a:p>
          <a:p>
            <a:pPr lvl="1">
              <a:defRPr/>
            </a:pPr>
            <a:r>
              <a:rPr lang="en-US" sz="2600" dirty="0" smtClean="0">
                <a:cs typeface="Arial" charset="0"/>
              </a:rPr>
              <a:t>Function     is analytically more effective than function      </a:t>
            </a:r>
            <a:r>
              <a:rPr lang="en-US" sz="2600" dirty="0" err="1" smtClean="0">
                <a:cs typeface="Arial" charset="0"/>
              </a:rPr>
              <a:t>iff</a:t>
            </a:r>
            <a:r>
              <a:rPr lang="en-US" sz="2600" dirty="0" smtClean="0">
                <a:cs typeface="Arial" charset="0"/>
              </a:rPr>
              <a:t> the set of constraints satisfied by     is a proper subset of those satisfied by </a:t>
            </a:r>
          </a:p>
          <a:p>
            <a:pPr lvl="1">
              <a:defRPr/>
            </a:pPr>
            <a:r>
              <a:rPr lang="en-US" sz="2600" dirty="0" smtClean="0">
                <a:cs typeface="Arial" charset="0"/>
              </a:rPr>
              <a:t>A function     is optimal </a:t>
            </a:r>
            <a:r>
              <a:rPr lang="en-US" sz="2600" dirty="0" err="1" smtClean="0">
                <a:cs typeface="Arial" charset="0"/>
              </a:rPr>
              <a:t>iff</a:t>
            </a:r>
            <a:r>
              <a:rPr lang="en-US" sz="2600" dirty="0" smtClean="0">
                <a:cs typeface="Arial" charset="0"/>
              </a:rPr>
              <a:t> it satisfies all the constraints in </a:t>
            </a:r>
          </a:p>
          <a:p>
            <a:pPr marL="457200" lvl="1" indent="0" eaLnBrk="1" hangingPunct="1">
              <a:buFont typeface="Arial" charset="0"/>
              <a:buNone/>
              <a:defRPr/>
            </a:pPr>
            <a:endParaRPr lang="en-US" dirty="0" smtClean="0">
              <a:latin typeface="Arial" charset="0"/>
              <a:cs typeface="Arial" charset="0"/>
            </a:endParaRPr>
          </a:p>
        </p:txBody>
      </p:sp>
      <p:sp>
        <p:nvSpPr>
          <p:cNvPr id="2" name="Slide Number Placeholder 1"/>
          <p:cNvSpPr>
            <a:spLocks noGrp="1"/>
          </p:cNvSpPr>
          <p:nvPr>
            <p:ph type="sldNum" sz="quarter" idx="12"/>
          </p:nvPr>
        </p:nvSpPr>
        <p:spPr/>
        <p:txBody>
          <a:bodyPr/>
          <a:lstStyle/>
          <a:p>
            <a:fld id="{88AD08FE-21CA-447A-B5E0-10774CCDBD3A}" type="slidenum">
              <a:rPr lang="en-US" smtClean="0"/>
              <a:t>18</a:t>
            </a:fld>
            <a:endParaRPr lang="en-US"/>
          </a:p>
        </p:txBody>
      </p:sp>
      <p:graphicFrame>
        <p:nvGraphicFramePr>
          <p:cNvPr id="3" name="Object 2"/>
          <p:cNvGraphicFramePr>
            <a:graphicFrameLocks noChangeAspect="1"/>
          </p:cNvGraphicFramePr>
          <p:nvPr>
            <p:extLst>
              <p:ext uri="{D42A27DB-BD31-4B8C-83A1-F6EECF244321}">
                <p14:modId xmlns:p14="http://schemas.microsoft.com/office/powerpoint/2010/main" val="3282330896"/>
              </p:ext>
            </p:extLst>
          </p:nvPr>
        </p:nvGraphicFramePr>
        <p:xfrm>
          <a:off x="2514600" y="2754086"/>
          <a:ext cx="304800" cy="370114"/>
        </p:xfrm>
        <a:graphic>
          <a:graphicData uri="http://schemas.openxmlformats.org/presentationml/2006/ole">
            <mc:AlternateContent xmlns:mc="http://schemas.openxmlformats.org/markup-compatibility/2006">
              <mc:Choice xmlns:v="urn:schemas-microsoft-com:vml" Requires="v">
                <p:oleObj spid="_x0000_s140272" name="Equation" r:id="rId3" imgW="177800" imgH="215900" progId="Equation.3">
                  <p:embed/>
                </p:oleObj>
              </mc:Choice>
              <mc:Fallback>
                <p:oleObj name="Equation" r:id="rId3" imgW="177800" imgH="215900" progId="Equation.3">
                  <p:embed/>
                  <p:pic>
                    <p:nvPicPr>
                      <p:cNvPr id="0" name=""/>
                      <p:cNvPicPr/>
                      <p:nvPr/>
                    </p:nvPicPr>
                    <p:blipFill>
                      <a:blip r:embed="rId4"/>
                      <a:stretch>
                        <a:fillRect/>
                      </a:stretch>
                    </p:blipFill>
                    <p:spPr>
                      <a:xfrm>
                        <a:off x="2514600" y="2754086"/>
                        <a:ext cx="304800" cy="370114"/>
                      </a:xfrm>
                      <a:prstGeom prst="rect">
                        <a:avLst/>
                      </a:prstGeom>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4289506780"/>
              </p:ext>
            </p:extLst>
          </p:nvPr>
        </p:nvGraphicFramePr>
        <p:xfrm>
          <a:off x="8229600" y="2743200"/>
          <a:ext cx="304800" cy="370114"/>
        </p:xfrm>
        <a:graphic>
          <a:graphicData uri="http://schemas.openxmlformats.org/presentationml/2006/ole">
            <mc:AlternateContent xmlns:mc="http://schemas.openxmlformats.org/markup-compatibility/2006">
              <mc:Choice xmlns:v="urn:schemas-microsoft-com:vml" Requires="v">
                <p:oleObj spid="_x0000_s140273" name="Equation" r:id="rId5" imgW="177800" imgH="215900" progId="Equation.3">
                  <p:embed/>
                </p:oleObj>
              </mc:Choice>
              <mc:Fallback>
                <p:oleObj name="Equation" r:id="rId5" imgW="177800" imgH="215900" progId="Equation.3">
                  <p:embed/>
                  <p:pic>
                    <p:nvPicPr>
                      <p:cNvPr id="0" name=""/>
                      <p:cNvPicPr/>
                      <p:nvPr/>
                    </p:nvPicPr>
                    <p:blipFill>
                      <a:blip r:embed="rId6"/>
                      <a:stretch>
                        <a:fillRect/>
                      </a:stretch>
                    </p:blipFill>
                    <p:spPr>
                      <a:xfrm>
                        <a:off x="8229600" y="2743200"/>
                        <a:ext cx="304800" cy="370114"/>
                      </a:xfrm>
                      <a:prstGeom prst="rect">
                        <a:avLst/>
                      </a:prstGeom>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3281927700"/>
              </p:ext>
            </p:extLst>
          </p:nvPr>
        </p:nvGraphicFramePr>
        <p:xfrm>
          <a:off x="990600" y="3135086"/>
          <a:ext cx="304800" cy="370114"/>
        </p:xfrm>
        <a:graphic>
          <a:graphicData uri="http://schemas.openxmlformats.org/presentationml/2006/ole">
            <mc:AlternateContent xmlns:mc="http://schemas.openxmlformats.org/markup-compatibility/2006">
              <mc:Choice xmlns:v="urn:schemas-microsoft-com:vml" Requires="v">
                <p:oleObj spid="_x0000_s140274" name="Equation" r:id="rId7" imgW="177800" imgH="215900" progId="Equation.3">
                  <p:embed/>
                </p:oleObj>
              </mc:Choice>
              <mc:Fallback>
                <p:oleObj name="Equation" r:id="rId7" imgW="177800" imgH="215900" progId="Equation.3">
                  <p:embed/>
                  <p:pic>
                    <p:nvPicPr>
                      <p:cNvPr id="0" name=""/>
                      <p:cNvPicPr/>
                      <p:nvPr/>
                    </p:nvPicPr>
                    <p:blipFill>
                      <a:blip r:embed="rId4"/>
                      <a:stretch>
                        <a:fillRect/>
                      </a:stretch>
                    </p:blipFill>
                    <p:spPr>
                      <a:xfrm>
                        <a:off x="990600" y="3135086"/>
                        <a:ext cx="304800" cy="370114"/>
                      </a:xfrm>
                      <a:prstGeom prst="rect">
                        <a:avLst/>
                      </a:prstGeom>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3127631972"/>
              </p:ext>
            </p:extLst>
          </p:nvPr>
        </p:nvGraphicFramePr>
        <p:xfrm>
          <a:off x="5029200" y="3124200"/>
          <a:ext cx="304800" cy="370114"/>
        </p:xfrm>
        <a:graphic>
          <a:graphicData uri="http://schemas.openxmlformats.org/presentationml/2006/ole">
            <mc:AlternateContent xmlns:mc="http://schemas.openxmlformats.org/markup-compatibility/2006">
              <mc:Choice xmlns:v="urn:schemas-microsoft-com:vml" Requires="v">
                <p:oleObj spid="_x0000_s140275" name="Equation" r:id="rId8" imgW="177800" imgH="215900" progId="Equation.3">
                  <p:embed/>
                </p:oleObj>
              </mc:Choice>
              <mc:Fallback>
                <p:oleObj name="Equation" r:id="rId8" imgW="177800" imgH="215900" progId="Equation.3">
                  <p:embed/>
                  <p:pic>
                    <p:nvPicPr>
                      <p:cNvPr id="0" name=""/>
                      <p:cNvPicPr/>
                      <p:nvPr/>
                    </p:nvPicPr>
                    <p:blipFill>
                      <a:blip r:embed="rId6"/>
                      <a:stretch>
                        <a:fillRect/>
                      </a:stretch>
                    </p:blipFill>
                    <p:spPr>
                      <a:xfrm>
                        <a:off x="5029200" y="3124200"/>
                        <a:ext cx="304800" cy="370114"/>
                      </a:xfrm>
                      <a:prstGeom prst="rect">
                        <a:avLst/>
                      </a:prstGeom>
                    </p:spPr>
                  </p:pic>
                </p:oleObj>
              </mc:Fallback>
            </mc:AlternateContent>
          </a:graphicData>
        </a:graphic>
      </p:graphicFrame>
      <p:graphicFrame>
        <p:nvGraphicFramePr>
          <p:cNvPr id="4" name="Object 3"/>
          <p:cNvGraphicFramePr>
            <a:graphicFrameLocks noChangeAspect="1"/>
          </p:cNvGraphicFramePr>
          <p:nvPr>
            <p:extLst>
              <p:ext uri="{D42A27DB-BD31-4B8C-83A1-F6EECF244321}">
                <p14:modId xmlns:p14="http://schemas.microsoft.com/office/powerpoint/2010/main" val="3737750341"/>
              </p:ext>
            </p:extLst>
          </p:nvPr>
        </p:nvGraphicFramePr>
        <p:xfrm>
          <a:off x="5943600" y="4114800"/>
          <a:ext cx="1365997" cy="336550"/>
        </p:xfrm>
        <a:graphic>
          <a:graphicData uri="http://schemas.openxmlformats.org/presentationml/2006/ole">
            <mc:AlternateContent xmlns:mc="http://schemas.openxmlformats.org/markup-compatibility/2006">
              <mc:Choice xmlns:v="urn:schemas-microsoft-com:vml" Requires="v">
                <p:oleObj spid="_x0000_s140276" name="Equation" r:id="rId9" imgW="876300" imgH="215900" progId="Equation.3">
                  <p:embed/>
                </p:oleObj>
              </mc:Choice>
              <mc:Fallback>
                <p:oleObj name="Equation" r:id="rId9" imgW="876300" imgH="215900" progId="Equation.3">
                  <p:embed/>
                  <p:pic>
                    <p:nvPicPr>
                      <p:cNvPr id="0" name=""/>
                      <p:cNvPicPr/>
                      <p:nvPr/>
                    </p:nvPicPr>
                    <p:blipFill>
                      <a:blip r:embed="rId10"/>
                      <a:stretch>
                        <a:fillRect/>
                      </a:stretch>
                    </p:blipFill>
                    <p:spPr>
                      <a:xfrm>
                        <a:off x="5943600" y="4114800"/>
                        <a:ext cx="1365997" cy="336550"/>
                      </a:xfrm>
                      <a:prstGeom prst="rect">
                        <a:avLst/>
                      </a:prstGeom>
                    </p:spPr>
                  </p:pic>
                </p:oleObj>
              </mc:Fallback>
            </mc:AlternateContent>
          </a:graphicData>
        </a:graphic>
      </p:graphicFrame>
      <p:graphicFrame>
        <p:nvGraphicFramePr>
          <p:cNvPr id="10" name="Object 9"/>
          <p:cNvGraphicFramePr>
            <a:graphicFrameLocks noChangeAspect="1"/>
          </p:cNvGraphicFramePr>
          <p:nvPr>
            <p:extLst>
              <p:ext uri="{D42A27DB-BD31-4B8C-83A1-F6EECF244321}">
                <p14:modId xmlns:p14="http://schemas.microsoft.com/office/powerpoint/2010/main" val="2816308528"/>
              </p:ext>
            </p:extLst>
          </p:nvPr>
        </p:nvGraphicFramePr>
        <p:xfrm>
          <a:off x="2286000" y="4495800"/>
          <a:ext cx="304800" cy="370114"/>
        </p:xfrm>
        <a:graphic>
          <a:graphicData uri="http://schemas.openxmlformats.org/presentationml/2006/ole">
            <mc:AlternateContent xmlns:mc="http://schemas.openxmlformats.org/markup-compatibility/2006">
              <mc:Choice xmlns:v="urn:schemas-microsoft-com:vml" Requires="v">
                <p:oleObj spid="_x0000_s140277" name="Equation" r:id="rId11" imgW="177800" imgH="215900" progId="Equation.3">
                  <p:embed/>
                </p:oleObj>
              </mc:Choice>
              <mc:Fallback>
                <p:oleObj name="Equation" r:id="rId11" imgW="177800" imgH="215900" progId="Equation.3">
                  <p:embed/>
                  <p:pic>
                    <p:nvPicPr>
                      <p:cNvPr id="0" name=""/>
                      <p:cNvPicPr/>
                      <p:nvPr/>
                    </p:nvPicPr>
                    <p:blipFill>
                      <a:blip r:embed="rId4"/>
                      <a:stretch>
                        <a:fillRect/>
                      </a:stretch>
                    </p:blipFill>
                    <p:spPr>
                      <a:xfrm>
                        <a:off x="2286000" y="4495800"/>
                        <a:ext cx="304800" cy="370114"/>
                      </a:xfrm>
                      <a:prstGeom prst="rect">
                        <a:avLst/>
                      </a:prstGeom>
                    </p:spPr>
                  </p:pic>
                </p:oleObj>
              </mc:Fallback>
            </mc:AlternateContent>
          </a:graphicData>
        </a:graphic>
      </p:graphicFrame>
      <p:graphicFrame>
        <p:nvGraphicFramePr>
          <p:cNvPr id="11" name="Object 10"/>
          <p:cNvGraphicFramePr>
            <a:graphicFrameLocks noChangeAspect="1"/>
          </p:cNvGraphicFramePr>
          <p:nvPr>
            <p:extLst>
              <p:ext uri="{D42A27DB-BD31-4B8C-83A1-F6EECF244321}">
                <p14:modId xmlns:p14="http://schemas.microsoft.com/office/powerpoint/2010/main" val="85160541"/>
              </p:ext>
            </p:extLst>
          </p:nvPr>
        </p:nvGraphicFramePr>
        <p:xfrm>
          <a:off x="8305800" y="4495800"/>
          <a:ext cx="304800" cy="370114"/>
        </p:xfrm>
        <a:graphic>
          <a:graphicData uri="http://schemas.openxmlformats.org/presentationml/2006/ole">
            <mc:AlternateContent xmlns:mc="http://schemas.openxmlformats.org/markup-compatibility/2006">
              <mc:Choice xmlns:v="urn:schemas-microsoft-com:vml" Requires="v">
                <p:oleObj spid="_x0000_s140278" name="Equation" r:id="rId12" imgW="177800" imgH="215900" progId="Equation.3">
                  <p:embed/>
                </p:oleObj>
              </mc:Choice>
              <mc:Fallback>
                <p:oleObj name="Equation" r:id="rId12" imgW="177800" imgH="215900" progId="Equation.3">
                  <p:embed/>
                  <p:pic>
                    <p:nvPicPr>
                      <p:cNvPr id="0" name=""/>
                      <p:cNvPicPr/>
                      <p:nvPr/>
                    </p:nvPicPr>
                    <p:blipFill>
                      <a:blip r:embed="rId6"/>
                      <a:stretch>
                        <a:fillRect/>
                      </a:stretch>
                    </p:blipFill>
                    <p:spPr>
                      <a:xfrm>
                        <a:off x="8305800" y="4495800"/>
                        <a:ext cx="304800" cy="370114"/>
                      </a:xfrm>
                      <a:prstGeom prst="rect">
                        <a:avLst/>
                      </a:prstGeom>
                    </p:spPr>
                  </p:pic>
                </p:oleObj>
              </mc:Fallback>
            </mc:AlternateContent>
          </a:graphicData>
        </a:graphic>
      </p:graphicFrame>
      <p:graphicFrame>
        <p:nvGraphicFramePr>
          <p:cNvPr id="12" name="Object 11"/>
          <p:cNvGraphicFramePr>
            <a:graphicFrameLocks noChangeAspect="1"/>
          </p:cNvGraphicFramePr>
          <p:nvPr>
            <p:extLst>
              <p:ext uri="{D42A27DB-BD31-4B8C-83A1-F6EECF244321}">
                <p14:modId xmlns:p14="http://schemas.microsoft.com/office/powerpoint/2010/main" val="824184330"/>
              </p:ext>
            </p:extLst>
          </p:nvPr>
        </p:nvGraphicFramePr>
        <p:xfrm>
          <a:off x="3810000" y="5192486"/>
          <a:ext cx="304800" cy="370114"/>
        </p:xfrm>
        <a:graphic>
          <a:graphicData uri="http://schemas.openxmlformats.org/presentationml/2006/ole">
            <mc:AlternateContent xmlns:mc="http://schemas.openxmlformats.org/markup-compatibility/2006">
              <mc:Choice xmlns:v="urn:schemas-microsoft-com:vml" Requires="v">
                <p:oleObj spid="_x0000_s140279" name="Equation" r:id="rId13" imgW="177800" imgH="215900" progId="Equation.3">
                  <p:embed/>
                </p:oleObj>
              </mc:Choice>
              <mc:Fallback>
                <p:oleObj name="Equation" r:id="rId13" imgW="177800" imgH="215900" progId="Equation.3">
                  <p:embed/>
                  <p:pic>
                    <p:nvPicPr>
                      <p:cNvPr id="0" name=""/>
                      <p:cNvPicPr/>
                      <p:nvPr/>
                    </p:nvPicPr>
                    <p:blipFill>
                      <a:blip r:embed="rId4"/>
                      <a:stretch>
                        <a:fillRect/>
                      </a:stretch>
                    </p:blipFill>
                    <p:spPr>
                      <a:xfrm>
                        <a:off x="3810000" y="5192486"/>
                        <a:ext cx="304800" cy="370114"/>
                      </a:xfrm>
                      <a:prstGeom prst="rect">
                        <a:avLst/>
                      </a:prstGeom>
                    </p:spPr>
                  </p:pic>
                </p:oleObj>
              </mc:Fallback>
            </mc:AlternateContent>
          </a:graphicData>
        </a:graphic>
      </p:graphicFrame>
      <p:graphicFrame>
        <p:nvGraphicFramePr>
          <p:cNvPr id="13" name="Object 12"/>
          <p:cNvGraphicFramePr>
            <a:graphicFrameLocks noChangeAspect="1"/>
          </p:cNvGraphicFramePr>
          <p:nvPr>
            <p:extLst>
              <p:ext uri="{D42A27DB-BD31-4B8C-83A1-F6EECF244321}">
                <p14:modId xmlns:p14="http://schemas.microsoft.com/office/powerpoint/2010/main" val="3250239078"/>
              </p:ext>
            </p:extLst>
          </p:nvPr>
        </p:nvGraphicFramePr>
        <p:xfrm>
          <a:off x="5867400" y="4876800"/>
          <a:ext cx="304800" cy="370114"/>
        </p:xfrm>
        <a:graphic>
          <a:graphicData uri="http://schemas.openxmlformats.org/presentationml/2006/ole">
            <mc:AlternateContent xmlns:mc="http://schemas.openxmlformats.org/markup-compatibility/2006">
              <mc:Choice xmlns:v="urn:schemas-microsoft-com:vml" Requires="v">
                <p:oleObj spid="_x0000_s140280" name="Equation" r:id="rId14" imgW="177800" imgH="215900" progId="Equation.3">
                  <p:embed/>
                </p:oleObj>
              </mc:Choice>
              <mc:Fallback>
                <p:oleObj name="Equation" r:id="rId14" imgW="177800" imgH="215900" progId="Equation.3">
                  <p:embed/>
                  <p:pic>
                    <p:nvPicPr>
                      <p:cNvPr id="0" name=""/>
                      <p:cNvPicPr/>
                      <p:nvPr/>
                    </p:nvPicPr>
                    <p:blipFill>
                      <a:blip r:embed="rId6"/>
                      <a:stretch>
                        <a:fillRect/>
                      </a:stretch>
                    </p:blipFill>
                    <p:spPr>
                      <a:xfrm>
                        <a:off x="5867400" y="4876800"/>
                        <a:ext cx="304800" cy="370114"/>
                      </a:xfrm>
                      <a:prstGeom prst="rect">
                        <a:avLst/>
                      </a:prstGeom>
                    </p:spPr>
                  </p:pic>
                </p:oleObj>
              </mc:Fallback>
            </mc:AlternateContent>
          </a:graphicData>
        </a:graphic>
      </p:graphicFrame>
      <p:graphicFrame>
        <p:nvGraphicFramePr>
          <p:cNvPr id="14" name="Object 13"/>
          <p:cNvGraphicFramePr>
            <a:graphicFrameLocks noChangeAspect="1"/>
          </p:cNvGraphicFramePr>
          <p:nvPr>
            <p:extLst>
              <p:ext uri="{D42A27DB-BD31-4B8C-83A1-F6EECF244321}">
                <p14:modId xmlns:p14="http://schemas.microsoft.com/office/powerpoint/2010/main" val="2777845204"/>
              </p:ext>
            </p:extLst>
          </p:nvPr>
        </p:nvGraphicFramePr>
        <p:xfrm>
          <a:off x="2514600" y="5638800"/>
          <a:ext cx="261937" cy="260350"/>
        </p:xfrm>
        <a:graphic>
          <a:graphicData uri="http://schemas.openxmlformats.org/presentationml/2006/ole">
            <mc:AlternateContent xmlns:mc="http://schemas.openxmlformats.org/markup-compatibility/2006">
              <mc:Choice xmlns:v="urn:schemas-microsoft-com:vml" Requires="v">
                <p:oleObj spid="_x0000_s140281" name="Equation" r:id="rId15" imgW="152400" imgH="152400" progId="Equation.3">
                  <p:embed/>
                </p:oleObj>
              </mc:Choice>
              <mc:Fallback>
                <p:oleObj name="Equation" r:id="rId15" imgW="152400" imgH="152400" progId="Equation.3">
                  <p:embed/>
                  <p:pic>
                    <p:nvPicPr>
                      <p:cNvPr id="0" name=""/>
                      <p:cNvPicPr/>
                      <p:nvPr/>
                    </p:nvPicPr>
                    <p:blipFill>
                      <a:blip r:embed="rId16"/>
                      <a:stretch>
                        <a:fillRect/>
                      </a:stretch>
                    </p:blipFill>
                    <p:spPr>
                      <a:xfrm>
                        <a:off x="2514600" y="5638800"/>
                        <a:ext cx="261937" cy="260350"/>
                      </a:xfrm>
                      <a:prstGeom prst="rect">
                        <a:avLst/>
                      </a:prstGeom>
                    </p:spPr>
                  </p:pic>
                </p:oleObj>
              </mc:Fallback>
            </mc:AlternateContent>
          </a:graphicData>
        </a:graphic>
      </p:graphicFrame>
      <p:graphicFrame>
        <p:nvGraphicFramePr>
          <p:cNvPr id="15" name="Object 14"/>
          <p:cNvGraphicFramePr>
            <a:graphicFrameLocks noChangeAspect="1"/>
          </p:cNvGraphicFramePr>
          <p:nvPr>
            <p:extLst>
              <p:ext uri="{D42A27DB-BD31-4B8C-83A1-F6EECF244321}">
                <p14:modId xmlns:p14="http://schemas.microsoft.com/office/powerpoint/2010/main" val="3954622981"/>
              </p:ext>
            </p:extLst>
          </p:nvPr>
        </p:nvGraphicFramePr>
        <p:xfrm>
          <a:off x="8729662" y="5661025"/>
          <a:ext cx="261938" cy="282575"/>
        </p:xfrm>
        <a:graphic>
          <a:graphicData uri="http://schemas.openxmlformats.org/presentationml/2006/ole">
            <mc:AlternateContent xmlns:mc="http://schemas.openxmlformats.org/markup-compatibility/2006">
              <mc:Choice xmlns:v="urn:schemas-microsoft-com:vml" Requires="v">
                <p:oleObj spid="_x0000_s140282" name="Equation" r:id="rId17" imgW="152400" imgH="165100" progId="Equation.3">
                  <p:embed/>
                </p:oleObj>
              </mc:Choice>
              <mc:Fallback>
                <p:oleObj name="Equation" r:id="rId17" imgW="152400" imgH="165100" progId="Equation.3">
                  <p:embed/>
                  <p:pic>
                    <p:nvPicPr>
                      <p:cNvPr id="0" name=""/>
                      <p:cNvPicPr/>
                      <p:nvPr/>
                    </p:nvPicPr>
                    <p:blipFill>
                      <a:blip r:embed="rId18"/>
                      <a:stretch>
                        <a:fillRect/>
                      </a:stretch>
                    </p:blipFill>
                    <p:spPr>
                      <a:xfrm>
                        <a:off x="8729662" y="5661025"/>
                        <a:ext cx="261938" cy="282575"/>
                      </a:xfrm>
                      <a:prstGeom prst="rect">
                        <a:avLst/>
                      </a:prstGeom>
                    </p:spPr>
                  </p:pic>
                </p:oleObj>
              </mc:Fallback>
            </mc:AlternateContent>
          </a:graphicData>
        </a:graphic>
      </p:graphicFrame>
    </p:spTree>
    <p:extLst>
      <p:ext uri="{BB962C8B-B14F-4D97-AF65-F5344CB8AC3E}">
        <p14:creationId xmlns:p14="http://schemas.microsoft.com/office/powerpoint/2010/main" val="3837349825"/>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Oval 3"/>
          <p:cNvSpPr>
            <a:spLocks noChangeArrowheads="1"/>
          </p:cNvSpPr>
          <p:nvPr/>
        </p:nvSpPr>
        <p:spPr bwMode="auto">
          <a:xfrm>
            <a:off x="536575" y="1295400"/>
            <a:ext cx="7693025" cy="4648200"/>
          </a:xfrm>
          <a:prstGeom prst="ellipse">
            <a:avLst/>
          </a:prstGeom>
          <a:noFill/>
          <a:ln w="2857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endParaRPr lang="en-US" altLang="en-US"/>
          </a:p>
        </p:txBody>
      </p:sp>
      <p:grpSp>
        <p:nvGrpSpPr>
          <p:cNvPr id="651268" name="Group 4"/>
          <p:cNvGrpSpPr>
            <a:grpSpLocks/>
          </p:cNvGrpSpPr>
          <p:nvPr/>
        </p:nvGrpSpPr>
        <p:grpSpPr bwMode="auto">
          <a:xfrm>
            <a:off x="2971800" y="2057399"/>
            <a:ext cx="3429000" cy="3429000"/>
            <a:chOff x="1872" y="1056"/>
            <a:chExt cx="2160" cy="2160"/>
          </a:xfrm>
        </p:grpSpPr>
        <p:grpSp>
          <p:nvGrpSpPr>
            <p:cNvPr id="47141" name="Group 5"/>
            <p:cNvGrpSpPr>
              <a:grpSpLocks/>
            </p:cNvGrpSpPr>
            <p:nvPr/>
          </p:nvGrpSpPr>
          <p:grpSpPr bwMode="auto">
            <a:xfrm>
              <a:off x="2208" y="1056"/>
              <a:ext cx="1824" cy="1728"/>
              <a:chOff x="1920" y="1392"/>
              <a:chExt cx="1824" cy="1728"/>
            </a:xfrm>
          </p:grpSpPr>
          <p:sp>
            <p:nvSpPr>
              <p:cNvPr id="47145" name="Oval 6"/>
              <p:cNvSpPr>
                <a:spLocks noChangeArrowheads="1"/>
              </p:cNvSpPr>
              <p:nvPr/>
            </p:nvSpPr>
            <p:spPr bwMode="auto">
              <a:xfrm>
                <a:off x="1920" y="1392"/>
                <a:ext cx="1824" cy="1728"/>
              </a:xfrm>
              <a:prstGeom prst="ellipse">
                <a:avLst/>
              </a:prstGeom>
              <a:noFill/>
              <a:ln w="381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endParaRPr lang="en-US" altLang="en-US"/>
              </a:p>
            </p:txBody>
          </p:sp>
          <p:sp>
            <p:nvSpPr>
              <p:cNvPr id="47146" name="Text Box 7"/>
              <p:cNvSpPr txBox="1">
                <a:spLocks noChangeArrowheads="1"/>
              </p:cNvSpPr>
              <p:nvPr/>
            </p:nvSpPr>
            <p:spPr bwMode="auto">
              <a:xfrm>
                <a:off x="2592" y="1488"/>
                <a:ext cx="528"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altLang="en-US"/>
                  <a:t>C</a:t>
                </a:r>
                <a:r>
                  <a:rPr lang="en-US" altLang="en-US" baseline="-25000"/>
                  <a:t>2</a:t>
                </a:r>
                <a:endParaRPr lang="en-US" altLang="en-US"/>
              </a:p>
            </p:txBody>
          </p:sp>
        </p:grpSp>
        <p:grpSp>
          <p:nvGrpSpPr>
            <p:cNvPr id="47142" name="Group 8"/>
            <p:cNvGrpSpPr>
              <a:grpSpLocks/>
            </p:cNvGrpSpPr>
            <p:nvPr/>
          </p:nvGrpSpPr>
          <p:grpSpPr bwMode="auto">
            <a:xfrm>
              <a:off x="1872" y="1488"/>
              <a:ext cx="1824" cy="1728"/>
              <a:chOff x="1248" y="1824"/>
              <a:chExt cx="1824" cy="1728"/>
            </a:xfrm>
          </p:grpSpPr>
          <p:sp>
            <p:nvSpPr>
              <p:cNvPr id="47143" name="Oval 9"/>
              <p:cNvSpPr>
                <a:spLocks noChangeArrowheads="1"/>
              </p:cNvSpPr>
              <p:nvPr/>
            </p:nvSpPr>
            <p:spPr bwMode="auto">
              <a:xfrm>
                <a:off x="1248" y="1824"/>
                <a:ext cx="1824" cy="1728"/>
              </a:xfrm>
              <a:prstGeom prst="ellipse">
                <a:avLst/>
              </a:prstGeom>
              <a:noFill/>
              <a:ln w="38100">
                <a:solidFill>
                  <a:srgbClr val="00808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endParaRPr lang="en-US" altLang="en-US"/>
              </a:p>
            </p:txBody>
          </p:sp>
          <p:sp>
            <p:nvSpPr>
              <p:cNvPr id="47144" name="Text Box 10"/>
              <p:cNvSpPr txBox="1">
                <a:spLocks noChangeArrowheads="1"/>
              </p:cNvSpPr>
              <p:nvPr/>
            </p:nvSpPr>
            <p:spPr bwMode="auto">
              <a:xfrm>
                <a:off x="1344" y="2496"/>
                <a:ext cx="528"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altLang="en-US">
                    <a:solidFill>
                      <a:srgbClr val="008080"/>
                    </a:solidFill>
                  </a:rPr>
                  <a:t>C</a:t>
                </a:r>
                <a:r>
                  <a:rPr lang="en-US" altLang="en-US" baseline="-25000">
                    <a:solidFill>
                      <a:srgbClr val="008080"/>
                    </a:solidFill>
                  </a:rPr>
                  <a:t>3</a:t>
                </a:r>
                <a:endParaRPr lang="en-US" altLang="en-US">
                  <a:solidFill>
                    <a:srgbClr val="008080"/>
                  </a:solidFill>
                </a:endParaRPr>
              </a:p>
            </p:txBody>
          </p:sp>
        </p:grpSp>
      </p:grpSp>
      <p:grpSp>
        <p:nvGrpSpPr>
          <p:cNvPr id="651275" name="Group 11"/>
          <p:cNvGrpSpPr>
            <a:grpSpLocks/>
          </p:cNvGrpSpPr>
          <p:nvPr/>
        </p:nvGrpSpPr>
        <p:grpSpPr bwMode="auto">
          <a:xfrm>
            <a:off x="3962400" y="2971799"/>
            <a:ext cx="2895600" cy="1905000"/>
            <a:chOff x="2064" y="1968"/>
            <a:chExt cx="1824" cy="1200"/>
          </a:xfrm>
        </p:grpSpPr>
        <p:grpSp>
          <p:nvGrpSpPr>
            <p:cNvPr id="47132" name="Group 12"/>
            <p:cNvGrpSpPr>
              <a:grpSpLocks/>
            </p:cNvGrpSpPr>
            <p:nvPr/>
          </p:nvGrpSpPr>
          <p:grpSpPr bwMode="auto">
            <a:xfrm>
              <a:off x="3456" y="2880"/>
              <a:ext cx="432" cy="288"/>
              <a:chOff x="3456" y="2880"/>
              <a:chExt cx="432" cy="288"/>
            </a:xfrm>
          </p:grpSpPr>
          <p:sp>
            <p:nvSpPr>
              <p:cNvPr id="47139" name="Oval 13"/>
              <p:cNvSpPr>
                <a:spLocks noChangeArrowheads="1"/>
              </p:cNvSpPr>
              <p:nvPr/>
            </p:nvSpPr>
            <p:spPr bwMode="auto">
              <a:xfrm>
                <a:off x="3456" y="3024"/>
                <a:ext cx="96" cy="96"/>
              </a:xfrm>
              <a:prstGeom prst="ellipse">
                <a:avLst/>
              </a:prstGeom>
              <a:solidFill>
                <a:srgbClr val="8000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endParaRPr lang="en-US" altLang="en-US"/>
              </a:p>
            </p:txBody>
          </p:sp>
          <p:sp>
            <p:nvSpPr>
              <p:cNvPr id="47140" name="Text Box 14"/>
              <p:cNvSpPr txBox="1">
                <a:spLocks noChangeArrowheads="1"/>
              </p:cNvSpPr>
              <p:nvPr/>
            </p:nvSpPr>
            <p:spPr bwMode="auto">
              <a:xfrm>
                <a:off x="3600" y="2880"/>
                <a:ext cx="288"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altLang="en-US">
                    <a:solidFill>
                      <a:srgbClr val="660066"/>
                    </a:solidFill>
                  </a:rPr>
                  <a:t>S</a:t>
                </a:r>
                <a:r>
                  <a:rPr lang="en-US" altLang="en-US" baseline="-25000">
                    <a:solidFill>
                      <a:srgbClr val="660066"/>
                    </a:solidFill>
                  </a:rPr>
                  <a:t>1</a:t>
                </a:r>
                <a:endParaRPr lang="en-US" altLang="en-US">
                  <a:solidFill>
                    <a:srgbClr val="660066"/>
                  </a:solidFill>
                </a:endParaRPr>
              </a:p>
            </p:txBody>
          </p:sp>
        </p:grpSp>
        <p:grpSp>
          <p:nvGrpSpPr>
            <p:cNvPr id="47133" name="Group 15"/>
            <p:cNvGrpSpPr>
              <a:grpSpLocks/>
            </p:cNvGrpSpPr>
            <p:nvPr/>
          </p:nvGrpSpPr>
          <p:grpSpPr bwMode="auto">
            <a:xfrm>
              <a:off x="2064" y="1968"/>
              <a:ext cx="432" cy="288"/>
              <a:chOff x="3456" y="2880"/>
              <a:chExt cx="432" cy="288"/>
            </a:xfrm>
          </p:grpSpPr>
          <p:sp>
            <p:nvSpPr>
              <p:cNvPr id="47137" name="Oval 16"/>
              <p:cNvSpPr>
                <a:spLocks noChangeArrowheads="1"/>
              </p:cNvSpPr>
              <p:nvPr/>
            </p:nvSpPr>
            <p:spPr bwMode="auto">
              <a:xfrm>
                <a:off x="3456" y="3024"/>
                <a:ext cx="96" cy="96"/>
              </a:xfrm>
              <a:prstGeom prst="ellipse">
                <a:avLst/>
              </a:prstGeom>
              <a:solidFill>
                <a:srgbClr val="8000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endParaRPr lang="en-US" altLang="en-US"/>
              </a:p>
            </p:txBody>
          </p:sp>
          <p:sp>
            <p:nvSpPr>
              <p:cNvPr id="47138" name="Text Box 17"/>
              <p:cNvSpPr txBox="1">
                <a:spLocks noChangeArrowheads="1"/>
              </p:cNvSpPr>
              <p:nvPr/>
            </p:nvSpPr>
            <p:spPr bwMode="auto">
              <a:xfrm>
                <a:off x="3600" y="2880"/>
                <a:ext cx="288"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altLang="en-US">
                    <a:solidFill>
                      <a:srgbClr val="660066"/>
                    </a:solidFill>
                  </a:rPr>
                  <a:t>S</a:t>
                </a:r>
                <a:r>
                  <a:rPr lang="en-US" altLang="en-US" baseline="-25000">
                    <a:solidFill>
                      <a:srgbClr val="660066"/>
                    </a:solidFill>
                  </a:rPr>
                  <a:t>2</a:t>
                </a:r>
                <a:endParaRPr lang="en-US" altLang="en-US">
                  <a:solidFill>
                    <a:srgbClr val="660066"/>
                  </a:solidFill>
                </a:endParaRPr>
              </a:p>
            </p:txBody>
          </p:sp>
        </p:grpSp>
        <p:grpSp>
          <p:nvGrpSpPr>
            <p:cNvPr id="47134" name="Group 18"/>
            <p:cNvGrpSpPr>
              <a:grpSpLocks/>
            </p:cNvGrpSpPr>
            <p:nvPr/>
          </p:nvGrpSpPr>
          <p:grpSpPr bwMode="auto">
            <a:xfrm>
              <a:off x="2496" y="2448"/>
              <a:ext cx="432" cy="288"/>
              <a:chOff x="3456" y="2880"/>
              <a:chExt cx="432" cy="288"/>
            </a:xfrm>
          </p:grpSpPr>
          <p:sp>
            <p:nvSpPr>
              <p:cNvPr id="47135" name="Oval 19"/>
              <p:cNvSpPr>
                <a:spLocks noChangeArrowheads="1"/>
              </p:cNvSpPr>
              <p:nvPr/>
            </p:nvSpPr>
            <p:spPr bwMode="auto">
              <a:xfrm>
                <a:off x="3456" y="3024"/>
                <a:ext cx="96" cy="96"/>
              </a:xfrm>
              <a:prstGeom prst="ellipse">
                <a:avLst/>
              </a:prstGeom>
              <a:solidFill>
                <a:srgbClr val="8000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endParaRPr lang="en-US" altLang="en-US"/>
              </a:p>
            </p:txBody>
          </p:sp>
          <p:sp>
            <p:nvSpPr>
              <p:cNvPr id="47136" name="Text Box 20"/>
              <p:cNvSpPr txBox="1">
                <a:spLocks noChangeArrowheads="1"/>
              </p:cNvSpPr>
              <p:nvPr/>
            </p:nvSpPr>
            <p:spPr bwMode="auto">
              <a:xfrm>
                <a:off x="3600" y="2880"/>
                <a:ext cx="288"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altLang="en-US">
                    <a:solidFill>
                      <a:srgbClr val="660066"/>
                    </a:solidFill>
                  </a:rPr>
                  <a:t>S</a:t>
                </a:r>
                <a:r>
                  <a:rPr lang="en-US" altLang="en-US" baseline="-25000">
                    <a:solidFill>
                      <a:srgbClr val="660066"/>
                    </a:solidFill>
                  </a:rPr>
                  <a:t>3</a:t>
                </a:r>
                <a:endParaRPr lang="en-US" altLang="en-US">
                  <a:solidFill>
                    <a:srgbClr val="660066"/>
                  </a:solidFill>
                </a:endParaRPr>
              </a:p>
            </p:txBody>
          </p:sp>
        </p:grpSp>
      </p:grpSp>
      <p:sp>
        <p:nvSpPr>
          <p:cNvPr id="47109" name="Text Box 21"/>
          <p:cNvSpPr txBox="1">
            <a:spLocks noChangeArrowheads="1"/>
          </p:cNvSpPr>
          <p:nvPr/>
        </p:nvSpPr>
        <p:spPr bwMode="auto">
          <a:xfrm>
            <a:off x="2971800" y="1447799"/>
            <a:ext cx="2667000" cy="519113"/>
          </a:xfrm>
          <a:prstGeom prst="rect">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altLang="en-US" sz="2800" dirty="0"/>
              <a:t>Function space</a:t>
            </a:r>
          </a:p>
        </p:txBody>
      </p:sp>
      <p:grpSp>
        <p:nvGrpSpPr>
          <p:cNvPr id="651286" name="Group 22"/>
          <p:cNvGrpSpPr>
            <a:grpSpLocks/>
          </p:cNvGrpSpPr>
          <p:nvPr/>
        </p:nvGrpSpPr>
        <p:grpSpPr bwMode="auto">
          <a:xfrm>
            <a:off x="4024313" y="2971799"/>
            <a:ext cx="3748087" cy="3657600"/>
            <a:chOff x="2688" y="1920"/>
            <a:chExt cx="2361" cy="2304"/>
          </a:xfrm>
        </p:grpSpPr>
        <p:grpSp>
          <p:nvGrpSpPr>
            <p:cNvPr id="47127" name="Group 23"/>
            <p:cNvGrpSpPr>
              <a:grpSpLocks/>
            </p:cNvGrpSpPr>
            <p:nvPr/>
          </p:nvGrpSpPr>
          <p:grpSpPr bwMode="auto">
            <a:xfrm>
              <a:off x="2688" y="1920"/>
              <a:ext cx="1824" cy="1728"/>
              <a:chOff x="2208" y="2016"/>
              <a:chExt cx="1824" cy="1728"/>
            </a:xfrm>
          </p:grpSpPr>
          <p:sp>
            <p:nvSpPr>
              <p:cNvPr id="47130" name="Oval 24"/>
              <p:cNvSpPr>
                <a:spLocks noChangeArrowheads="1"/>
              </p:cNvSpPr>
              <p:nvPr/>
            </p:nvSpPr>
            <p:spPr bwMode="auto">
              <a:xfrm>
                <a:off x="2208" y="2016"/>
                <a:ext cx="1824" cy="1728"/>
              </a:xfrm>
              <a:prstGeom prst="ellipse">
                <a:avLst/>
              </a:prstGeom>
              <a:noFill/>
              <a:ln w="38100">
                <a:solidFill>
                  <a:srgbClr val="00CC6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endParaRPr lang="en-US" altLang="en-US"/>
              </a:p>
            </p:txBody>
          </p:sp>
          <p:sp>
            <p:nvSpPr>
              <p:cNvPr id="47131" name="Text Box 25"/>
              <p:cNvSpPr txBox="1">
                <a:spLocks noChangeArrowheads="1"/>
              </p:cNvSpPr>
              <p:nvPr/>
            </p:nvSpPr>
            <p:spPr bwMode="auto">
              <a:xfrm>
                <a:off x="2976" y="3312"/>
                <a:ext cx="528"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altLang="en-US">
                    <a:solidFill>
                      <a:srgbClr val="33CC33"/>
                    </a:solidFill>
                  </a:rPr>
                  <a:t>C</a:t>
                </a:r>
                <a:r>
                  <a:rPr lang="en-US" altLang="en-US" baseline="-25000">
                    <a:solidFill>
                      <a:srgbClr val="33CC33"/>
                    </a:solidFill>
                  </a:rPr>
                  <a:t>1</a:t>
                </a:r>
                <a:endParaRPr lang="en-US" altLang="en-US">
                  <a:solidFill>
                    <a:srgbClr val="33CC33"/>
                  </a:solidFill>
                </a:endParaRPr>
              </a:p>
            </p:txBody>
          </p:sp>
        </p:grpSp>
        <p:sp>
          <p:nvSpPr>
            <p:cNvPr id="47128" name="Rectangle 26"/>
            <p:cNvSpPr>
              <a:spLocks noChangeArrowheads="1"/>
            </p:cNvSpPr>
            <p:nvPr/>
          </p:nvSpPr>
          <p:spPr bwMode="auto">
            <a:xfrm>
              <a:off x="2936" y="3897"/>
              <a:ext cx="2113" cy="327"/>
            </a:xfrm>
            <a:prstGeom prst="rect">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altLang="en-US" sz="2800"/>
                <a:t>Retrieval constraints</a:t>
              </a:r>
            </a:p>
          </p:txBody>
        </p:sp>
        <p:sp>
          <p:nvSpPr>
            <p:cNvPr id="47129" name="Line 27"/>
            <p:cNvSpPr>
              <a:spLocks noChangeShapeType="1"/>
            </p:cNvSpPr>
            <p:nvPr/>
          </p:nvSpPr>
          <p:spPr bwMode="auto">
            <a:xfrm flipH="1" flipV="1">
              <a:off x="3849" y="3600"/>
              <a:ext cx="144" cy="384"/>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651305" name="Rectangle 41"/>
          <p:cNvSpPr>
            <a:spLocks noChangeArrowheads="1"/>
          </p:cNvSpPr>
          <p:nvPr/>
        </p:nvSpPr>
        <p:spPr bwMode="auto">
          <a:xfrm>
            <a:off x="10309225" y="2198687"/>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endParaRPr lang="en-US">
              <a:effectLst>
                <a:outerShdw blurRad="38100" dist="38100" dir="2700000" algn="tl">
                  <a:srgbClr val="C0C0C0"/>
                </a:outerShdw>
              </a:effectLst>
              <a:cs typeface="Arial" pitchFamily="34" charset="0"/>
            </a:endParaRPr>
          </a:p>
        </p:txBody>
      </p:sp>
      <p:sp>
        <p:nvSpPr>
          <p:cNvPr id="47114" name="Title 1"/>
          <p:cNvSpPr txBox="1">
            <a:spLocks/>
          </p:cNvSpPr>
          <p:nvPr/>
        </p:nvSpPr>
        <p:spPr bwMode="auto">
          <a:xfrm>
            <a:off x="0" y="76200"/>
            <a:ext cx="91440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r>
              <a:rPr lang="en-US" altLang="en-US" sz="3600" b="1" dirty="0" smtClean="0">
                <a:solidFill>
                  <a:srgbClr val="000090"/>
                </a:solidFill>
                <a:latin typeface="Arial" charset="0"/>
              </a:rPr>
              <a:t>Axiomatic Analysis and Optimization</a:t>
            </a:r>
            <a:endParaRPr lang="en-US" altLang="en-US" sz="3600" b="1" dirty="0">
              <a:solidFill>
                <a:srgbClr val="000090"/>
              </a:solidFill>
              <a:latin typeface="Arial" charset="0"/>
            </a:endParaRPr>
          </a:p>
        </p:txBody>
      </p:sp>
      <p:sp>
        <p:nvSpPr>
          <p:cNvPr id="3" name="Slide Number Placeholder 2"/>
          <p:cNvSpPr>
            <a:spLocks noGrp="1"/>
          </p:cNvSpPr>
          <p:nvPr>
            <p:ph type="sldNum" sz="quarter" idx="12"/>
          </p:nvPr>
        </p:nvSpPr>
        <p:spPr>
          <a:xfrm>
            <a:off x="7010400" y="6721474"/>
            <a:ext cx="2133600" cy="365125"/>
          </a:xfrm>
        </p:spPr>
        <p:txBody>
          <a:bodyPr/>
          <a:lstStyle/>
          <a:p>
            <a:fld id="{88AD08FE-21CA-447A-B5E0-10774CCDBD3A}" type="slidenum">
              <a:rPr lang="en-US" smtClean="0"/>
              <a:t>19</a:t>
            </a:fld>
            <a:endParaRPr lang="en-US"/>
          </a:p>
        </p:txBody>
      </p:sp>
    </p:spTree>
    <p:extLst>
      <p:ext uri="{BB962C8B-B14F-4D97-AF65-F5344CB8AC3E}">
        <p14:creationId xmlns:p14="http://schemas.microsoft.com/office/powerpoint/2010/main" val="14795556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5127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65128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65126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000090"/>
                </a:solidFill>
              </a:rPr>
              <a:t>Goal of Tutorial</a:t>
            </a:r>
            <a:endParaRPr lang="en-US" b="1" dirty="0">
              <a:solidFill>
                <a:srgbClr val="000090"/>
              </a:solidFill>
            </a:endParaRPr>
          </a:p>
        </p:txBody>
      </p:sp>
      <p:sp>
        <p:nvSpPr>
          <p:cNvPr id="5" name="Slide Number Placeholder 4"/>
          <p:cNvSpPr>
            <a:spLocks noGrp="1"/>
          </p:cNvSpPr>
          <p:nvPr>
            <p:ph type="sldNum" sz="quarter" idx="12"/>
          </p:nvPr>
        </p:nvSpPr>
        <p:spPr/>
        <p:txBody>
          <a:bodyPr/>
          <a:lstStyle/>
          <a:p>
            <a:fld id="{88AD08FE-21CA-447A-B5E0-10774CCDBD3A}" type="slidenum">
              <a:rPr lang="en-US" smtClean="0"/>
              <a:t>2</a:t>
            </a:fld>
            <a:endParaRPr lang="en-US"/>
          </a:p>
        </p:txBody>
      </p:sp>
      <p:sp>
        <p:nvSpPr>
          <p:cNvPr id="4" name="Rounded Rectangle 3"/>
          <p:cNvSpPr/>
          <p:nvPr/>
        </p:nvSpPr>
        <p:spPr>
          <a:xfrm>
            <a:off x="2057400" y="1143000"/>
            <a:ext cx="5105400" cy="762000"/>
          </a:xfrm>
          <a:prstGeom prst="round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2800" dirty="0" smtClean="0"/>
              <a:t>Axiomatic Approaches to IR</a:t>
            </a:r>
            <a:endParaRPr lang="en-US" sz="2800" dirty="0"/>
          </a:p>
        </p:txBody>
      </p:sp>
      <p:pic>
        <p:nvPicPr>
          <p:cNvPr id="6" name="Picture 5" descr="progress-review.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0" y="2743200"/>
            <a:ext cx="2209800" cy="2209800"/>
          </a:xfrm>
          <a:prstGeom prst="rect">
            <a:avLst/>
          </a:prstGeom>
        </p:spPr>
      </p:pic>
      <p:pic>
        <p:nvPicPr>
          <p:cNvPr id="7" name="Picture 6" descr="bt-business-opportunity.gif.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91200" y="2971800"/>
            <a:ext cx="2274729" cy="1752600"/>
          </a:xfrm>
          <a:prstGeom prst="rect">
            <a:avLst/>
          </a:prstGeom>
        </p:spPr>
      </p:pic>
      <p:sp>
        <p:nvSpPr>
          <p:cNvPr id="11" name="Rounded Rectangle 10"/>
          <p:cNvSpPr/>
          <p:nvPr/>
        </p:nvSpPr>
        <p:spPr>
          <a:xfrm>
            <a:off x="76200" y="2590800"/>
            <a:ext cx="4191000" cy="457200"/>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200" b="1" dirty="0" smtClean="0"/>
              <a:t>Review major research progress</a:t>
            </a:r>
            <a:endParaRPr lang="en-US" sz="2200" b="1" dirty="0"/>
          </a:p>
        </p:txBody>
      </p:sp>
      <p:sp>
        <p:nvSpPr>
          <p:cNvPr id="12" name="Rounded Rectangle 11"/>
          <p:cNvSpPr/>
          <p:nvPr/>
        </p:nvSpPr>
        <p:spPr>
          <a:xfrm>
            <a:off x="4724400" y="2590800"/>
            <a:ext cx="4343400" cy="457200"/>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000" b="1" dirty="0" smtClean="0"/>
              <a:t>Discuss promising research directions</a:t>
            </a:r>
            <a:endParaRPr lang="en-US" sz="2000" b="1" dirty="0"/>
          </a:p>
        </p:txBody>
      </p:sp>
      <p:cxnSp>
        <p:nvCxnSpPr>
          <p:cNvPr id="15" name="Straight Arrow Connector 14"/>
          <p:cNvCxnSpPr>
            <a:endCxn id="11" idx="0"/>
          </p:cNvCxnSpPr>
          <p:nvPr/>
        </p:nvCxnSpPr>
        <p:spPr>
          <a:xfrm flipH="1">
            <a:off x="2171700" y="1905000"/>
            <a:ext cx="1562100" cy="68580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a:off x="5181600" y="1905000"/>
            <a:ext cx="1752600" cy="68580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8" name="Horizontal Scroll 17"/>
          <p:cNvSpPr/>
          <p:nvPr/>
        </p:nvSpPr>
        <p:spPr>
          <a:xfrm>
            <a:off x="0" y="4495800"/>
            <a:ext cx="9144000" cy="2590800"/>
          </a:xfrm>
          <a:prstGeom prst="horizontalScroll">
            <a:avLst/>
          </a:prstGeom>
        </p:spPr>
        <p:style>
          <a:lnRef idx="1">
            <a:schemeClr val="accent5"/>
          </a:lnRef>
          <a:fillRef idx="3">
            <a:schemeClr val="accent5"/>
          </a:fillRef>
          <a:effectRef idx="2">
            <a:schemeClr val="accent5"/>
          </a:effectRef>
          <a:fontRef idx="minor">
            <a:schemeClr val="lt1"/>
          </a:fontRef>
        </p:style>
        <p:txBody>
          <a:bodyPr rtlCol="0" anchor="ctr"/>
          <a:lstStyle/>
          <a:p>
            <a:r>
              <a:rPr lang="en-US" sz="2800" b="1" dirty="0"/>
              <a:t>You can expect to learn</a:t>
            </a:r>
          </a:p>
          <a:p>
            <a:pPr marL="800100" lvl="1" indent="-342900">
              <a:buFont typeface="Arial"/>
              <a:buChar char="•"/>
            </a:pPr>
            <a:r>
              <a:rPr lang="en-US" sz="2400" b="1" dirty="0"/>
              <a:t>Basic methodology of axiomatic analysis and optimization of retrieval models</a:t>
            </a:r>
          </a:p>
          <a:p>
            <a:pPr marL="800100" lvl="1" indent="-342900">
              <a:buFont typeface="Arial"/>
              <a:buChar char="•"/>
            </a:pPr>
            <a:r>
              <a:rPr lang="en-US" sz="2400" b="1" dirty="0"/>
              <a:t>Novel retrieval models developed using axiomatic analysis</a:t>
            </a:r>
          </a:p>
          <a:p>
            <a:pPr algn="ctr"/>
            <a:endParaRPr lang="en-US" dirty="0"/>
          </a:p>
        </p:txBody>
      </p:sp>
    </p:spTree>
    <p:extLst>
      <p:ext uri="{BB962C8B-B14F-4D97-AF65-F5344CB8AC3E}">
        <p14:creationId xmlns:p14="http://schemas.microsoft.com/office/powerpoint/2010/main" val="120324225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1" nodeType="clickEffect">
                                  <p:stCondLst>
                                    <p:cond delay="0"/>
                                  </p:stCondLst>
                                  <p:iterate type="lt">
                                    <p:tmPct val="0"/>
                                  </p:iterate>
                                  <p:childTnLst>
                                    <p:set>
                                      <p:cBhvr>
                                        <p:cTn id="6" dur="1" fill="hold">
                                          <p:stCondLst>
                                            <p:cond delay="0"/>
                                          </p:stCondLst>
                                        </p:cTn>
                                        <p:tgtEl>
                                          <p:spTgt spid="18"/>
                                        </p:tgtEl>
                                        <p:attrNameLst>
                                          <p:attrName>style.visibility</p:attrName>
                                        </p:attrNameLst>
                                      </p:cBhvr>
                                      <p:to>
                                        <p:strVal val="visible"/>
                                      </p:to>
                                    </p:set>
                                    <p:animEffect transition="in" filter="checkerboard(across)">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1"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1295400"/>
          </a:xfrm>
        </p:spPr>
        <p:txBody>
          <a:bodyPr>
            <a:normAutofit/>
          </a:bodyPr>
          <a:lstStyle/>
          <a:p>
            <a:r>
              <a:rPr lang="en-US" sz="3000" b="1" dirty="0" smtClean="0">
                <a:solidFill>
                  <a:srgbClr val="000090"/>
                </a:solidFill>
                <a:latin typeface="Arial"/>
                <a:cs typeface="Arial"/>
              </a:rPr>
              <a:t>Axiomatic Analysis and Optimization: Early Work – Outline </a:t>
            </a:r>
            <a:endParaRPr lang="en-US" sz="3000" b="1" dirty="0">
              <a:solidFill>
                <a:srgbClr val="000090"/>
              </a:solidFill>
              <a:latin typeface="Arial"/>
              <a:cs typeface="Arial"/>
            </a:endParaRPr>
          </a:p>
        </p:txBody>
      </p:sp>
      <p:sp>
        <p:nvSpPr>
          <p:cNvPr id="3" name="Content Placeholder 2"/>
          <p:cNvSpPr>
            <a:spLocks noGrp="1"/>
          </p:cNvSpPr>
          <p:nvPr>
            <p:ph idx="1"/>
          </p:nvPr>
        </p:nvSpPr>
        <p:spPr>
          <a:xfrm>
            <a:off x="228600" y="1295400"/>
            <a:ext cx="8763000" cy="4906963"/>
          </a:xfrm>
        </p:spPr>
        <p:txBody>
          <a:bodyPr/>
          <a:lstStyle/>
          <a:p>
            <a:endParaRPr lang="en-US" dirty="0" smtClean="0"/>
          </a:p>
          <a:p>
            <a:r>
              <a:rPr lang="en-US" dirty="0" smtClean="0"/>
              <a:t>Formalization of Information Retrieval Heuristics</a:t>
            </a:r>
          </a:p>
          <a:p>
            <a:r>
              <a:rPr lang="en-US" dirty="0" smtClean="0">
                <a:solidFill>
                  <a:schemeClr val="bg1">
                    <a:lumMod val="50000"/>
                  </a:schemeClr>
                </a:solidFill>
              </a:rPr>
              <a:t>Analysis of Retrieval Functions with Constraints</a:t>
            </a:r>
          </a:p>
          <a:p>
            <a:r>
              <a:rPr lang="en-US" dirty="0" smtClean="0">
                <a:solidFill>
                  <a:schemeClr val="bg1">
                    <a:lumMod val="50000"/>
                  </a:schemeClr>
                </a:solidFill>
              </a:rPr>
              <a:t>Development of Novel Retrieval Functions</a:t>
            </a:r>
          </a:p>
        </p:txBody>
      </p:sp>
      <p:sp>
        <p:nvSpPr>
          <p:cNvPr id="4" name="Rectangle 3"/>
          <p:cNvSpPr/>
          <p:nvPr/>
        </p:nvSpPr>
        <p:spPr>
          <a:xfrm>
            <a:off x="609600" y="1905000"/>
            <a:ext cx="8153400" cy="5334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Left Arrow 5"/>
          <p:cNvSpPr/>
          <p:nvPr/>
        </p:nvSpPr>
        <p:spPr>
          <a:xfrm rot="19075252">
            <a:off x="7753507" y="1388664"/>
            <a:ext cx="657352" cy="394139"/>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6"/>
          <p:cNvSpPr>
            <a:spLocks noGrp="1"/>
          </p:cNvSpPr>
          <p:nvPr>
            <p:ph type="sldNum" sz="quarter" idx="12"/>
          </p:nvPr>
        </p:nvSpPr>
        <p:spPr/>
        <p:txBody>
          <a:bodyPr/>
          <a:lstStyle/>
          <a:p>
            <a:fld id="{88AD08FE-21CA-447A-B5E0-10774CCDBD3A}" type="slidenum">
              <a:rPr lang="en-US" smtClean="0"/>
              <a:t>20</a:t>
            </a:fld>
            <a:endParaRPr lang="en-US"/>
          </a:p>
        </p:txBody>
      </p:sp>
      <p:grpSp>
        <p:nvGrpSpPr>
          <p:cNvPr id="5" name="Group 4"/>
          <p:cNvGrpSpPr/>
          <p:nvPr/>
        </p:nvGrpSpPr>
        <p:grpSpPr>
          <a:xfrm>
            <a:off x="2895600" y="3886200"/>
            <a:ext cx="3352800" cy="2743200"/>
            <a:chOff x="2895600" y="4114800"/>
            <a:chExt cx="3352800" cy="2743200"/>
          </a:xfrm>
        </p:grpSpPr>
        <p:grpSp>
          <p:nvGrpSpPr>
            <p:cNvPr id="16" name="Group 23"/>
            <p:cNvGrpSpPr>
              <a:grpSpLocks/>
            </p:cNvGrpSpPr>
            <p:nvPr/>
          </p:nvGrpSpPr>
          <p:grpSpPr bwMode="auto">
            <a:xfrm>
              <a:off x="2895600" y="4495800"/>
              <a:ext cx="1905000" cy="1981200"/>
              <a:chOff x="2208" y="2016"/>
              <a:chExt cx="1824" cy="1728"/>
            </a:xfrm>
          </p:grpSpPr>
          <p:sp>
            <p:nvSpPr>
              <p:cNvPr id="19" name="Oval 24"/>
              <p:cNvSpPr>
                <a:spLocks noChangeArrowheads="1"/>
              </p:cNvSpPr>
              <p:nvPr/>
            </p:nvSpPr>
            <p:spPr bwMode="auto">
              <a:xfrm>
                <a:off x="2208" y="2016"/>
                <a:ext cx="1824" cy="1728"/>
              </a:xfrm>
              <a:prstGeom prst="ellipse">
                <a:avLst/>
              </a:prstGeom>
              <a:noFill/>
              <a:ln w="38100">
                <a:solidFill>
                  <a:srgbClr val="00CC6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endParaRPr lang="en-US" altLang="en-US"/>
              </a:p>
            </p:txBody>
          </p:sp>
          <p:sp>
            <p:nvSpPr>
              <p:cNvPr id="20" name="Text Box 25"/>
              <p:cNvSpPr txBox="1">
                <a:spLocks noChangeArrowheads="1"/>
              </p:cNvSpPr>
              <p:nvPr/>
            </p:nvSpPr>
            <p:spPr bwMode="auto">
              <a:xfrm>
                <a:off x="2976" y="3312"/>
                <a:ext cx="528"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altLang="en-US">
                    <a:solidFill>
                      <a:srgbClr val="33CC33"/>
                    </a:solidFill>
                  </a:rPr>
                  <a:t>C</a:t>
                </a:r>
                <a:r>
                  <a:rPr lang="en-US" altLang="en-US" baseline="-25000">
                    <a:solidFill>
                      <a:srgbClr val="33CC33"/>
                    </a:solidFill>
                  </a:rPr>
                  <a:t>1</a:t>
                </a:r>
                <a:endParaRPr lang="en-US" altLang="en-US">
                  <a:solidFill>
                    <a:srgbClr val="33CC33"/>
                  </a:solidFill>
                </a:endParaRPr>
              </a:p>
            </p:txBody>
          </p:sp>
        </p:grpSp>
        <p:grpSp>
          <p:nvGrpSpPr>
            <p:cNvPr id="21" name="Group 23"/>
            <p:cNvGrpSpPr>
              <a:grpSpLocks/>
            </p:cNvGrpSpPr>
            <p:nvPr/>
          </p:nvGrpSpPr>
          <p:grpSpPr bwMode="auto">
            <a:xfrm>
              <a:off x="4114800" y="4114800"/>
              <a:ext cx="1905000" cy="1981200"/>
              <a:chOff x="2208" y="2016"/>
              <a:chExt cx="1824" cy="1728"/>
            </a:xfrm>
          </p:grpSpPr>
          <p:sp>
            <p:nvSpPr>
              <p:cNvPr id="22" name="Oval 24"/>
              <p:cNvSpPr>
                <a:spLocks noChangeArrowheads="1"/>
              </p:cNvSpPr>
              <p:nvPr/>
            </p:nvSpPr>
            <p:spPr bwMode="auto">
              <a:xfrm>
                <a:off x="2208" y="2016"/>
                <a:ext cx="1824" cy="1728"/>
              </a:xfrm>
              <a:prstGeom prst="ellipse">
                <a:avLst/>
              </a:prstGeom>
              <a:noFill/>
              <a:ln w="38100">
                <a:solidFill>
                  <a:srgbClr val="00CC6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endParaRPr lang="en-US" altLang="en-US"/>
              </a:p>
            </p:txBody>
          </p:sp>
          <p:sp>
            <p:nvSpPr>
              <p:cNvPr id="23" name="Text Box 25"/>
              <p:cNvSpPr txBox="1">
                <a:spLocks noChangeArrowheads="1"/>
              </p:cNvSpPr>
              <p:nvPr/>
            </p:nvSpPr>
            <p:spPr bwMode="auto">
              <a:xfrm>
                <a:off x="2865" y="2215"/>
                <a:ext cx="528" cy="3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altLang="en-US" dirty="0" smtClean="0">
                    <a:solidFill>
                      <a:srgbClr val="33CC33"/>
                    </a:solidFill>
                  </a:rPr>
                  <a:t>C</a:t>
                </a:r>
                <a:r>
                  <a:rPr lang="en-US" altLang="en-US" baseline="-25000" dirty="0">
                    <a:solidFill>
                      <a:srgbClr val="33CC33"/>
                    </a:solidFill>
                  </a:rPr>
                  <a:t>2</a:t>
                </a:r>
                <a:endParaRPr lang="en-US" altLang="en-US" dirty="0">
                  <a:solidFill>
                    <a:srgbClr val="33CC33"/>
                  </a:solidFill>
                </a:endParaRPr>
              </a:p>
            </p:txBody>
          </p:sp>
        </p:grpSp>
        <p:grpSp>
          <p:nvGrpSpPr>
            <p:cNvPr id="24" name="Group 23"/>
            <p:cNvGrpSpPr>
              <a:grpSpLocks/>
            </p:cNvGrpSpPr>
            <p:nvPr/>
          </p:nvGrpSpPr>
          <p:grpSpPr bwMode="auto">
            <a:xfrm>
              <a:off x="4343400" y="4876800"/>
              <a:ext cx="1905000" cy="1981200"/>
              <a:chOff x="2208" y="2016"/>
              <a:chExt cx="1824" cy="1728"/>
            </a:xfrm>
          </p:grpSpPr>
          <p:sp>
            <p:nvSpPr>
              <p:cNvPr id="25" name="Oval 24"/>
              <p:cNvSpPr>
                <a:spLocks noChangeArrowheads="1"/>
              </p:cNvSpPr>
              <p:nvPr/>
            </p:nvSpPr>
            <p:spPr bwMode="auto">
              <a:xfrm>
                <a:off x="2208" y="2016"/>
                <a:ext cx="1824" cy="1728"/>
              </a:xfrm>
              <a:prstGeom prst="ellipse">
                <a:avLst/>
              </a:prstGeom>
              <a:noFill/>
              <a:ln w="38100">
                <a:solidFill>
                  <a:srgbClr val="00CC6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endParaRPr lang="en-US" altLang="en-US"/>
              </a:p>
            </p:txBody>
          </p:sp>
          <p:sp>
            <p:nvSpPr>
              <p:cNvPr id="26" name="Text Box 25"/>
              <p:cNvSpPr txBox="1">
                <a:spLocks noChangeArrowheads="1"/>
              </p:cNvSpPr>
              <p:nvPr/>
            </p:nvSpPr>
            <p:spPr bwMode="auto">
              <a:xfrm>
                <a:off x="3011" y="3279"/>
                <a:ext cx="528" cy="3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altLang="en-US" dirty="0" smtClean="0">
                    <a:solidFill>
                      <a:srgbClr val="33CC33"/>
                    </a:solidFill>
                  </a:rPr>
                  <a:t>C</a:t>
                </a:r>
                <a:r>
                  <a:rPr lang="en-US" altLang="en-US" baseline="-25000" dirty="0">
                    <a:solidFill>
                      <a:srgbClr val="33CC33"/>
                    </a:solidFill>
                  </a:rPr>
                  <a:t>3</a:t>
                </a:r>
                <a:endParaRPr lang="en-US" altLang="en-US" dirty="0">
                  <a:solidFill>
                    <a:srgbClr val="33CC33"/>
                  </a:solidFill>
                </a:endParaRPr>
              </a:p>
            </p:txBody>
          </p:sp>
        </p:grpSp>
      </p:grpSp>
    </p:spTree>
    <p:extLst>
      <p:ext uri="{BB962C8B-B14F-4D97-AF65-F5344CB8AC3E}">
        <p14:creationId xmlns:p14="http://schemas.microsoft.com/office/powerpoint/2010/main" val="339971361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82" name="Rectangle 46"/>
          <p:cNvSpPr>
            <a:spLocks noChangeArrowheads="1"/>
          </p:cNvSpPr>
          <p:nvPr/>
        </p:nvSpPr>
        <p:spPr bwMode="auto">
          <a:xfrm>
            <a:off x="533400" y="762000"/>
            <a:ext cx="7772400" cy="464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spcBef>
                <a:spcPct val="20000"/>
              </a:spcBef>
              <a:buFontTx/>
              <a:buChar char="•"/>
            </a:pPr>
            <a:r>
              <a:rPr lang="en-US" altLang="zh-CN" sz="2400" b="1" dirty="0" smtClean="0"/>
              <a:t>PIV </a:t>
            </a:r>
            <a:r>
              <a:rPr lang="en-US" altLang="zh-CN" sz="2400" dirty="0" smtClean="0"/>
              <a:t>(vector space model)</a:t>
            </a:r>
            <a:endParaRPr lang="en-US" altLang="zh-CN" sz="2400" dirty="0"/>
          </a:p>
          <a:p>
            <a:pPr marL="0" indent="0" eaLnBrk="1" hangingPunct="1">
              <a:spcBef>
                <a:spcPct val="20000"/>
              </a:spcBef>
            </a:pPr>
            <a:endParaRPr lang="en-US" altLang="zh-CN" sz="2400" b="1" dirty="0" smtClean="0"/>
          </a:p>
          <a:p>
            <a:pPr marL="0" indent="0" eaLnBrk="1" hangingPunct="1">
              <a:spcBef>
                <a:spcPct val="20000"/>
              </a:spcBef>
            </a:pPr>
            <a:endParaRPr lang="en-US" altLang="zh-CN" sz="2400" b="1" dirty="0"/>
          </a:p>
          <a:p>
            <a:pPr eaLnBrk="1" hangingPunct="1">
              <a:spcBef>
                <a:spcPct val="20000"/>
              </a:spcBef>
              <a:buFontTx/>
              <a:buChar char="•"/>
            </a:pPr>
            <a:r>
              <a:rPr lang="en-US" altLang="zh-CN" sz="2400" b="1" dirty="0" smtClean="0"/>
              <a:t>DIR </a:t>
            </a:r>
            <a:r>
              <a:rPr lang="en-US" altLang="zh-CN" sz="2400" dirty="0" smtClean="0"/>
              <a:t>(language modeling approach) </a:t>
            </a:r>
            <a:endParaRPr lang="en-US" altLang="zh-CN" sz="2400" dirty="0"/>
          </a:p>
          <a:p>
            <a:pPr eaLnBrk="1" hangingPunct="1">
              <a:spcBef>
                <a:spcPct val="20000"/>
              </a:spcBef>
              <a:buFontTx/>
              <a:buChar char="•"/>
            </a:pPr>
            <a:endParaRPr lang="en-US" altLang="zh-CN" sz="2400" b="1" dirty="0"/>
          </a:p>
          <a:p>
            <a:pPr eaLnBrk="1" hangingPunct="1">
              <a:spcBef>
                <a:spcPct val="20000"/>
              </a:spcBef>
              <a:buFontTx/>
              <a:buChar char="•"/>
            </a:pPr>
            <a:endParaRPr lang="en-US" altLang="zh-CN" sz="2400" b="1" dirty="0"/>
          </a:p>
          <a:p>
            <a:pPr eaLnBrk="1" hangingPunct="1">
              <a:spcBef>
                <a:spcPct val="20000"/>
              </a:spcBef>
              <a:buFontTx/>
              <a:buChar char="•"/>
            </a:pPr>
            <a:r>
              <a:rPr lang="en-US" altLang="zh-CN" sz="2400" b="1" dirty="0" smtClean="0"/>
              <a:t>BM25 </a:t>
            </a:r>
            <a:r>
              <a:rPr lang="en-US" altLang="zh-CN" sz="2400" dirty="0" smtClean="0"/>
              <a:t>(classic probabilistic model)</a:t>
            </a:r>
          </a:p>
          <a:p>
            <a:pPr eaLnBrk="1" hangingPunct="1">
              <a:spcBef>
                <a:spcPct val="20000"/>
              </a:spcBef>
              <a:buFontTx/>
              <a:buChar char="•"/>
            </a:pPr>
            <a:endParaRPr lang="en-US" altLang="zh-CN" sz="2400" b="1" dirty="0"/>
          </a:p>
          <a:p>
            <a:pPr eaLnBrk="1" hangingPunct="1">
              <a:spcBef>
                <a:spcPct val="20000"/>
              </a:spcBef>
              <a:buFontTx/>
              <a:buChar char="•"/>
            </a:pPr>
            <a:endParaRPr lang="en-US" altLang="zh-CN" sz="2400" b="1" dirty="0" smtClean="0"/>
          </a:p>
          <a:p>
            <a:pPr eaLnBrk="1" hangingPunct="1">
              <a:spcBef>
                <a:spcPct val="20000"/>
              </a:spcBef>
              <a:buFontTx/>
              <a:buChar char="•"/>
            </a:pPr>
            <a:r>
              <a:rPr lang="en-US" altLang="zh-CN" sz="2400" b="1" dirty="0" smtClean="0"/>
              <a:t>PL2 (divergence from randomness)  </a:t>
            </a:r>
            <a:endParaRPr lang="en-US" altLang="zh-CN" sz="2400" b="1" dirty="0"/>
          </a:p>
        </p:txBody>
      </p:sp>
      <p:graphicFrame>
        <p:nvGraphicFramePr>
          <p:cNvPr id="24583" name="Object 21"/>
          <p:cNvGraphicFramePr>
            <a:graphicFrameLocks noChangeAspect="1"/>
          </p:cNvGraphicFramePr>
          <p:nvPr>
            <p:extLst>
              <p:ext uri="{D42A27DB-BD31-4B8C-83A1-F6EECF244321}">
                <p14:modId xmlns:p14="http://schemas.microsoft.com/office/powerpoint/2010/main" val="4172127475"/>
              </p:ext>
            </p:extLst>
          </p:nvPr>
        </p:nvGraphicFramePr>
        <p:xfrm>
          <a:off x="914399" y="1295400"/>
          <a:ext cx="3887385" cy="838200"/>
        </p:xfrm>
        <a:graphic>
          <a:graphicData uri="http://schemas.openxmlformats.org/presentationml/2006/ole">
            <mc:AlternateContent xmlns:mc="http://schemas.openxmlformats.org/markup-compatibility/2006">
              <mc:Choice xmlns:v="urn:schemas-microsoft-com:vml" Requires="v">
                <p:oleObj spid="_x0000_s172465" name="Equation" r:id="rId4" imgW="2705100" imgH="584200" progId="Equation.DSMT4">
                  <p:embed/>
                </p:oleObj>
              </mc:Choice>
              <mc:Fallback>
                <p:oleObj name="Equation" r:id="rId4" imgW="2705100" imgH="584200" progId="Equation.DSMT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4399" y="1295400"/>
                        <a:ext cx="3887385" cy="838200"/>
                      </a:xfrm>
                      <a:prstGeom prst="rect">
                        <a:avLst/>
                      </a:prstGeom>
                      <a:noFill/>
                      <a:ln>
                        <a:noFill/>
                      </a:ln>
                      <a:effectLst/>
                      <a:extLst/>
                    </p:spPr>
                  </p:pic>
                </p:oleObj>
              </mc:Fallback>
            </mc:AlternateContent>
          </a:graphicData>
        </a:graphic>
      </p:graphicFrame>
      <p:graphicFrame>
        <p:nvGraphicFramePr>
          <p:cNvPr id="24584" name="Object 22"/>
          <p:cNvGraphicFramePr>
            <a:graphicFrameLocks noChangeAspect="1"/>
          </p:cNvGraphicFramePr>
          <p:nvPr>
            <p:extLst>
              <p:ext uri="{D42A27DB-BD31-4B8C-83A1-F6EECF244321}">
                <p14:modId xmlns:p14="http://schemas.microsoft.com/office/powerpoint/2010/main" val="331866252"/>
              </p:ext>
            </p:extLst>
          </p:nvPr>
        </p:nvGraphicFramePr>
        <p:xfrm>
          <a:off x="914400" y="2590800"/>
          <a:ext cx="4419600" cy="644525"/>
        </p:xfrm>
        <a:graphic>
          <a:graphicData uri="http://schemas.openxmlformats.org/presentationml/2006/ole">
            <mc:AlternateContent xmlns:mc="http://schemas.openxmlformats.org/markup-compatibility/2006">
              <mc:Choice xmlns:v="urn:schemas-microsoft-com:vml" Requires="v">
                <p:oleObj spid="_x0000_s172466" name="Equation" r:id="rId6" imgW="2959100" imgH="431800" progId="Equation.DSMT4">
                  <p:embed/>
                </p:oleObj>
              </mc:Choice>
              <mc:Fallback>
                <p:oleObj name="Equation" r:id="rId6" imgW="2959100" imgH="431800" progId="Equation.DSMT4">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14400" y="2590800"/>
                        <a:ext cx="4419600" cy="644525"/>
                      </a:xfrm>
                      <a:prstGeom prst="rect">
                        <a:avLst/>
                      </a:prstGeom>
                      <a:noFill/>
                      <a:ln>
                        <a:noFill/>
                      </a:ln>
                      <a:effectLst/>
                      <a:extLst/>
                    </p:spPr>
                  </p:pic>
                </p:oleObj>
              </mc:Fallback>
            </mc:AlternateContent>
          </a:graphicData>
        </a:graphic>
      </p:graphicFrame>
      <p:graphicFrame>
        <p:nvGraphicFramePr>
          <p:cNvPr id="24585" name="Object 23"/>
          <p:cNvGraphicFramePr>
            <a:graphicFrameLocks noChangeAspect="1"/>
          </p:cNvGraphicFramePr>
          <p:nvPr>
            <p:extLst>
              <p:ext uri="{D42A27DB-BD31-4B8C-83A1-F6EECF244321}">
                <p14:modId xmlns:p14="http://schemas.microsoft.com/office/powerpoint/2010/main" val="3480539265"/>
              </p:ext>
            </p:extLst>
          </p:nvPr>
        </p:nvGraphicFramePr>
        <p:xfrm>
          <a:off x="947738" y="3906838"/>
          <a:ext cx="5722937" cy="842962"/>
        </p:xfrm>
        <a:graphic>
          <a:graphicData uri="http://schemas.openxmlformats.org/presentationml/2006/ole">
            <mc:AlternateContent xmlns:mc="http://schemas.openxmlformats.org/markup-compatibility/2006">
              <mc:Choice xmlns:v="urn:schemas-microsoft-com:vml" Requires="v">
                <p:oleObj spid="_x0000_s172467" name="Equation" r:id="rId8" imgW="4229100" imgH="622300" progId="Equation.3">
                  <p:embed/>
                </p:oleObj>
              </mc:Choice>
              <mc:Fallback>
                <p:oleObj name="Equation" r:id="rId8" imgW="4229100" imgH="622300" progId="Equation.3">
                  <p:embed/>
                  <p:pic>
                    <p:nvPicPr>
                      <p:cNvPr id="0" name=""/>
                      <p:cNvPicPr>
                        <a:picLocks noChangeAspect="1" noChangeArrowheads="1"/>
                      </p:cNvPicPr>
                      <p:nvPr/>
                    </p:nvPicPr>
                    <p:blipFill>
                      <a:blip r:embed="rId9"/>
                      <a:srcRect/>
                      <a:stretch>
                        <a:fillRect/>
                      </a:stretch>
                    </p:blipFill>
                    <p:spPr bwMode="auto">
                      <a:xfrm>
                        <a:off x="947738" y="3906838"/>
                        <a:ext cx="5722937" cy="842962"/>
                      </a:xfrm>
                      <a:prstGeom prst="rect">
                        <a:avLst/>
                      </a:prstGeom>
                      <a:noFill/>
                      <a:ln>
                        <a:noFill/>
                      </a:ln>
                      <a:effectLst/>
                      <a:extLst/>
                    </p:spPr>
                  </p:pic>
                </p:oleObj>
              </mc:Fallback>
            </mc:AlternateContent>
          </a:graphicData>
        </a:graphic>
      </p:graphicFrame>
      <p:sp>
        <p:nvSpPr>
          <p:cNvPr id="24579" name="Rectangle 41"/>
          <p:cNvSpPr>
            <a:spLocks noChangeArrowheads="1"/>
          </p:cNvSpPr>
          <p:nvPr/>
        </p:nvSpPr>
        <p:spPr bwMode="auto">
          <a:xfrm>
            <a:off x="0" y="-152400"/>
            <a:ext cx="9144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r>
              <a:rPr lang="en-US" sz="3600" b="1" dirty="0">
                <a:solidFill>
                  <a:srgbClr val="000090"/>
                </a:solidFill>
                <a:latin typeface="Arial"/>
                <a:ea typeface="ＭＳ Ｐゴシック" charset="0"/>
                <a:cs typeface="Arial"/>
              </a:rPr>
              <a:t>Different functions, but similar heuristics</a:t>
            </a:r>
            <a:endParaRPr lang="en-US" altLang="zh-CN" sz="3600" b="1" dirty="0">
              <a:solidFill>
                <a:srgbClr val="000090"/>
              </a:solidFill>
              <a:latin typeface="Arial" charset="0"/>
            </a:endParaRPr>
          </a:p>
        </p:txBody>
      </p:sp>
      <p:sp>
        <p:nvSpPr>
          <p:cNvPr id="3" name="Slide Number Placeholder 2"/>
          <p:cNvSpPr>
            <a:spLocks noGrp="1"/>
          </p:cNvSpPr>
          <p:nvPr>
            <p:ph type="sldNum" sz="quarter" idx="12"/>
          </p:nvPr>
        </p:nvSpPr>
        <p:spPr/>
        <p:txBody>
          <a:bodyPr/>
          <a:lstStyle/>
          <a:p>
            <a:fld id="{88AD08FE-21CA-447A-B5E0-10774CCDBD3A}" type="slidenum">
              <a:rPr lang="en-US" smtClean="0"/>
              <a:t>21</a:t>
            </a:fld>
            <a:endParaRPr lang="en-US"/>
          </a:p>
        </p:txBody>
      </p:sp>
      <p:graphicFrame>
        <p:nvGraphicFramePr>
          <p:cNvPr id="11" name="Object 23"/>
          <p:cNvGraphicFramePr>
            <a:graphicFrameLocks noChangeAspect="1"/>
          </p:cNvGraphicFramePr>
          <p:nvPr>
            <p:extLst>
              <p:ext uri="{D42A27DB-BD31-4B8C-83A1-F6EECF244321}">
                <p14:modId xmlns:p14="http://schemas.microsoft.com/office/powerpoint/2010/main" val="2025506058"/>
              </p:ext>
            </p:extLst>
          </p:nvPr>
        </p:nvGraphicFramePr>
        <p:xfrm>
          <a:off x="3798888" y="5524500"/>
          <a:ext cx="173037" cy="258763"/>
        </p:xfrm>
        <a:graphic>
          <a:graphicData uri="http://schemas.openxmlformats.org/presentationml/2006/ole">
            <mc:AlternateContent xmlns:mc="http://schemas.openxmlformats.org/markup-compatibility/2006">
              <mc:Choice xmlns:v="urn:schemas-microsoft-com:vml" Requires="v">
                <p:oleObj spid="_x0000_s172468" name="Equation" r:id="rId10" imgW="127000" imgH="190500" progId="Equation.3">
                  <p:embed/>
                </p:oleObj>
              </mc:Choice>
              <mc:Fallback>
                <p:oleObj name="Equation" r:id="rId10" imgW="127000" imgH="190500" progId="Equation.3">
                  <p:embed/>
                  <p:pic>
                    <p:nvPicPr>
                      <p:cNvPr id="0" name=""/>
                      <p:cNvPicPr>
                        <a:picLocks noChangeAspect="1" noChangeArrowheads="1"/>
                      </p:cNvPicPr>
                      <p:nvPr/>
                    </p:nvPicPr>
                    <p:blipFill>
                      <a:blip r:embed="rId11"/>
                      <a:srcRect/>
                      <a:stretch>
                        <a:fillRect/>
                      </a:stretch>
                    </p:blipFill>
                    <p:spPr bwMode="auto">
                      <a:xfrm>
                        <a:off x="3798888" y="5524500"/>
                        <a:ext cx="173037" cy="258763"/>
                      </a:xfrm>
                      <a:prstGeom prst="rect">
                        <a:avLst/>
                      </a:prstGeom>
                      <a:noFill/>
                      <a:ln>
                        <a:noFill/>
                      </a:ln>
                      <a:effectLst/>
                      <a:extLst/>
                    </p:spPr>
                  </p:pic>
                </p:oleObj>
              </mc:Fallback>
            </mc:AlternateContent>
          </a:graphicData>
        </a:graphic>
      </p:graphicFrame>
      <p:graphicFrame>
        <p:nvGraphicFramePr>
          <p:cNvPr id="4" name="Object 3"/>
          <p:cNvGraphicFramePr>
            <a:graphicFrameLocks noChangeAspect="1"/>
          </p:cNvGraphicFramePr>
          <p:nvPr>
            <p:extLst>
              <p:ext uri="{D42A27DB-BD31-4B8C-83A1-F6EECF244321}">
                <p14:modId xmlns:p14="http://schemas.microsoft.com/office/powerpoint/2010/main" val="4182680744"/>
              </p:ext>
            </p:extLst>
          </p:nvPr>
        </p:nvGraphicFramePr>
        <p:xfrm>
          <a:off x="990599" y="5181600"/>
          <a:ext cx="6154616" cy="914400"/>
        </p:xfrm>
        <a:graphic>
          <a:graphicData uri="http://schemas.openxmlformats.org/presentationml/2006/ole">
            <mc:AlternateContent xmlns:mc="http://schemas.openxmlformats.org/markup-compatibility/2006">
              <mc:Choice xmlns:v="urn:schemas-microsoft-com:vml" Requires="v">
                <p:oleObj spid="_x0000_s172469" name="Equation" r:id="rId12" imgW="4445000" imgH="660400" progId="Equation.3">
                  <p:embed/>
                </p:oleObj>
              </mc:Choice>
              <mc:Fallback>
                <p:oleObj name="Equation" r:id="rId12" imgW="4445000" imgH="660400" progId="Equation.3">
                  <p:embed/>
                  <p:pic>
                    <p:nvPicPr>
                      <p:cNvPr id="0" name=""/>
                      <p:cNvPicPr/>
                      <p:nvPr/>
                    </p:nvPicPr>
                    <p:blipFill>
                      <a:blip r:embed="rId13"/>
                      <a:stretch>
                        <a:fillRect/>
                      </a:stretch>
                    </p:blipFill>
                    <p:spPr>
                      <a:xfrm>
                        <a:off x="990599" y="5181600"/>
                        <a:ext cx="6154616" cy="914400"/>
                      </a:xfrm>
                      <a:prstGeom prst="rect">
                        <a:avLst/>
                      </a:prstGeom>
                    </p:spPr>
                  </p:pic>
                </p:oleObj>
              </mc:Fallback>
            </mc:AlternateContent>
          </a:graphicData>
        </a:graphic>
      </p:graphicFrame>
      <p:graphicFrame>
        <p:nvGraphicFramePr>
          <p:cNvPr id="5" name="Object 4"/>
          <p:cNvGraphicFramePr>
            <a:graphicFrameLocks noChangeAspect="1"/>
          </p:cNvGraphicFramePr>
          <p:nvPr>
            <p:extLst>
              <p:ext uri="{D42A27DB-BD31-4B8C-83A1-F6EECF244321}">
                <p14:modId xmlns:p14="http://schemas.microsoft.com/office/powerpoint/2010/main" val="1357287333"/>
              </p:ext>
            </p:extLst>
          </p:nvPr>
        </p:nvGraphicFramePr>
        <p:xfrm>
          <a:off x="3733800" y="6172200"/>
          <a:ext cx="3459018" cy="533400"/>
        </p:xfrm>
        <a:graphic>
          <a:graphicData uri="http://schemas.openxmlformats.org/presentationml/2006/ole">
            <mc:AlternateContent xmlns:mc="http://schemas.openxmlformats.org/markup-compatibility/2006">
              <mc:Choice xmlns:v="urn:schemas-microsoft-com:vml" Requires="v">
                <p:oleObj spid="_x0000_s172470" name="Equation" r:id="rId14" imgW="2717800" imgH="419100" progId="Equation.3">
                  <p:embed/>
                </p:oleObj>
              </mc:Choice>
              <mc:Fallback>
                <p:oleObj name="Equation" r:id="rId14" imgW="2717800" imgH="419100" progId="Equation.3">
                  <p:embed/>
                  <p:pic>
                    <p:nvPicPr>
                      <p:cNvPr id="0" name=""/>
                      <p:cNvPicPr/>
                      <p:nvPr/>
                    </p:nvPicPr>
                    <p:blipFill>
                      <a:blip r:embed="rId15"/>
                      <a:stretch>
                        <a:fillRect/>
                      </a:stretch>
                    </p:blipFill>
                    <p:spPr>
                      <a:xfrm>
                        <a:off x="3733800" y="6172200"/>
                        <a:ext cx="3459018" cy="533400"/>
                      </a:xfrm>
                      <a:prstGeom prst="rect">
                        <a:avLst/>
                      </a:prstGeom>
                    </p:spPr>
                  </p:pic>
                </p:oleObj>
              </mc:Fallback>
            </mc:AlternateContent>
          </a:graphicData>
        </a:graphic>
      </p:graphicFrame>
      <p:grpSp>
        <p:nvGrpSpPr>
          <p:cNvPr id="19" name="Group 18"/>
          <p:cNvGrpSpPr/>
          <p:nvPr/>
        </p:nvGrpSpPr>
        <p:grpSpPr>
          <a:xfrm>
            <a:off x="1295401" y="1219200"/>
            <a:ext cx="7543854" cy="4572000"/>
            <a:chOff x="1295401" y="1219200"/>
            <a:chExt cx="7543854" cy="4572000"/>
          </a:xfrm>
        </p:grpSpPr>
        <p:sp>
          <p:nvSpPr>
            <p:cNvPr id="23" name="TextBox 15"/>
            <p:cNvSpPr txBox="1">
              <a:spLocks noChangeArrowheads="1"/>
            </p:cNvSpPr>
            <p:nvPr/>
          </p:nvSpPr>
          <p:spPr bwMode="auto">
            <a:xfrm>
              <a:off x="6400800" y="2133600"/>
              <a:ext cx="2438455" cy="4925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600" b="1" dirty="0">
                  <a:solidFill>
                    <a:srgbClr val="800000"/>
                  </a:solidFill>
                </a:rPr>
                <a:t>IDF weighting</a:t>
              </a:r>
            </a:p>
          </p:txBody>
        </p:sp>
        <p:sp>
          <p:nvSpPr>
            <p:cNvPr id="25" name="Oval 24"/>
            <p:cNvSpPr/>
            <p:nvPr/>
          </p:nvSpPr>
          <p:spPr bwMode="auto">
            <a:xfrm>
              <a:off x="3962400" y="1219200"/>
              <a:ext cx="990600" cy="844550"/>
            </a:xfrm>
            <a:prstGeom prst="ellipse">
              <a:avLst/>
            </a:prstGeom>
            <a:noFill/>
            <a:ln w="25400">
              <a:solidFill>
                <a:srgbClr val="800000"/>
              </a:solidFill>
            </a:ln>
          </p:spPr>
          <p:style>
            <a:lnRef idx="1">
              <a:schemeClr val="accent1"/>
            </a:lnRef>
            <a:fillRef idx="3">
              <a:schemeClr val="accent1"/>
            </a:fillRef>
            <a:effectRef idx="2">
              <a:schemeClr val="accent1"/>
            </a:effectRef>
            <a:fontRef idx="minor">
              <a:schemeClr val="lt1"/>
            </a:fontRef>
          </p:style>
        </p:sp>
        <p:sp>
          <p:nvSpPr>
            <p:cNvPr id="26" name="Oval 25"/>
            <p:cNvSpPr/>
            <p:nvPr/>
          </p:nvSpPr>
          <p:spPr bwMode="auto">
            <a:xfrm>
              <a:off x="2438399" y="2895601"/>
              <a:ext cx="1524001" cy="457199"/>
            </a:xfrm>
            <a:prstGeom prst="ellipse">
              <a:avLst/>
            </a:prstGeom>
            <a:noFill/>
            <a:ln w="25400">
              <a:solidFill>
                <a:srgbClr val="800000"/>
              </a:solidFill>
            </a:ln>
          </p:spPr>
          <p:style>
            <a:lnRef idx="1">
              <a:schemeClr val="accent1"/>
            </a:lnRef>
            <a:fillRef idx="3">
              <a:schemeClr val="accent1"/>
            </a:fillRef>
            <a:effectRef idx="2">
              <a:schemeClr val="accent1"/>
            </a:effectRef>
            <a:fontRef idx="minor">
              <a:schemeClr val="lt1"/>
            </a:fontRef>
          </p:style>
        </p:sp>
        <p:sp>
          <p:nvSpPr>
            <p:cNvPr id="27" name="Oval 26"/>
            <p:cNvSpPr/>
            <p:nvPr/>
          </p:nvSpPr>
          <p:spPr bwMode="auto">
            <a:xfrm>
              <a:off x="1295401" y="3810000"/>
              <a:ext cx="1676400" cy="838200"/>
            </a:xfrm>
            <a:prstGeom prst="ellipse">
              <a:avLst/>
            </a:prstGeom>
            <a:noFill/>
            <a:ln w="25400">
              <a:solidFill>
                <a:srgbClr val="800000"/>
              </a:solidFill>
            </a:ln>
          </p:spPr>
          <p:style>
            <a:lnRef idx="1">
              <a:schemeClr val="accent1"/>
            </a:lnRef>
            <a:fillRef idx="3">
              <a:schemeClr val="accent1"/>
            </a:fillRef>
            <a:effectRef idx="2">
              <a:schemeClr val="accent1"/>
            </a:effectRef>
            <a:fontRef idx="minor">
              <a:schemeClr val="lt1"/>
            </a:fontRef>
          </p:style>
        </p:sp>
        <p:sp>
          <p:nvSpPr>
            <p:cNvPr id="29" name="Oval 28"/>
            <p:cNvSpPr/>
            <p:nvPr/>
          </p:nvSpPr>
          <p:spPr bwMode="auto">
            <a:xfrm>
              <a:off x="3352800" y="5105400"/>
              <a:ext cx="1524000" cy="685800"/>
            </a:xfrm>
            <a:prstGeom prst="ellipse">
              <a:avLst/>
            </a:prstGeom>
            <a:noFill/>
            <a:ln w="25400">
              <a:solidFill>
                <a:srgbClr val="800000"/>
              </a:solidFill>
            </a:ln>
          </p:spPr>
          <p:style>
            <a:lnRef idx="1">
              <a:schemeClr val="accent1"/>
            </a:lnRef>
            <a:fillRef idx="3">
              <a:schemeClr val="accent1"/>
            </a:fillRef>
            <a:effectRef idx="2">
              <a:schemeClr val="accent1"/>
            </a:effectRef>
            <a:fontRef idx="minor">
              <a:schemeClr val="lt1"/>
            </a:fontRef>
          </p:style>
        </p:sp>
      </p:grpSp>
      <p:grpSp>
        <p:nvGrpSpPr>
          <p:cNvPr id="18" name="Group 17"/>
          <p:cNvGrpSpPr/>
          <p:nvPr/>
        </p:nvGrpSpPr>
        <p:grpSpPr>
          <a:xfrm>
            <a:off x="1219201" y="1143000"/>
            <a:ext cx="7745412" cy="4975907"/>
            <a:chOff x="1219201" y="1143000"/>
            <a:chExt cx="7745412" cy="4975907"/>
          </a:xfrm>
        </p:grpSpPr>
        <p:sp>
          <p:nvSpPr>
            <p:cNvPr id="13" name="TextBox 16"/>
            <p:cNvSpPr txBox="1">
              <a:spLocks noChangeArrowheads="1"/>
            </p:cNvSpPr>
            <p:nvPr/>
          </p:nvSpPr>
          <p:spPr bwMode="auto">
            <a:xfrm>
              <a:off x="6526078" y="1435251"/>
              <a:ext cx="2438535" cy="492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600" b="1" dirty="0">
                  <a:solidFill>
                    <a:srgbClr val="318F4A"/>
                  </a:solidFill>
                </a:rPr>
                <a:t>TF weighting</a:t>
              </a:r>
            </a:p>
          </p:txBody>
        </p:sp>
        <p:sp>
          <p:nvSpPr>
            <p:cNvPr id="14" name="Freeform 13"/>
            <p:cNvSpPr/>
            <p:nvPr/>
          </p:nvSpPr>
          <p:spPr bwMode="auto">
            <a:xfrm>
              <a:off x="1219201" y="1143000"/>
              <a:ext cx="2819400" cy="685800"/>
            </a:xfrm>
            <a:custGeom>
              <a:avLst/>
              <a:gdLst>
                <a:gd name="connsiteX0" fmla="*/ 125595 w 2884029"/>
                <a:gd name="connsiteY0" fmla="*/ 204699 h 707142"/>
                <a:gd name="connsiteX1" fmla="*/ 683794 w 2884029"/>
                <a:gd name="connsiteY1" fmla="*/ 51175 h 707142"/>
                <a:gd name="connsiteX2" fmla="*/ 1451318 w 2884029"/>
                <a:gd name="connsiteY2" fmla="*/ 37218 h 707142"/>
                <a:gd name="connsiteX3" fmla="*/ 2274661 w 2884029"/>
                <a:gd name="connsiteY3" fmla="*/ 51175 h 707142"/>
                <a:gd name="connsiteX4" fmla="*/ 2790996 w 2884029"/>
                <a:gd name="connsiteY4" fmla="*/ 344267 h 707142"/>
                <a:gd name="connsiteX5" fmla="*/ 2804951 w 2884029"/>
                <a:gd name="connsiteY5" fmla="*/ 651315 h 707142"/>
                <a:gd name="connsiteX6" fmla="*/ 2316526 w 2884029"/>
                <a:gd name="connsiteY6" fmla="*/ 679229 h 707142"/>
                <a:gd name="connsiteX7" fmla="*/ 1883922 w 2884029"/>
                <a:gd name="connsiteY7" fmla="*/ 497791 h 707142"/>
                <a:gd name="connsiteX8" fmla="*/ 307009 w 2884029"/>
                <a:gd name="connsiteY8" fmla="*/ 469877 h 707142"/>
                <a:gd name="connsiteX9" fmla="*/ 41865 w 2884029"/>
                <a:gd name="connsiteY9" fmla="*/ 358223 h 707142"/>
                <a:gd name="connsiteX10" fmla="*/ 125595 w 2884029"/>
                <a:gd name="connsiteY10" fmla="*/ 204699 h 707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84029" h="707142">
                  <a:moveTo>
                    <a:pt x="125595" y="204699"/>
                  </a:moveTo>
                  <a:cubicBezTo>
                    <a:pt x="232583" y="153524"/>
                    <a:pt x="462840" y="79088"/>
                    <a:pt x="683794" y="51175"/>
                  </a:cubicBezTo>
                  <a:cubicBezTo>
                    <a:pt x="904748" y="23262"/>
                    <a:pt x="1186174" y="37218"/>
                    <a:pt x="1451318" y="37218"/>
                  </a:cubicBezTo>
                  <a:cubicBezTo>
                    <a:pt x="1716462" y="37218"/>
                    <a:pt x="2051381" y="0"/>
                    <a:pt x="2274661" y="51175"/>
                  </a:cubicBezTo>
                  <a:cubicBezTo>
                    <a:pt x="2497941" y="102350"/>
                    <a:pt x="2702614" y="244244"/>
                    <a:pt x="2790996" y="344267"/>
                  </a:cubicBezTo>
                  <a:cubicBezTo>
                    <a:pt x="2879378" y="444290"/>
                    <a:pt x="2884029" y="595488"/>
                    <a:pt x="2804951" y="651315"/>
                  </a:cubicBezTo>
                  <a:cubicBezTo>
                    <a:pt x="2725873" y="707142"/>
                    <a:pt x="2470031" y="704816"/>
                    <a:pt x="2316526" y="679229"/>
                  </a:cubicBezTo>
                  <a:cubicBezTo>
                    <a:pt x="2163021" y="653642"/>
                    <a:pt x="2218841" y="532683"/>
                    <a:pt x="1883922" y="497791"/>
                  </a:cubicBezTo>
                  <a:cubicBezTo>
                    <a:pt x="1549003" y="462899"/>
                    <a:pt x="614018" y="493138"/>
                    <a:pt x="307009" y="469877"/>
                  </a:cubicBezTo>
                  <a:cubicBezTo>
                    <a:pt x="0" y="446616"/>
                    <a:pt x="69775" y="404745"/>
                    <a:pt x="41865" y="358223"/>
                  </a:cubicBezTo>
                  <a:cubicBezTo>
                    <a:pt x="13955" y="311701"/>
                    <a:pt x="18607" y="255874"/>
                    <a:pt x="125595" y="204699"/>
                  </a:cubicBezTo>
                  <a:close/>
                </a:path>
              </a:pathLst>
            </a:custGeom>
            <a:noFill/>
            <a:ln w="25400">
              <a:solidFill>
                <a:srgbClr val="318F4A"/>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5" name="Freeform 14"/>
            <p:cNvSpPr/>
            <p:nvPr/>
          </p:nvSpPr>
          <p:spPr bwMode="auto">
            <a:xfrm>
              <a:off x="2971800" y="3733800"/>
              <a:ext cx="3886200" cy="1066800"/>
            </a:xfrm>
            <a:custGeom>
              <a:avLst/>
              <a:gdLst>
                <a:gd name="connsiteX0" fmla="*/ 251190 w 3900416"/>
                <a:gd name="connsiteY0" fmla="*/ 197720 h 904863"/>
                <a:gd name="connsiteX1" fmla="*/ 544244 w 3900416"/>
                <a:gd name="connsiteY1" fmla="*/ 44196 h 904863"/>
                <a:gd name="connsiteX2" fmla="*/ 1367588 w 3900416"/>
                <a:gd name="connsiteY2" fmla="*/ 2326 h 904863"/>
                <a:gd name="connsiteX3" fmla="*/ 2497941 w 3900416"/>
                <a:gd name="connsiteY3" fmla="*/ 30239 h 904863"/>
                <a:gd name="connsiteX4" fmla="*/ 3460835 w 3900416"/>
                <a:gd name="connsiteY4" fmla="*/ 58153 h 904863"/>
                <a:gd name="connsiteX5" fmla="*/ 3851574 w 3900416"/>
                <a:gd name="connsiteY5" fmla="*/ 267504 h 904863"/>
                <a:gd name="connsiteX6" fmla="*/ 3753889 w 3900416"/>
                <a:gd name="connsiteY6" fmla="*/ 672250 h 904863"/>
                <a:gd name="connsiteX7" fmla="*/ 3293375 w 3900416"/>
                <a:gd name="connsiteY7" fmla="*/ 783904 h 904863"/>
                <a:gd name="connsiteX8" fmla="*/ 2623536 w 3900416"/>
                <a:gd name="connsiteY8" fmla="*/ 867644 h 904863"/>
                <a:gd name="connsiteX9" fmla="*/ 1646688 w 3900416"/>
                <a:gd name="connsiteY9" fmla="*/ 839731 h 904863"/>
                <a:gd name="connsiteX10" fmla="*/ 1604823 w 3900416"/>
                <a:gd name="connsiteY10" fmla="*/ 476855 h 904863"/>
                <a:gd name="connsiteX11" fmla="*/ 223280 w 3900416"/>
                <a:gd name="connsiteY11" fmla="*/ 407072 h 904863"/>
                <a:gd name="connsiteX12" fmla="*/ 251190 w 3900416"/>
                <a:gd name="connsiteY12" fmla="*/ 197720 h 904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900416" h="904863">
                  <a:moveTo>
                    <a:pt x="251190" y="197720"/>
                  </a:moveTo>
                  <a:cubicBezTo>
                    <a:pt x="304684" y="137241"/>
                    <a:pt x="358178" y="76762"/>
                    <a:pt x="544244" y="44196"/>
                  </a:cubicBezTo>
                  <a:cubicBezTo>
                    <a:pt x="730310" y="11630"/>
                    <a:pt x="1041972" y="4652"/>
                    <a:pt x="1367588" y="2326"/>
                  </a:cubicBezTo>
                  <a:cubicBezTo>
                    <a:pt x="1693204" y="0"/>
                    <a:pt x="2497941" y="30239"/>
                    <a:pt x="2497941" y="30239"/>
                  </a:cubicBezTo>
                  <a:cubicBezTo>
                    <a:pt x="2846815" y="39543"/>
                    <a:pt x="3235230" y="18609"/>
                    <a:pt x="3460835" y="58153"/>
                  </a:cubicBezTo>
                  <a:cubicBezTo>
                    <a:pt x="3686441" y="97697"/>
                    <a:pt x="3802732" y="165155"/>
                    <a:pt x="3851574" y="267504"/>
                  </a:cubicBezTo>
                  <a:cubicBezTo>
                    <a:pt x="3900416" y="369854"/>
                    <a:pt x="3846922" y="586183"/>
                    <a:pt x="3753889" y="672250"/>
                  </a:cubicBezTo>
                  <a:cubicBezTo>
                    <a:pt x="3660856" y="758317"/>
                    <a:pt x="3481767" y="751338"/>
                    <a:pt x="3293375" y="783904"/>
                  </a:cubicBezTo>
                  <a:cubicBezTo>
                    <a:pt x="3104983" y="816470"/>
                    <a:pt x="2897984" y="858339"/>
                    <a:pt x="2623536" y="867644"/>
                  </a:cubicBezTo>
                  <a:cubicBezTo>
                    <a:pt x="2349088" y="876949"/>
                    <a:pt x="1816474" y="904863"/>
                    <a:pt x="1646688" y="839731"/>
                  </a:cubicBezTo>
                  <a:cubicBezTo>
                    <a:pt x="1476903" y="774600"/>
                    <a:pt x="1842058" y="548965"/>
                    <a:pt x="1604823" y="476855"/>
                  </a:cubicBezTo>
                  <a:cubicBezTo>
                    <a:pt x="1367588" y="404745"/>
                    <a:pt x="446560" y="460573"/>
                    <a:pt x="223280" y="407072"/>
                  </a:cubicBezTo>
                  <a:cubicBezTo>
                    <a:pt x="0" y="353571"/>
                    <a:pt x="197696" y="258199"/>
                    <a:pt x="251190" y="197720"/>
                  </a:cubicBezTo>
                  <a:close/>
                </a:path>
              </a:pathLst>
            </a:custGeom>
            <a:noFill/>
            <a:ln w="25400">
              <a:solidFill>
                <a:srgbClr val="318F4A"/>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7" name="Freeform 16"/>
            <p:cNvSpPr/>
            <p:nvPr/>
          </p:nvSpPr>
          <p:spPr>
            <a:xfrm>
              <a:off x="1435000" y="5162312"/>
              <a:ext cx="5822470" cy="956595"/>
            </a:xfrm>
            <a:custGeom>
              <a:avLst/>
              <a:gdLst>
                <a:gd name="connsiteX0" fmla="*/ 0 w 5822470"/>
                <a:gd name="connsiteY0" fmla="*/ 65972 h 956595"/>
                <a:gd name="connsiteX1" fmla="*/ 931925 w 5822470"/>
                <a:gd name="connsiteY1" fmla="*/ 74219 h 956595"/>
                <a:gd name="connsiteX2" fmla="*/ 1962816 w 5822470"/>
                <a:gd name="connsiteY2" fmla="*/ 90712 h 956595"/>
                <a:gd name="connsiteX3" fmla="*/ 1962816 w 5822470"/>
                <a:gd name="connsiteY3" fmla="*/ 552516 h 956595"/>
                <a:gd name="connsiteX4" fmla="*/ 3529769 w 5822470"/>
                <a:gd name="connsiteY4" fmla="*/ 569009 h 956595"/>
                <a:gd name="connsiteX5" fmla="*/ 3513275 w 5822470"/>
                <a:gd name="connsiteY5" fmla="*/ 0 h 956595"/>
                <a:gd name="connsiteX6" fmla="*/ 5822470 w 5822470"/>
                <a:gd name="connsiteY6" fmla="*/ 98958 h 956595"/>
                <a:gd name="connsiteX7" fmla="*/ 5772987 w 5822470"/>
                <a:gd name="connsiteY7" fmla="*/ 956595 h 956595"/>
                <a:gd name="connsiteX8" fmla="*/ 8247 w 5822470"/>
                <a:gd name="connsiteY8" fmla="*/ 907116 h 956595"/>
                <a:gd name="connsiteX9" fmla="*/ 0 w 5822470"/>
                <a:gd name="connsiteY9" fmla="*/ 65972 h 956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822470" h="956595">
                  <a:moveTo>
                    <a:pt x="0" y="65972"/>
                  </a:moveTo>
                  <a:lnTo>
                    <a:pt x="931925" y="74219"/>
                  </a:lnTo>
                  <a:lnTo>
                    <a:pt x="1962816" y="90712"/>
                  </a:lnTo>
                  <a:lnTo>
                    <a:pt x="1962816" y="552516"/>
                  </a:lnTo>
                  <a:lnTo>
                    <a:pt x="3529769" y="569009"/>
                  </a:lnTo>
                  <a:lnTo>
                    <a:pt x="3513275" y="0"/>
                  </a:lnTo>
                  <a:lnTo>
                    <a:pt x="5822470" y="98958"/>
                  </a:lnTo>
                  <a:lnTo>
                    <a:pt x="5772987" y="956595"/>
                  </a:lnTo>
                  <a:lnTo>
                    <a:pt x="8247" y="907116"/>
                  </a:lnTo>
                  <a:lnTo>
                    <a:pt x="0" y="65972"/>
                  </a:lnTo>
                  <a:close/>
                </a:path>
              </a:pathLst>
            </a:custGeom>
            <a:noFill/>
            <a:ln w="28575" cmpd="sng">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Freeform 36"/>
            <p:cNvSpPr/>
            <p:nvPr/>
          </p:nvSpPr>
          <p:spPr bwMode="auto">
            <a:xfrm>
              <a:off x="1255713" y="2590800"/>
              <a:ext cx="3240087" cy="609600"/>
            </a:xfrm>
            <a:custGeom>
              <a:avLst/>
              <a:gdLst>
                <a:gd name="connsiteX0" fmla="*/ 27910 w 2446773"/>
                <a:gd name="connsiteY0" fmla="*/ 237265 h 569901"/>
                <a:gd name="connsiteX1" fmla="*/ 181415 w 2446773"/>
                <a:gd name="connsiteY1" fmla="*/ 55827 h 569901"/>
                <a:gd name="connsiteX2" fmla="*/ 1018714 w 2446773"/>
                <a:gd name="connsiteY2" fmla="*/ 0 h 569901"/>
                <a:gd name="connsiteX3" fmla="*/ 1772282 w 2446773"/>
                <a:gd name="connsiteY3" fmla="*/ 13957 h 569901"/>
                <a:gd name="connsiteX4" fmla="*/ 2302572 w 2446773"/>
                <a:gd name="connsiteY4" fmla="*/ 111654 h 569901"/>
                <a:gd name="connsiteX5" fmla="*/ 2428166 w 2446773"/>
                <a:gd name="connsiteY5" fmla="*/ 404746 h 569901"/>
                <a:gd name="connsiteX6" fmla="*/ 2190932 w 2446773"/>
                <a:gd name="connsiteY6" fmla="*/ 488487 h 569901"/>
                <a:gd name="connsiteX7" fmla="*/ 1786237 w 2446773"/>
                <a:gd name="connsiteY7" fmla="*/ 404746 h 569901"/>
                <a:gd name="connsiteX8" fmla="*/ 1465273 w 2446773"/>
                <a:gd name="connsiteY8" fmla="*/ 237265 h 569901"/>
                <a:gd name="connsiteX9" fmla="*/ 753569 w 2446773"/>
                <a:gd name="connsiteY9" fmla="*/ 265179 h 569901"/>
                <a:gd name="connsiteX10" fmla="*/ 586109 w 2446773"/>
                <a:gd name="connsiteY10" fmla="*/ 530357 h 569901"/>
                <a:gd name="connsiteX11" fmla="*/ 237235 w 2446773"/>
                <a:gd name="connsiteY11" fmla="*/ 502443 h 569901"/>
                <a:gd name="connsiteX12" fmla="*/ 0 w 2446773"/>
                <a:gd name="connsiteY12" fmla="*/ 167481 h 569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46773" h="569901">
                  <a:moveTo>
                    <a:pt x="27910" y="237265"/>
                  </a:moveTo>
                  <a:cubicBezTo>
                    <a:pt x="22095" y="166318"/>
                    <a:pt x="16281" y="95371"/>
                    <a:pt x="181415" y="55827"/>
                  </a:cubicBezTo>
                  <a:cubicBezTo>
                    <a:pt x="346549" y="16283"/>
                    <a:pt x="753570" y="6978"/>
                    <a:pt x="1018714" y="0"/>
                  </a:cubicBezTo>
                  <a:lnTo>
                    <a:pt x="1772282" y="13957"/>
                  </a:lnTo>
                  <a:cubicBezTo>
                    <a:pt x="1986258" y="32566"/>
                    <a:pt x="2193258" y="46523"/>
                    <a:pt x="2302572" y="111654"/>
                  </a:cubicBezTo>
                  <a:cubicBezTo>
                    <a:pt x="2411886" y="176786"/>
                    <a:pt x="2446773" y="341941"/>
                    <a:pt x="2428166" y="404746"/>
                  </a:cubicBezTo>
                  <a:cubicBezTo>
                    <a:pt x="2409559" y="467551"/>
                    <a:pt x="2297920" y="488487"/>
                    <a:pt x="2190932" y="488487"/>
                  </a:cubicBezTo>
                  <a:cubicBezTo>
                    <a:pt x="2083944" y="488487"/>
                    <a:pt x="1907180" y="446616"/>
                    <a:pt x="1786237" y="404746"/>
                  </a:cubicBezTo>
                  <a:cubicBezTo>
                    <a:pt x="1665294" y="362876"/>
                    <a:pt x="1637384" y="260526"/>
                    <a:pt x="1465273" y="237265"/>
                  </a:cubicBezTo>
                  <a:cubicBezTo>
                    <a:pt x="1293162" y="214004"/>
                    <a:pt x="900096" y="216330"/>
                    <a:pt x="753569" y="265179"/>
                  </a:cubicBezTo>
                  <a:cubicBezTo>
                    <a:pt x="607042" y="314028"/>
                    <a:pt x="672165" y="490813"/>
                    <a:pt x="586109" y="530357"/>
                  </a:cubicBezTo>
                  <a:cubicBezTo>
                    <a:pt x="500053" y="569901"/>
                    <a:pt x="334920" y="562922"/>
                    <a:pt x="237235" y="502443"/>
                  </a:cubicBezTo>
                  <a:cubicBezTo>
                    <a:pt x="139550" y="441964"/>
                    <a:pt x="37213" y="223308"/>
                    <a:pt x="0" y="167481"/>
                  </a:cubicBezTo>
                </a:path>
              </a:pathLst>
            </a:custGeom>
            <a:ln w="25400">
              <a:solidFill>
                <a:srgbClr val="318F4A"/>
              </a:solidFill>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grpSp>
      <p:grpSp>
        <p:nvGrpSpPr>
          <p:cNvPr id="20" name="Group 19"/>
          <p:cNvGrpSpPr/>
          <p:nvPr/>
        </p:nvGrpSpPr>
        <p:grpSpPr>
          <a:xfrm>
            <a:off x="1447800" y="1600199"/>
            <a:ext cx="7467637" cy="4572001"/>
            <a:chOff x="1447800" y="1600199"/>
            <a:chExt cx="7467637" cy="4572001"/>
          </a:xfrm>
        </p:grpSpPr>
        <p:grpSp>
          <p:nvGrpSpPr>
            <p:cNvPr id="31" name="Group 30"/>
            <p:cNvGrpSpPr>
              <a:grpSpLocks/>
            </p:cNvGrpSpPr>
            <p:nvPr/>
          </p:nvGrpSpPr>
          <p:grpSpPr bwMode="auto">
            <a:xfrm>
              <a:off x="1447800" y="1600199"/>
              <a:ext cx="7467637" cy="3200400"/>
              <a:chOff x="1447885" y="2081600"/>
              <a:chExt cx="7467525" cy="3200558"/>
            </a:xfrm>
          </p:grpSpPr>
          <p:sp>
            <p:nvSpPr>
              <p:cNvPr id="32" name="TextBox 23"/>
              <p:cNvSpPr txBox="1">
                <a:spLocks noChangeArrowheads="1"/>
              </p:cNvSpPr>
              <p:nvPr/>
            </p:nvSpPr>
            <p:spPr bwMode="auto">
              <a:xfrm>
                <a:off x="6477010" y="3300860"/>
                <a:ext cx="2438400" cy="4925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600" b="1" dirty="0">
                    <a:solidFill>
                      <a:srgbClr val="AD2E8D"/>
                    </a:solidFill>
                  </a:rPr>
                  <a:t>Length Norm.</a:t>
                </a:r>
              </a:p>
            </p:txBody>
          </p:sp>
          <p:sp>
            <p:nvSpPr>
              <p:cNvPr id="33" name="Oval 32"/>
              <p:cNvSpPr/>
              <p:nvPr/>
            </p:nvSpPr>
            <p:spPr bwMode="auto">
              <a:xfrm>
                <a:off x="1447885" y="2081600"/>
                <a:ext cx="1828773" cy="533427"/>
              </a:xfrm>
              <a:prstGeom prst="ellipse">
                <a:avLst/>
              </a:prstGeom>
              <a:noFill/>
              <a:ln w="25400">
                <a:solidFill>
                  <a:srgbClr val="BD0388"/>
                </a:solidFill>
              </a:ln>
            </p:spPr>
            <p:style>
              <a:lnRef idx="1">
                <a:schemeClr val="accent1"/>
              </a:lnRef>
              <a:fillRef idx="3">
                <a:schemeClr val="accent1"/>
              </a:fillRef>
              <a:effectRef idx="2">
                <a:schemeClr val="accent1"/>
              </a:effectRef>
              <a:fontRef idx="minor">
                <a:schemeClr val="lt1"/>
              </a:fontRef>
            </p:style>
          </p:sp>
          <p:sp>
            <p:nvSpPr>
              <p:cNvPr id="34" name="Oval 33"/>
              <p:cNvSpPr/>
              <p:nvPr/>
            </p:nvSpPr>
            <p:spPr bwMode="auto">
              <a:xfrm>
                <a:off x="2895663" y="4672528"/>
                <a:ext cx="1676375" cy="609630"/>
              </a:xfrm>
              <a:prstGeom prst="ellipse">
                <a:avLst/>
              </a:prstGeom>
              <a:noFill/>
              <a:ln w="25400">
                <a:solidFill>
                  <a:srgbClr val="BD0388"/>
                </a:solidFill>
              </a:ln>
            </p:spPr>
            <p:style>
              <a:lnRef idx="1">
                <a:schemeClr val="accent1"/>
              </a:lnRef>
              <a:fillRef idx="3">
                <a:schemeClr val="accent1"/>
              </a:fillRef>
              <a:effectRef idx="2">
                <a:schemeClr val="accent1"/>
              </a:effectRef>
              <a:fontRef idx="minor">
                <a:schemeClr val="lt1"/>
              </a:fontRef>
            </p:style>
          </p:sp>
          <p:sp>
            <p:nvSpPr>
              <p:cNvPr id="35" name="Oval 34"/>
              <p:cNvSpPr/>
              <p:nvPr/>
            </p:nvSpPr>
            <p:spPr bwMode="auto">
              <a:xfrm>
                <a:off x="4343441" y="3072250"/>
                <a:ext cx="1219182" cy="762038"/>
              </a:xfrm>
              <a:prstGeom prst="ellipse">
                <a:avLst/>
              </a:prstGeom>
              <a:noFill/>
              <a:ln w="25400">
                <a:solidFill>
                  <a:srgbClr val="BD0388"/>
                </a:solidFill>
              </a:ln>
            </p:spPr>
            <p:style>
              <a:lnRef idx="1">
                <a:schemeClr val="accent1"/>
              </a:lnRef>
              <a:fillRef idx="3">
                <a:schemeClr val="accent1"/>
              </a:fillRef>
              <a:effectRef idx="2">
                <a:schemeClr val="accent1"/>
              </a:effectRef>
              <a:fontRef idx="minor">
                <a:schemeClr val="lt1"/>
              </a:fontRef>
            </p:style>
          </p:sp>
        </p:grpSp>
        <p:sp>
          <p:nvSpPr>
            <p:cNvPr id="38" name="Oval 37"/>
            <p:cNvSpPr/>
            <p:nvPr/>
          </p:nvSpPr>
          <p:spPr bwMode="auto">
            <a:xfrm>
              <a:off x="2133600" y="5105400"/>
              <a:ext cx="1219200" cy="762000"/>
            </a:xfrm>
            <a:prstGeom prst="ellipse">
              <a:avLst/>
            </a:prstGeom>
            <a:noFill/>
            <a:ln w="25400">
              <a:solidFill>
                <a:srgbClr val="BD0388"/>
              </a:solidFill>
            </a:ln>
          </p:spPr>
          <p:style>
            <a:lnRef idx="1">
              <a:schemeClr val="accent1"/>
            </a:lnRef>
            <a:fillRef idx="3">
              <a:schemeClr val="accent1"/>
            </a:fillRef>
            <a:effectRef idx="2">
              <a:schemeClr val="accent1"/>
            </a:effectRef>
            <a:fontRef idx="minor">
              <a:schemeClr val="lt1"/>
            </a:fontRef>
          </p:style>
        </p:sp>
        <p:sp>
          <p:nvSpPr>
            <p:cNvPr id="39" name="Oval 38"/>
            <p:cNvSpPr/>
            <p:nvPr/>
          </p:nvSpPr>
          <p:spPr bwMode="auto">
            <a:xfrm>
              <a:off x="4876800" y="5181600"/>
              <a:ext cx="457200" cy="609600"/>
            </a:xfrm>
            <a:prstGeom prst="ellipse">
              <a:avLst/>
            </a:prstGeom>
            <a:noFill/>
            <a:ln w="25400">
              <a:solidFill>
                <a:srgbClr val="BD0388"/>
              </a:solidFill>
            </a:ln>
          </p:spPr>
          <p:style>
            <a:lnRef idx="1">
              <a:schemeClr val="accent1"/>
            </a:lnRef>
            <a:fillRef idx="3">
              <a:schemeClr val="accent1"/>
            </a:fillRef>
            <a:effectRef idx="2">
              <a:schemeClr val="accent1"/>
            </a:effectRef>
            <a:fontRef idx="minor">
              <a:schemeClr val="lt1"/>
            </a:fontRef>
          </p:style>
        </p:sp>
        <p:sp>
          <p:nvSpPr>
            <p:cNvPr id="40" name="Oval 39"/>
            <p:cNvSpPr/>
            <p:nvPr/>
          </p:nvSpPr>
          <p:spPr bwMode="auto">
            <a:xfrm>
              <a:off x="6629400" y="5181600"/>
              <a:ext cx="457200" cy="609600"/>
            </a:xfrm>
            <a:prstGeom prst="ellipse">
              <a:avLst/>
            </a:prstGeom>
            <a:noFill/>
            <a:ln w="25400">
              <a:solidFill>
                <a:srgbClr val="BD0388"/>
              </a:solidFill>
            </a:ln>
          </p:spPr>
          <p:style>
            <a:lnRef idx="1">
              <a:schemeClr val="accent1"/>
            </a:lnRef>
            <a:fillRef idx="3">
              <a:schemeClr val="accent1"/>
            </a:fillRef>
            <a:effectRef idx="2">
              <a:schemeClr val="accent1"/>
            </a:effectRef>
            <a:fontRef idx="minor">
              <a:schemeClr val="lt1"/>
            </a:fontRef>
          </p:style>
        </p:sp>
        <p:sp>
          <p:nvSpPr>
            <p:cNvPr id="41" name="Oval 40"/>
            <p:cNvSpPr/>
            <p:nvPr/>
          </p:nvSpPr>
          <p:spPr bwMode="auto">
            <a:xfrm>
              <a:off x="4267200" y="5715000"/>
              <a:ext cx="457200" cy="457200"/>
            </a:xfrm>
            <a:prstGeom prst="ellipse">
              <a:avLst/>
            </a:prstGeom>
            <a:noFill/>
            <a:ln w="25400">
              <a:solidFill>
                <a:srgbClr val="BD0388"/>
              </a:solidFill>
            </a:ln>
          </p:spPr>
          <p:style>
            <a:lnRef idx="1">
              <a:schemeClr val="accent1"/>
            </a:lnRef>
            <a:fillRef idx="3">
              <a:schemeClr val="accent1"/>
            </a:fillRef>
            <a:effectRef idx="2">
              <a:schemeClr val="accent1"/>
            </a:effectRef>
            <a:fontRef idx="minor">
              <a:schemeClr val="lt1"/>
            </a:fontRef>
          </p:style>
        </p:sp>
      </p:grpSp>
    </p:spTree>
    <p:extLst>
      <p:ext uri="{BB962C8B-B14F-4D97-AF65-F5344CB8AC3E}">
        <p14:creationId xmlns:p14="http://schemas.microsoft.com/office/powerpoint/2010/main" val="290216178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5" name="Rectangle 2"/>
          <p:cNvSpPr>
            <a:spLocks noGrp="1" noChangeArrowheads="1"/>
          </p:cNvSpPr>
          <p:nvPr>
            <p:ph type="ctrTitle"/>
          </p:nvPr>
        </p:nvSpPr>
        <p:spPr/>
        <p:txBody>
          <a:bodyPr>
            <a:normAutofit fontScale="90000"/>
          </a:bodyPr>
          <a:lstStyle/>
          <a:p>
            <a:pPr eaLnBrk="1" hangingPunct="1">
              <a:defRPr/>
            </a:pPr>
            <a:r>
              <a:rPr lang="en-US" altLang="zh-CN" sz="4000" dirty="0" smtClean="0">
                <a:solidFill>
                  <a:schemeClr val="accent2"/>
                </a:solidFill>
                <a:latin typeface="Arial" charset="0"/>
                <a:cs typeface="Arial" charset="0"/>
              </a:rPr>
              <a:t>Are they performing well because they implement similar retrieval heuristics? </a:t>
            </a:r>
            <a:br>
              <a:rPr lang="en-US" altLang="zh-CN" sz="4000" dirty="0" smtClean="0">
                <a:solidFill>
                  <a:schemeClr val="accent2"/>
                </a:solidFill>
                <a:latin typeface="Arial" charset="0"/>
                <a:cs typeface="Arial" charset="0"/>
              </a:rPr>
            </a:br>
            <a:r>
              <a:rPr lang="en-US" altLang="zh-CN" sz="4000" b="1" dirty="0" smtClean="0">
                <a:solidFill>
                  <a:schemeClr val="accent2"/>
                </a:solidFill>
                <a:latin typeface="Arial" charset="0"/>
                <a:cs typeface="Arial" charset="0"/>
              </a:rPr>
              <a:t/>
            </a:r>
            <a:br>
              <a:rPr lang="en-US" altLang="zh-CN" sz="4000" b="1" dirty="0" smtClean="0">
                <a:solidFill>
                  <a:schemeClr val="accent2"/>
                </a:solidFill>
                <a:latin typeface="Arial" charset="0"/>
                <a:cs typeface="Arial" charset="0"/>
              </a:rPr>
            </a:br>
            <a:r>
              <a:rPr lang="en-US" altLang="zh-CN" sz="4000" b="1" dirty="0" smtClean="0">
                <a:solidFill>
                  <a:schemeClr val="accent2"/>
                </a:solidFill>
                <a:latin typeface="Arial" charset="0"/>
                <a:cs typeface="Arial" charset="0"/>
              </a:rPr>
              <a:t>Can we formally capture these necessary retrieval heuristics?</a:t>
            </a:r>
            <a:br>
              <a:rPr lang="en-US" altLang="zh-CN" sz="4000" b="1" dirty="0" smtClean="0">
                <a:solidFill>
                  <a:schemeClr val="accent2"/>
                </a:solidFill>
                <a:latin typeface="Arial" charset="0"/>
                <a:cs typeface="Arial" charset="0"/>
              </a:rPr>
            </a:br>
            <a:endParaRPr lang="en-US" altLang="zh-CN" sz="4000" b="1" dirty="0" smtClean="0">
              <a:solidFill>
                <a:schemeClr val="bg1">
                  <a:lumMod val="50000"/>
                </a:schemeClr>
              </a:solidFill>
              <a:latin typeface="Arial" charset="0"/>
              <a:cs typeface="Arial" charset="0"/>
            </a:endParaRPr>
          </a:p>
        </p:txBody>
      </p:sp>
      <p:sp>
        <p:nvSpPr>
          <p:cNvPr id="2" name="Slide Number Placeholder 1"/>
          <p:cNvSpPr>
            <a:spLocks noGrp="1"/>
          </p:cNvSpPr>
          <p:nvPr>
            <p:ph type="sldNum" sz="quarter" idx="12"/>
          </p:nvPr>
        </p:nvSpPr>
        <p:spPr/>
        <p:txBody>
          <a:bodyPr/>
          <a:lstStyle/>
          <a:p>
            <a:fld id="{88AD08FE-21CA-447A-B5E0-10774CCDBD3A}" type="slidenum">
              <a:rPr lang="en-US" smtClean="0"/>
              <a:t>22</a:t>
            </a:fld>
            <a:endParaRPr lang="en-US"/>
          </a:p>
        </p:txBody>
      </p:sp>
      <p:sp>
        <p:nvSpPr>
          <p:cNvPr id="6" name="Rectangle 5"/>
          <p:cNvSpPr>
            <a:spLocks noChangeArrowheads="1"/>
          </p:cNvSpPr>
          <p:nvPr/>
        </p:nvSpPr>
        <p:spPr bwMode="auto">
          <a:xfrm>
            <a:off x="533400" y="5029200"/>
            <a:ext cx="8382000" cy="1354217"/>
          </a:xfrm>
          <a:prstGeom prst="rect">
            <a:avLst/>
          </a:prstGeom>
          <a:ln/>
          <a:extLst/>
        </p:spPr>
        <p:style>
          <a:lnRef idx="1">
            <a:schemeClr val="accent3"/>
          </a:lnRef>
          <a:fillRef idx="2">
            <a:schemeClr val="accent3"/>
          </a:fillRef>
          <a:effectRef idx="1">
            <a:schemeClr val="accent3"/>
          </a:effectRef>
          <a:fontRef idx="minor">
            <a:schemeClr val="dk1"/>
          </a:fontRef>
        </p:style>
        <p:txBody>
          <a:bodyPr>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r>
              <a:rPr lang="en-US" sz="1800" dirty="0" smtClean="0">
                <a:solidFill>
                  <a:schemeClr val="tx1">
                    <a:lumMod val="65000"/>
                    <a:lumOff val="35000"/>
                  </a:schemeClr>
                </a:solidFill>
              </a:rPr>
              <a:t>For details, see </a:t>
            </a:r>
          </a:p>
          <a:p>
            <a:pPr marL="285750" indent="-285750" eaLnBrk="1" hangingPunct="1">
              <a:buFont typeface="Arial"/>
              <a:buChar char="•"/>
            </a:pPr>
            <a:r>
              <a:rPr lang="en-US" sz="1600" dirty="0" smtClean="0">
                <a:solidFill>
                  <a:schemeClr val="tx1">
                    <a:lumMod val="65000"/>
                    <a:lumOff val="35000"/>
                  </a:schemeClr>
                </a:solidFill>
              </a:rPr>
              <a:t>Hui Fang, Tao Tao and </a:t>
            </a:r>
            <a:r>
              <a:rPr lang="en-US" sz="1600" dirty="0" err="1" smtClean="0">
                <a:solidFill>
                  <a:schemeClr val="tx1">
                    <a:lumMod val="65000"/>
                    <a:lumOff val="35000"/>
                  </a:schemeClr>
                </a:solidFill>
              </a:rPr>
              <a:t>ChengXiang</a:t>
            </a:r>
            <a:r>
              <a:rPr lang="en-US" sz="1600" dirty="0" smtClean="0">
                <a:solidFill>
                  <a:schemeClr val="tx1">
                    <a:lumMod val="65000"/>
                    <a:lumOff val="35000"/>
                  </a:schemeClr>
                </a:solidFill>
              </a:rPr>
              <a:t> </a:t>
            </a:r>
            <a:r>
              <a:rPr lang="en-US" sz="1600" dirty="0" err="1" smtClean="0">
                <a:solidFill>
                  <a:schemeClr val="tx1">
                    <a:lumMod val="65000"/>
                    <a:lumOff val="35000"/>
                  </a:schemeClr>
                </a:solidFill>
              </a:rPr>
              <a:t>Zhai</a:t>
            </a:r>
            <a:r>
              <a:rPr lang="en-US" sz="1600" dirty="0" smtClean="0">
                <a:solidFill>
                  <a:schemeClr val="tx1">
                    <a:lumMod val="65000"/>
                    <a:lumOff val="35000"/>
                  </a:schemeClr>
                </a:solidFill>
              </a:rPr>
              <a:t>: </a:t>
            </a:r>
            <a:r>
              <a:rPr lang="en-US" sz="1600" b="1" dirty="0" smtClean="0">
                <a:solidFill>
                  <a:schemeClr val="tx1">
                    <a:lumMod val="65000"/>
                    <a:lumOff val="35000"/>
                  </a:schemeClr>
                </a:solidFill>
              </a:rPr>
              <a:t>A Formal Study of Information Retrieval Heuristics</a:t>
            </a:r>
            <a:r>
              <a:rPr lang="en-US" sz="1600" dirty="0" smtClean="0">
                <a:solidFill>
                  <a:schemeClr val="tx1">
                    <a:lumMod val="65000"/>
                    <a:lumOff val="35000"/>
                  </a:schemeClr>
                </a:solidFill>
              </a:rPr>
              <a:t>, SIGIR’04. </a:t>
            </a:r>
          </a:p>
          <a:p>
            <a:pPr marL="285750" indent="-285750" eaLnBrk="1" hangingPunct="1">
              <a:buFont typeface="Arial"/>
              <a:buChar char="•"/>
            </a:pPr>
            <a:r>
              <a:rPr lang="en-US" sz="1600" dirty="0" smtClean="0">
                <a:solidFill>
                  <a:schemeClr val="tx1">
                    <a:lumMod val="65000"/>
                    <a:lumOff val="35000"/>
                  </a:schemeClr>
                </a:solidFill>
              </a:rPr>
              <a:t>Hui </a:t>
            </a:r>
            <a:r>
              <a:rPr lang="en-US" sz="1600" dirty="0">
                <a:solidFill>
                  <a:schemeClr val="tx1">
                    <a:lumMod val="65000"/>
                    <a:lumOff val="35000"/>
                  </a:schemeClr>
                </a:solidFill>
              </a:rPr>
              <a:t>Fang, Tao </a:t>
            </a:r>
            <a:r>
              <a:rPr lang="en-US" sz="1600" dirty="0" smtClean="0">
                <a:solidFill>
                  <a:schemeClr val="tx1">
                    <a:lumMod val="65000"/>
                    <a:lumOff val="35000"/>
                  </a:schemeClr>
                </a:solidFill>
              </a:rPr>
              <a:t>Tao and </a:t>
            </a:r>
            <a:r>
              <a:rPr lang="en-US" sz="1600" dirty="0" err="1">
                <a:solidFill>
                  <a:schemeClr val="tx1">
                    <a:lumMod val="65000"/>
                    <a:lumOff val="35000"/>
                  </a:schemeClr>
                </a:solidFill>
              </a:rPr>
              <a:t>ChengXiang</a:t>
            </a:r>
            <a:r>
              <a:rPr lang="en-US" sz="1600" dirty="0">
                <a:solidFill>
                  <a:schemeClr val="tx1">
                    <a:lumMod val="65000"/>
                    <a:lumOff val="35000"/>
                  </a:schemeClr>
                </a:solidFill>
              </a:rPr>
              <a:t> </a:t>
            </a:r>
            <a:r>
              <a:rPr lang="en-US" sz="1600" dirty="0" err="1">
                <a:solidFill>
                  <a:schemeClr val="tx1">
                    <a:lumMod val="65000"/>
                    <a:lumOff val="35000"/>
                  </a:schemeClr>
                </a:solidFill>
              </a:rPr>
              <a:t>Zhai</a:t>
            </a:r>
            <a:r>
              <a:rPr lang="en-US" sz="1600" dirty="0">
                <a:solidFill>
                  <a:schemeClr val="tx1">
                    <a:lumMod val="65000"/>
                    <a:lumOff val="35000"/>
                  </a:schemeClr>
                </a:solidFill>
              </a:rPr>
              <a:t>: </a:t>
            </a:r>
            <a:r>
              <a:rPr lang="en-US" sz="1600" b="1" dirty="0">
                <a:solidFill>
                  <a:schemeClr val="tx1">
                    <a:lumMod val="65000"/>
                    <a:lumOff val="35000"/>
                  </a:schemeClr>
                </a:solidFill>
              </a:rPr>
              <a:t>Diagnostic Evaluation of Information Retrieval Models</a:t>
            </a:r>
            <a:r>
              <a:rPr lang="en-US" sz="1600" dirty="0">
                <a:solidFill>
                  <a:schemeClr val="tx1">
                    <a:lumMod val="65000"/>
                    <a:lumOff val="35000"/>
                  </a:schemeClr>
                </a:solidFill>
              </a:rPr>
              <a:t>. ACM </a:t>
            </a:r>
            <a:r>
              <a:rPr lang="en-US" sz="1600" dirty="0" smtClean="0">
                <a:solidFill>
                  <a:schemeClr val="tx1">
                    <a:lumMod val="65000"/>
                    <a:lumOff val="35000"/>
                  </a:schemeClr>
                </a:solidFill>
              </a:rPr>
              <a:t>Transaction of Information Systems, </a:t>
            </a:r>
            <a:r>
              <a:rPr lang="en-US" sz="1600" dirty="0">
                <a:solidFill>
                  <a:schemeClr val="tx1">
                    <a:lumMod val="65000"/>
                    <a:lumOff val="35000"/>
                  </a:schemeClr>
                </a:solidFill>
              </a:rPr>
              <a:t>29(2</a:t>
            </a:r>
            <a:r>
              <a:rPr lang="en-US" sz="1600" dirty="0" smtClean="0">
                <a:solidFill>
                  <a:schemeClr val="tx1">
                    <a:lumMod val="65000"/>
                    <a:lumOff val="35000"/>
                  </a:schemeClr>
                </a:solidFill>
              </a:rPr>
              <a:t>), 2011. </a:t>
            </a:r>
            <a:endParaRPr lang="en-US" sz="1600" dirty="0">
              <a:solidFill>
                <a:schemeClr val="tx1">
                  <a:lumMod val="65000"/>
                  <a:lumOff val="35000"/>
                </a:schemeClr>
              </a:solidFill>
            </a:endParaRPr>
          </a:p>
        </p:txBody>
      </p:sp>
    </p:spTree>
    <p:extLst>
      <p:ext uri="{BB962C8B-B14F-4D97-AF65-F5344CB8AC3E}">
        <p14:creationId xmlns:p14="http://schemas.microsoft.com/office/powerpoint/2010/main" val="4035939932"/>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Slide Number Placeholder 7"/>
          <p:cNvSpPr>
            <a:spLocks noGrp="1"/>
          </p:cNvSpPr>
          <p:nvPr>
            <p:ph type="sldNum" sz="quarter" idx="12"/>
          </p:nvPr>
        </p:nvSpPr>
        <p:spPr/>
        <p:txBody>
          <a:bodyPr/>
          <a:lstStyle/>
          <a:p>
            <a:fld id="{59C7D36A-3A9F-B845-B14B-C8A4D67B640A}" type="slidenum">
              <a:rPr lang="en-US"/>
              <a:pPr/>
              <a:t>23</a:t>
            </a:fld>
            <a:endParaRPr lang="en-US"/>
          </a:p>
        </p:txBody>
      </p:sp>
      <p:sp>
        <p:nvSpPr>
          <p:cNvPr id="297998" name="Rectangle 14"/>
          <p:cNvSpPr>
            <a:spLocks noGrp="1" noChangeArrowheads="1"/>
          </p:cNvSpPr>
          <p:nvPr>
            <p:ph type="title"/>
          </p:nvPr>
        </p:nvSpPr>
        <p:spPr>
          <a:xfrm>
            <a:off x="381000" y="76200"/>
            <a:ext cx="8458200" cy="1143000"/>
          </a:xfrm>
        </p:spPr>
        <p:txBody>
          <a:bodyPr>
            <a:normAutofit fontScale="90000"/>
          </a:bodyPr>
          <a:lstStyle/>
          <a:p>
            <a:r>
              <a:rPr lang="en-US" altLang="zh-CN" sz="4000" b="1" dirty="0">
                <a:solidFill>
                  <a:srgbClr val="000090"/>
                </a:solidFill>
                <a:latin typeface="Arial"/>
                <a:ea typeface="宋体" charset="0"/>
                <a:cs typeface="Arial"/>
              </a:rPr>
              <a:t>Term Frequency Constraints (TFC1)</a:t>
            </a:r>
          </a:p>
        </p:txBody>
      </p:sp>
      <p:sp>
        <p:nvSpPr>
          <p:cNvPr id="297999" name="Rectangle 15"/>
          <p:cNvSpPr>
            <a:spLocks noGrp="1" noChangeArrowheads="1"/>
          </p:cNvSpPr>
          <p:nvPr>
            <p:ph type="body" sz="half" idx="1"/>
          </p:nvPr>
        </p:nvSpPr>
        <p:spPr>
          <a:xfrm>
            <a:off x="685800" y="2667000"/>
            <a:ext cx="3810000" cy="4114800"/>
          </a:xfrm>
        </p:spPr>
        <p:txBody>
          <a:bodyPr>
            <a:normAutofit/>
          </a:bodyPr>
          <a:lstStyle/>
          <a:p>
            <a:r>
              <a:rPr lang="en-US" altLang="zh-CN" sz="2400" b="1" i="1" dirty="0">
                <a:ea typeface="宋体" charset="0"/>
                <a:cs typeface="宋体" charset="0"/>
              </a:rPr>
              <a:t>TFC1</a:t>
            </a:r>
          </a:p>
        </p:txBody>
      </p:sp>
      <p:graphicFrame>
        <p:nvGraphicFramePr>
          <p:cNvPr id="298026" name="Object 42"/>
          <p:cNvGraphicFramePr>
            <a:graphicFrameLocks noGrp="1" noChangeAspect="1"/>
          </p:cNvGraphicFramePr>
          <p:nvPr>
            <p:ph sz="quarter" idx="2"/>
          </p:nvPr>
        </p:nvGraphicFramePr>
        <p:xfrm>
          <a:off x="2590800" y="3657600"/>
          <a:ext cx="609600" cy="349250"/>
        </p:xfrm>
        <a:graphic>
          <a:graphicData uri="http://schemas.openxmlformats.org/presentationml/2006/ole">
            <mc:AlternateContent xmlns:mc="http://schemas.openxmlformats.org/markup-compatibility/2006">
              <mc:Choice xmlns:v="urn:schemas-microsoft-com:vml" Requires="v">
                <p:oleObj spid="_x0000_s91989" name="Equation" r:id="rId4" imgW="355320" imgH="203040" progId="Equation.3">
                  <p:embed/>
                </p:oleObj>
              </mc:Choice>
              <mc:Fallback>
                <p:oleObj name="Equation" r:id="rId4" imgW="355320" imgH="20304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90800" y="3657600"/>
                        <a:ext cx="609600" cy="349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oleObj>
              </mc:Fallback>
            </mc:AlternateContent>
          </a:graphicData>
        </a:graphic>
      </p:graphicFrame>
      <p:sp>
        <p:nvSpPr>
          <p:cNvPr id="298000" name="Text Box 16"/>
          <p:cNvSpPr txBox="1">
            <a:spLocks noChangeArrowheads="1"/>
          </p:cNvSpPr>
          <p:nvPr/>
        </p:nvSpPr>
        <p:spPr bwMode="auto">
          <a:xfrm>
            <a:off x="685800" y="1255713"/>
            <a:ext cx="7848600" cy="1258887"/>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altLang="zh-CN" sz="2800" b="1" dirty="0">
                <a:solidFill>
                  <a:srgbClr val="996633"/>
                </a:solidFill>
                <a:ea typeface="宋体" charset="0"/>
                <a:cs typeface="宋体" charset="0"/>
              </a:rPr>
              <a:t>TF weighting heuristic I:    			</a:t>
            </a:r>
            <a:r>
              <a:rPr lang="en-US" altLang="zh-CN" dirty="0">
                <a:solidFill>
                  <a:srgbClr val="996633"/>
                </a:solidFill>
                <a:ea typeface="宋体" charset="0"/>
                <a:cs typeface="宋体" charset="0"/>
              </a:rPr>
              <a:t>	</a:t>
            </a:r>
            <a:r>
              <a:rPr lang="en-US" altLang="zh-CN" sz="2400" dirty="0">
                <a:solidFill>
                  <a:srgbClr val="996633"/>
                </a:solidFill>
                <a:ea typeface="宋体" charset="0"/>
                <a:cs typeface="宋体" charset="0"/>
              </a:rPr>
              <a:t>Give a higher score to a document with more 	occurrences of a query term.</a:t>
            </a:r>
          </a:p>
        </p:txBody>
      </p:sp>
      <p:sp>
        <p:nvSpPr>
          <p:cNvPr id="298006" name="Text Box 22"/>
          <p:cNvSpPr txBox="1">
            <a:spLocks noChangeArrowheads="1"/>
          </p:cNvSpPr>
          <p:nvPr/>
        </p:nvSpPr>
        <p:spPr bwMode="auto">
          <a:xfrm>
            <a:off x="990600" y="3597275"/>
            <a:ext cx="25146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20000"/>
              </a:spcBef>
            </a:pPr>
            <a:r>
              <a:rPr lang="en-US" altLang="zh-CN" sz="2000">
                <a:ea typeface="宋体" charset="0"/>
                <a:cs typeface="宋体" charset="0"/>
              </a:rPr>
              <a:t>If	  and           ,      </a:t>
            </a:r>
          </a:p>
        </p:txBody>
      </p:sp>
      <p:graphicFrame>
        <p:nvGraphicFramePr>
          <p:cNvPr id="298007" name="Object 23"/>
          <p:cNvGraphicFramePr>
            <a:graphicFrameLocks noChangeAspect="1"/>
          </p:cNvGraphicFramePr>
          <p:nvPr/>
        </p:nvGraphicFramePr>
        <p:xfrm>
          <a:off x="1371600" y="3608388"/>
          <a:ext cx="714375" cy="381000"/>
        </p:xfrm>
        <a:graphic>
          <a:graphicData uri="http://schemas.openxmlformats.org/presentationml/2006/ole">
            <mc:AlternateContent xmlns:mc="http://schemas.openxmlformats.org/markup-compatibility/2006">
              <mc:Choice xmlns:v="urn:schemas-microsoft-com:vml" Requires="v">
                <p:oleObj spid="_x0000_s91990" name="Equation" r:id="rId6" imgW="380880" imgH="203040" progId="Equation.3">
                  <p:embed/>
                </p:oleObj>
              </mc:Choice>
              <mc:Fallback>
                <p:oleObj name="Equation" r:id="rId6" imgW="380880" imgH="20304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71600" y="3608388"/>
                        <a:ext cx="714375" cy="381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298009" name="Text Box 25"/>
          <p:cNvSpPr txBox="1">
            <a:spLocks noChangeArrowheads="1"/>
          </p:cNvSpPr>
          <p:nvPr/>
        </p:nvSpPr>
        <p:spPr bwMode="auto">
          <a:xfrm>
            <a:off x="990600" y="3962400"/>
            <a:ext cx="7620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20000"/>
              </a:spcBef>
            </a:pPr>
            <a:r>
              <a:rPr lang="en-US" altLang="zh-CN" sz="2000">
                <a:ea typeface="宋体" charset="0"/>
                <a:cs typeface="宋体" charset="0"/>
              </a:rPr>
              <a:t>then</a:t>
            </a:r>
          </a:p>
        </p:txBody>
      </p:sp>
      <p:sp>
        <p:nvSpPr>
          <p:cNvPr id="298010" name="Text Box 26"/>
          <p:cNvSpPr txBox="1">
            <a:spLocks noChangeArrowheads="1"/>
          </p:cNvSpPr>
          <p:nvPr/>
        </p:nvSpPr>
        <p:spPr bwMode="auto">
          <a:xfrm>
            <a:off x="990600" y="3124200"/>
            <a:ext cx="44196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20000"/>
              </a:spcBef>
            </a:pPr>
            <a:r>
              <a:rPr lang="en-US" altLang="zh-CN" sz="2000">
                <a:ea typeface="宋体" charset="0"/>
                <a:cs typeface="宋体" charset="0"/>
              </a:rPr>
              <a:t>Let </a:t>
            </a:r>
            <a:r>
              <a:rPr lang="en-US" altLang="zh-CN" sz="2000" i="1">
                <a:ea typeface="宋体" charset="0"/>
                <a:cs typeface="宋体" charset="0"/>
              </a:rPr>
              <a:t>Q</a:t>
            </a:r>
            <a:r>
              <a:rPr lang="en-US" altLang="zh-CN" sz="2000">
                <a:ea typeface="宋体" charset="0"/>
                <a:cs typeface="宋体" charset="0"/>
              </a:rPr>
              <a:t> be a query and </a:t>
            </a:r>
            <a:r>
              <a:rPr lang="en-US" altLang="zh-CN" sz="2000" i="1">
                <a:ea typeface="宋体" charset="0"/>
                <a:cs typeface="宋体" charset="0"/>
              </a:rPr>
              <a:t>D </a:t>
            </a:r>
            <a:r>
              <a:rPr lang="en-US" altLang="zh-CN" sz="2000">
                <a:ea typeface="宋体" charset="0"/>
                <a:cs typeface="宋体" charset="0"/>
              </a:rPr>
              <a:t>be a document. </a:t>
            </a:r>
            <a:endParaRPr lang="en-US" altLang="zh-CN" sz="2000" i="1">
              <a:ea typeface="宋体" charset="0"/>
              <a:cs typeface="宋体" charset="0"/>
            </a:endParaRPr>
          </a:p>
        </p:txBody>
      </p:sp>
      <p:graphicFrame>
        <p:nvGraphicFramePr>
          <p:cNvPr id="298028" name="Object 44"/>
          <p:cNvGraphicFramePr>
            <a:graphicFrameLocks noGrp="1" noChangeAspect="1"/>
          </p:cNvGraphicFramePr>
          <p:nvPr>
            <p:ph sz="quarter" idx="3"/>
          </p:nvPr>
        </p:nvGraphicFramePr>
        <p:xfrm>
          <a:off x="3946525" y="5562600"/>
          <a:ext cx="107950" cy="203200"/>
        </p:xfrm>
        <a:graphic>
          <a:graphicData uri="http://schemas.openxmlformats.org/presentationml/2006/ole">
            <mc:AlternateContent xmlns:mc="http://schemas.openxmlformats.org/markup-compatibility/2006">
              <mc:Choice xmlns:v="urn:schemas-microsoft-com:vml" Requires="v">
                <p:oleObj spid="_x0000_s91991" name="Equation" r:id="rId8" imgW="114120" imgH="215640" progId="Equation.3">
                  <p:embed/>
                </p:oleObj>
              </mc:Choice>
              <mc:Fallback>
                <p:oleObj name="Equation" r:id="rId8" imgW="114120" imgH="215640"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946525" y="5562600"/>
                        <a:ext cx="107950" cy="203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oleObj>
              </mc:Fallback>
            </mc:AlternateContent>
          </a:graphicData>
        </a:graphic>
      </p:graphicFrame>
      <p:graphicFrame>
        <p:nvGraphicFramePr>
          <p:cNvPr id="298030" name="Object 46"/>
          <p:cNvGraphicFramePr>
            <a:graphicFrameLocks noChangeAspect="1"/>
          </p:cNvGraphicFramePr>
          <p:nvPr/>
        </p:nvGraphicFramePr>
        <p:xfrm>
          <a:off x="5465763" y="5078413"/>
          <a:ext cx="2382837" cy="407987"/>
        </p:xfrm>
        <a:graphic>
          <a:graphicData uri="http://schemas.openxmlformats.org/presentationml/2006/ole">
            <mc:AlternateContent xmlns:mc="http://schemas.openxmlformats.org/markup-compatibility/2006">
              <mc:Choice xmlns:v="urn:schemas-microsoft-com:vml" Requires="v">
                <p:oleObj spid="_x0000_s91992" name="Equation" r:id="rId10" imgW="1257120" imgH="215640" progId="Equation.3">
                  <p:embed/>
                </p:oleObj>
              </mc:Choice>
              <mc:Fallback>
                <p:oleObj name="Equation" r:id="rId10" imgW="1257120" imgH="215640" progId="Equation.3">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465763" y="5078413"/>
                        <a:ext cx="2382837" cy="4079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graphicFrame>
        <p:nvGraphicFramePr>
          <p:cNvPr id="298031" name="Object 47"/>
          <p:cNvGraphicFramePr>
            <a:graphicFrameLocks noChangeAspect="1"/>
          </p:cNvGraphicFramePr>
          <p:nvPr/>
        </p:nvGraphicFramePr>
        <p:xfrm>
          <a:off x="1568450" y="4038600"/>
          <a:ext cx="3003550" cy="328613"/>
        </p:xfrm>
        <a:graphic>
          <a:graphicData uri="http://schemas.openxmlformats.org/presentationml/2006/ole">
            <mc:AlternateContent xmlns:mc="http://schemas.openxmlformats.org/markup-compatibility/2006">
              <mc:Choice xmlns:v="urn:schemas-microsoft-com:vml" Requires="v">
                <p:oleObj spid="_x0000_s91993" name="Equation" r:id="rId12" imgW="1854000" imgH="203040" progId="Equation.3">
                  <p:embed/>
                </p:oleObj>
              </mc:Choice>
              <mc:Fallback>
                <p:oleObj name="Equation" r:id="rId12" imgW="1854000" imgH="203040" progId="Equation.3">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568450" y="4038600"/>
                        <a:ext cx="3003550" cy="328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grpSp>
        <p:nvGrpSpPr>
          <p:cNvPr id="298036" name="Group 52"/>
          <p:cNvGrpSpPr>
            <a:grpSpLocks/>
          </p:cNvGrpSpPr>
          <p:nvPr/>
        </p:nvGrpSpPr>
        <p:grpSpPr bwMode="auto">
          <a:xfrm>
            <a:off x="5410200" y="2667000"/>
            <a:ext cx="1905000" cy="1077913"/>
            <a:chOff x="3408" y="1680"/>
            <a:chExt cx="1200" cy="679"/>
          </a:xfrm>
        </p:grpSpPr>
        <p:sp>
          <p:nvSpPr>
            <p:cNvPr id="298015" name="Text Box 31"/>
            <p:cNvSpPr txBox="1">
              <a:spLocks noChangeArrowheads="1"/>
            </p:cNvSpPr>
            <p:nvPr/>
          </p:nvSpPr>
          <p:spPr bwMode="auto">
            <a:xfrm>
              <a:off x="3408" y="2071"/>
              <a:ext cx="432"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a:t>D:</a:t>
              </a:r>
            </a:p>
          </p:txBody>
        </p:sp>
        <p:sp>
          <p:nvSpPr>
            <p:cNvPr id="298017" name="Rectangle 33"/>
            <p:cNvSpPr>
              <a:spLocks noChangeArrowheads="1"/>
            </p:cNvSpPr>
            <p:nvPr/>
          </p:nvSpPr>
          <p:spPr bwMode="auto">
            <a:xfrm>
              <a:off x="3936" y="2167"/>
              <a:ext cx="672" cy="144"/>
            </a:xfrm>
            <a:prstGeom prst="rect">
              <a:avLst/>
            </a:prstGeom>
            <a:solidFill>
              <a:srgbClr val="7F7F7F"/>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nvGrpSpPr>
            <p:cNvPr id="298035" name="Group 51"/>
            <p:cNvGrpSpPr>
              <a:grpSpLocks/>
            </p:cNvGrpSpPr>
            <p:nvPr/>
          </p:nvGrpSpPr>
          <p:grpSpPr bwMode="auto">
            <a:xfrm>
              <a:off x="3408" y="1680"/>
              <a:ext cx="960" cy="439"/>
              <a:chOff x="3408" y="1680"/>
              <a:chExt cx="960" cy="439"/>
            </a:xfrm>
          </p:grpSpPr>
          <p:sp>
            <p:nvSpPr>
              <p:cNvPr id="298014" name="Text Box 30"/>
              <p:cNvSpPr txBox="1">
                <a:spLocks noChangeArrowheads="1"/>
              </p:cNvSpPr>
              <p:nvPr/>
            </p:nvSpPr>
            <p:spPr bwMode="auto">
              <a:xfrm>
                <a:off x="3408" y="1831"/>
                <a:ext cx="33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a:t>Q:</a:t>
                </a:r>
              </a:p>
            </p:txBody>
          </p:sp>
          <p:sp>
            <p:nvSpPr>
              <p:cNvPr id="298016" name="Rectangle 32"/>
              <p:cNvSpPr>
                <a:spLocks noChangeArrowheads="1"/>
              </p:cNvSpPr>
              <p:nvPr/>
            </p:nvSpPr>
            <p:spPr bwMode="auto">
              <a:xfrm>
                <a:off x="3936" y="1927"/>
                <a:ext cx="144" cy="144"/>
              </a:xfrm>
              <a:prstGeom prst="rect">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98018" name="Rectangle 34"/>
              <p:cNvSpPr>
                <a:spLocks noChangeArrowheads="1"/>
              </p:cNvSpPr>
              <p:nvPr/>
            </p:nvSpPr>
            <p:spPr bwMode="auto">
              <a:xfrm>
                <a:off x="4080" y="1927"/>
                <a:ext cx="144" cy="144"/>
              </a:xfrm>
              <a:prstGeom prst="rect">
                <a:avLst/>
              </a:prstGeom>
              <a:solidFill>
                <a:srgbClr val="3366FF"/>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98032" name="Text Box 48"/>
              <p:cNvSpPr txBox="1">
                <a:spLocks noChangeArrowheads="1"/>
              </p:cNvSpPr>
              <p:nvPr/>
            </p:nvSpPr>
            <p:spPr bwMode="auto">
              <a:xfrm>
                <a:off x="4032" y="1680"/>
                <a:ext cx="336"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sz="2000"/>
                  <a:t>q</a:t>
                </a:r>
              </a:p>
            </p:txBody>
          </p:sp>
        </p:grpSp>
      </p:grpSp>
      <p:grpSp>
        <p:nvGrpSpPr>
          <p:cNvPr id="298038" name="Group 54"/>
          <p:cNvGrpSpPr>
            <a:grpSpLocks/>
          </p:cNvGrpSpPr>
          <p:nvPr/>
        </p:nvGrpSpPr>
        <p:grpSpPr bwMode="auto">
          <a:xfrm>
            <a:off x="5334000" y="3565525"/>
            <a:ext cx="2438400" cy="773113"/>
            <a:chOff x="3360" y="2246"/>
            <a:chExt cx="1536" cy="487"/>
          </a:xfrm>
        </p:grpSpPr>
        <p:grpSp>
          <p:nvGrpSpPr>
            <p:cNvPr id="298019" name="Group 35"/>
            <p:cNvGrpSpPr>
              <a:grpSpLocks/>
            </p:cNvGrpSpPr>
            <p:nvPr/>
          </p:nvGrpSpPr>
          <p:grpSpPr bwMode="auto">
            <a:xfrm>
              <a:off x="3360" y="2445"/>
              <a:ext cx="1392" cy="288"/>
              <a:chOff x="528" y="3696"/>
              <a:chExt cx="1392" cy="288"/>
            </a:xfrm>
          </p:grpSpPr>
          <p:sp>
            <p:nvSpPr>
              <p:cNvPr id="298020" name="Rectangle 36"/>
              <p:cNvSpPr>
                <a:spLocks noChangeArrowheads="1"/>
              </p:cNvSpPr>
              <p:nvPr/>
            </p:nvSpPr>
            <p:spPr bwMode="auto">
              <a:xfrm>
                <a:off x="1776" y="3744"/>
                <a:ext cx="144" cy="144"/>
              </a:xfrm>
              <a:prstGeom prst="rect">
                <a:avLst/>
              </a:prstGeom>
              <a:solidFill>
                <a:srgbClr val="3366FF"/>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98021" name="Text Box 37"/>
              <p:cNvSpPr txBox="1">
                <a:spLocks noChangeArrowheads="1"/>
              </p:cNvSpPr>
              <p:nvPr/>
            </p:nvSpPr>
            <p:spPr bwMode="auto">
              <a:xfrm>
                <a:off x="528" y="3696"/>
                <a:ext cx="432"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a:t>D</a:t>
                </a:r>
                <a:r>
                  <a:rPr lang="en-US" baseline="-25000"/>
                  <a:t>1</a:t>
                </a:r>
                <a:r>
                  <a:rPr lang="en-US"/>
                  <a:t>:</a:t>
                </a:r>
              </a:p>
            </p:txBody>
          </p:sp>
          <p:sp>
            <p:nvSpPr>
              <p:cNvPr id="298022" name="Rectangle 38"/>
              <p:cNvSpPr>
                <a:spLocks noChangeArrowheads="1"/>
              </p:cNvSpPr>
              <p:nvPr/>
            </p:nvSpPr>
            <p:spPr bwMode="auto">
              <a:xfrm>
                <a:off x="1104" y="3744"/>
                <a:ext cx="672" cy="144"/>
              </a:xfrm>
              <a:prstGeom prst="rect">
                <a:avLst/>
              </a:prstGeom>
              <a:solidFill>
                <a:schemeClr val="bg1">
                  <a:lumMod val="50000"/>
                </a:schemeClr>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sp>
          <p:nvSpPr>
            <p:cNvPr id="298033" name="Text Box 49"/>
            <p:cNvSpPr txBox="1">
              <a:spLocks noChangeArrowheads="1"/>
            </p:cNvSpPr>
            <p:nvPr/>
          </p:nvSpPr>
          <p:spPr bwMode="auto">
            <a:xfrm>
              <a:off x="4560" y="2246"/>
              <a:ext cx="336"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sz="2000"/>
                <a:t>q</a:t>
              </a:r>
            </a:p>
          </p:txBody>
        </p:sp>
      </p:grpSp>
      <p:grpSp>
        <p:nvGrpSpPr>
          <p:cNvPr id="298037" name="Group 53"/>
          <p:cNvGrpSpPr>
            <a:grpSpLocks/>
          </p:cNvGrpSpPr>
          <p:nvPr/>
        </p:nvGrpSpPr>
        <p:grpSpPr bwMode="auto">
          <a:xfrm>
            <a:off x="5334000" y="4175125"/>
            <a:ext cx="2514600" cy="701675"/>
            <a:chOff x="3360" y="2630"/>
            <a:chExt cx="1584" cy="442"/>
          </a:xfrm>
        </p:grpSpPr>
        <p:sp>
          <p:nvSpPr>
            <p:cNvPr id="298023" name="Rectangle 39"/>
            <p:cNvSpPr>
              <a:spLocks noChangeArrowheads="1"/>
            </p:cNvSpPr>
            <p:nvPr/>
          </p:nvSpPr>
          <p:spPr bwMode="auto">
            <a:xfrm>
              <a:off x="4608" y="2832"/>
              <a:ext cx="144" cy="144"/>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98024" name="Text Box 40"/>
            <p:cNvSpPr txBox="1">
              <a:spLocks noChangeArrowheads="1"/>
            </p:cNvSpPr>
            <p:nvPr/>
          </p:nvSpPr>
          <p:spPr bwMode="auto">
            <a:xfrm>
              <a:off x="3360" y="2784"/>
              <a:ext cx="57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a:t>D</a:t>
              </a:r>
              <a:r>
                <a:rPr lang="en-US" baseline="-25000"/>
                <a:t>2</a:t>
              </a:r>
              <a:r>
                <a:rPr lang="en-US"/>
                <a:t>:</a:t>
              </a:r>
            </a:p>
          </p:txBody>
        </p:sp>
        <p:sp>
          <p:nvSpPr>
            <p:cNvPr id="298025" name="Rectangle 41"/>
            <p:cNvSpPr>
              <a:spLocks noChangeArrowheads="1"/>
            </p:cNvSpPr>
            <p:nvPr/>
          </p:nvSpPr>
          <p:spPr bwMode="auto">
            <a:xfrm>
              <a:off x="3936" y="2832"/>
              <a:ext cx="672" cy="144"/>
            </a:xfrm>
            <a:prstGeom prst="rect">
              <a:avLst/>
            </a:prstGeom>
            <a:solidFill>
              <a:srgbClr val="7F7F7F"/>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98034" name="Text Box 50"/>
            <p:cNvSpPr txBox="1">
              <a:spLocks noChangeArrowheads="1"/>
            </p:cNvSpPr>
            <p:nvPr/>
          </p:nvSpPr>
          <p:spPr bwMode="auto">
            <a:xfrm>
              <a:off x="4608" y="2630"/>
              <a:ext cx="336"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sz="2000"/>
                <a:t>t</a:t>
              </a:r>
            </a:p>
          </p:txBody>
        </p:sp>
      </p:grpSp>
    </p:spTree>
    <p:extLst>
      <p:ext uri="{BB962C8B-B14F-4D97-AF65-F5344CB8AC3E}">
        <p14:creationId xmlns:p14="http://schemas.microsoft.com/office/powerpoint/2010/main" val="168131239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9803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9803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98037"/>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2980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Slide Number Placeholder 6"/>
          <p:cNvSpPr>
            <a:spLocks noGrp="1"/>
          </p:cNvSpPr>
          <p:nvPr>
            <p:ph type="sldNum" sz="quarter" idx="12"/>
          </p:nvPr>
        </p:nvSpPr>
        <p:spPr/>
        <p:txBody>
          <a:bodyPr/>
          <a:lstStyle/>
          <a:p>
            <a:fld id="{819DC702-D3A5-FD40-8F37-D960A08516BF}" type="slidenum">
              <a:rPr lang="en-US"/>
              <a:pPr/>
              <a:t>24</a:t>
            </a:fld>
            <a:endParaRPr lang="en-US"/>
          </a:p>
        </p:txBody>
      </p:sp>
      <p:sp>
        <p:nvSpPr>
          <p:cNvPr id="300035" name="Rectangle 3"/>
          <p:cNvSpPr>
            <a:spLocks noGrp="1" noChangeArrowheads="1"/>
          </p:cNvSpPr>
          <p:nvPr>
            <p:ph type="title"/>
          </p:nvPr>
        </p:nvSpPr>
        <p:spPr>
          <a:xfrm>
            <a:off x="609600" y="0"/>
            <a:ext cx="8458200" cy="1143000"/>
          </a:xfrm>
        </p:spPr>
        <p:txBody>
          <a:bodyPr>
            <a:normAutofit fontScale="90000"/>
          </a:bodyPr>
          <a:lstStyle/>
          <a:p>
            <a:r>
              <a:rPr lang="en-US" altLang="zh-CN" sz="4000" b="1" dirty="0">
                <a:solidFill>
                  <a:srgbClr val="000090"/>
                </a:solidFill>
                <a:latin typeface="Arial"/>
                <a:ea typeface="宋体" charset="0"/>
                <a:cs typeface="Arial"/>
              </a:rPr>
              <a:t>Term Frequency Constraints (TFC2)</a:t>
            </a:r>
          </a:p>
        </p:txBody>
      </p:sp>
      <p:sp>
        <p:nvSpPr>
          <p:cNvPr id="300063" name="Rectangle 31"/>
          <p:cNvSpPr>
            <a:spLocks noGrp="1" noChangeArrowheads="1"/>
          </p:cNvSpPr>
          <p:nvPr>
            <p:ph type="body" sz="half" idx="1"/>
          </p:nvPr>
        </p:nvSpPr>
        <p:spPr>
          <a:xfrm>
            <a:off x="533400" y="2590800"/>
            <a:ext cx="6553200" cy="609600"/>
          </a:xfrm>
          <a:noFill/>
          <a:ln/>
        </p:spPr>
        <p:txBody>
          <a:bodyPr/>
          <a:lstStyle/>
          <a:p>
            <a:r>
              <a:rPr lang="en-US" altLang="zh-CN" sz="2400" b="1" i="1" dirty="0">
                <a:ea typeface="宋体" charset="0"/>
                <a:cs typeface="宋体" charset="0"/>
              </a:rPr>
              <a:t>TFC2</a:t>
            </a:r>
          </a:p>
        </p:txBody>
      </p:sp>
      <p:sp>
        <p:nvSpPr>
          <p:cNvPr id="300036" name="Text Box 4"/>
          <p:cNvSpPr txBox="1">
            <a:spLocks noChangeArrowheads="1"/>
          </p:cNvSpPr>
          <p:nvPr/>
        </p:nvSpPr>
        <p:spPr bwMode="auto">
          <a:xfrm>
            <a:off x="304800" y="1066800"/>
            <a:ext cx="8610600" cy="1538883"/>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spcBef>
                <a:spcPct val="50000"/>
              </a:spcBef>
            </a:pPr>
            <a:r>
              <a:rPr lang="en-US" altLang="zh-CN" sz="2800" b="1" dirty="0">
                <a:solidFill>
                  <a:srgbClr val="996633"/>
                </a:solidFill>
                <a:ea typeface="宋体" charset="0"/>
                <a:cs typeface="宋体" charset="0"/>
              </a:rPr>
              <a:t>TF weighting heuristic II:   </a:t>
            </a:r>
          </a:p>
          <a:p>
            <a:pPr>
              <a:spcBef>
                <a:spcPct val="50000"/>
              </a:spcBef>
            </a:pPr>
            <a:r>
              <a:rPr lang="en-US" b="1" dirty="0"/>
              <a:t>	</a:t>
            </a:r>
            <a:r>
              <a:rPr lang="en-US" sz="2400" dirty="0">
                <a:solidFill>
                  <a:srgbClr val="996600"/>
                </a:solidFill>
              </a:rPr>
              <a:t>Require that the amount of increase in the score due to   	adding a query term must decrease as we add more terms</a:t>
            </a:r>
            <a:r>
              <a:rPr lang="en-US" sz="2400" dirty="0" smtClean="0">
                <a:solidFill>
                  <a:srgbClr val="996600"/>
                </a:solidFill>
              </a:rPr>
              <a:t>.</a:t>
            </a:r>
            <a:r>
              <a:rPr lang="en-US" sz="2800" b="1" dirty="0" smtClean="0">
                <a:solidFill>
                  <a:srgbClr val="996633"/>
                </a:solidFill>
                <a:ea typeface="宋体" charset="0"/>
                <a:cs typeface="宋体" charset="0"/>
              </a:rPr>
              <a:t> </a:t>
            </a:r>
            <a:endParaRPr lang="en-US" altLang="zh-CN" dirty="0">
              <a:solidFill>
                <a:srgbClr val="996633"/>
              </a:solidFill>
              <a:ea typeface="宋体" charset="0"/>
              <a:cs typeface="宋体" charset="0"/>
            </a:endParaRPr>
          </a:p>
        </p:txBody>
      </p:sp>
      <p:sp>
        <p:nvSpPr>
          <p:cNvPr id="300053" name="Text Box 21"/>
          <p:cNvSpPr txBox="1">
            <a:spLocks noChangeArrowheads="1"/>
          </p:cNvSpPr>
          <p:nvPr/>
        </p:nvSpPr>
        <p:spPr bwMode="auto">
          <a:xfrm>
            <a:off x="838200" y="4041775"/>
            <a:ext cx="7620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20000"/>
              </a:spcBef>
            </a:pPr>
            <a:r>
              <a:rPr lang="en-US" altLang="zh-CN" sz="2000">
                <a:ea typeface="宋体" charset="0"/>
                <a:cs typeface="宋体" charset="0"/>
              </a:rPr>
              <a:t>then</a:t>
            </a:r>
          </a:p>
        </p:txBody>
      </p:sp>
      <p:sp>
        <p:nvSpPr>
          <p:cNvPr id="300060" name="Text Box 28"/>
          <p:cNvSpPr txBox="1">
            <a:spLocks noChangeArrowheads="1"/>
          </p:cNvSpPr>
          <p:nvPr/>
        </p:nvSpPr>
        <p:spPr bwMode="auto">
          <a:xfrm>
            <a:off x="838200" y="3124200"/>
            <a:ext cx="52578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altLang="zh-CN" sz="2000">
                <a:ea typeface="宋体" charset="0"/>
                <a:cs typeface="宋体" charset="0"/>
              </a:rPr>
              <a:t>Let </a:t>
            </a:r>
            <a:r>
              <a:rPr lang="en-US" altLang="zh-CN" sz="2000" i="1">
                <a:ea typeface="宋体" charset="0"/>
                <a:cs typeface="宋体" charset="0"/>
              </a:rPr>
              <a:t>Q</a:t>
            </a:r>
            <a:r>
              <a:rPr lang="en-US" altLang="zh-CN" sz="2000">
                <a:ea typeface="宋体" charset="0"/>
                <a:cs typeface="宋体" charset="0"/>
              </a:rPr>
              <a:t> be a query with only one query term </a:t>
            </a:r>
            <a:r>
              <a:rPr lang="en-US" altLang="zh-CN" sz="2000" i="1">
                <a:ea typeface="宋体" charset="0"/>
                <a:cs typeface="宋体" charset="0"/>
              </a:rPr>
              <a:t>q.</a:t>
            </a:r>
          </a:p>
        </p:txBody>
      </p:sp>
      <p:sp>
        <p:nvSpPr>
          <p:cNvPr id="300061" name="Text Box 29"/>
          <p:cNvSpPr txBox="1">
            <a:spLocks noChangeArrowheads="1"/>
          </p:cNvSpPr>
          <p:nvPr/>
        </p:nvSpPr>
        <p:spPr bwMode="auto">
          <a:xfrm>
            <a:off x="838200" y="3581400"/>
            <a:ext cx="41148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altLang="zh-CN" sz="2000">
                <a:ea typeface="宋体" charset="0"/>
                <a:cs typeface="宋体" charset="0"/>
              </a:rPr>
              <a:t>Let </a:t>
            </a:r>
            <a:r>
              <a:rPr lang="en-US" altLang="zh-CN" sz="2000" i="1">
                <a:ea typeface="宋体" charset="0"/>
                <a:cs typeface="宋体" charset="0"/>
              </a:rPr>
              <a:t>D</a:t>
            </a:r>
            <a:r>
              <a:rPr lang="en-US" altLang="zh-CN" sz="2000" i="1" baseline="-25000">
                <a:ea typeface="宋体" charset="0"/>
                <a:cs typeface="宋体" charset="0"/>
              </a:rPr>
              <a:t>1</a:t>
            </a:r>
            <a:r>
              <a:rPr lang="en-US" altLang="zh-CN" sz="2000">
                <a:ea typeface="宋体" charset="0"/>
                <a:cs typeface="宋体" charset="0"/>
              </a:rPr>
              <a:t> be a document. </a:t>
            </a:r>
          </a:p>
        </p:txBody>
      </p:sp>
      <p:grpSp>
        <p:nvGrpSpPr>
          <p:cNvPr id="300100" name="Group 68"/>
          <p:cNvGrpSpPr>
            <a:grpSpLocks/>
          </p:cNvGrpSpPr>
          <p:nvPr/>
        </p:nvGrpSpPr>
        <p:grpSpPr bwMode="auto">
          <a:xfrm>
            <a:off x="914400" y="4343400"/>
            <a:ext cx="1346200" cy="914400"/>
            <a:chOff x="576" y="3072"/>
            <a:chExt cx="848" cy="576"/>
          </a:xfrm>
        </p:grpSpPr>
        <p:grpSp>
          <p:nvGrpSpPr>
            <p:cNvPr id="300099" name="Group 67"/>
            <p:cNvGrpSpPr>
              <a:grpSpLocks/>
            </p:cNvGrpSpPr>
            <p:nvPr/>
          </p:nvGrpSpPr>
          <p:grpSpPr bwMode="auto">
            <a:xfrm>
              <a:off x="576" y="3408"/>
              <a:ext cx="848" cy="240"/>
              <a:chOff x="576" y="3408"/>
              <a:chExt cx="848" cy="240"/>
            </a:xfrm>
          </p:grpSpPr>
          <p:sp>
            <p:nvSpPr>
              <p:cNvPr id="300044" name="Rectangle 12"/>
              <p:cNvSpPr>
                <a:spLocks noChangeArrowheads="1"/>
              </p:cNvSpPr>
              <p:nvPr/>
            </p:nvSpPr>
            <p:spPr bwMode="auto">
              <a:xfrm>
                <a:off x="576" y="3408"/>
                <a:ext cx="240" cy="240"/>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altLang="zh-CN">
                    <a:ea typeface="宋体" charset="0"/>
                    <a:cs typeface="宋体" charset="0"/>
                  </a:rPr>
                  <a:t>D</a:t>
                </a:r>
                <a:r>
                  <a:rPr lang="en-US" altLang="zh-CN" baseline="-25000">
                    <a:ea typeface="宋体" charset="0"/>
                    <a:cs typeface="宋体" charset="0"/>
                  </a:rPr>
                  <a:t>1</a:t>
                </a:r>
                <a:r>
                  <a:rPr lang="en-US" altLang="zh-CN">
                    <a:ea typeface="宋体" charset="0"/>
                    <a:cs typeface="宋体" charset="0"/>
                  </a:rPr>
                  <a:t>:</a:t>
                </a:r>
              </a:p>
            </p:txBody>
          </p:sp>
          <p:sp>
            <p:nvSpPr>
              <p:cNvPr id="300047" name="Rectangle 15"/>
              <p:cNvSpPr>
                <a:spLocks noChangeArrowheads="1"/>
              </p:cNvSpPr>
              <p:nvPr/>
            </p:nvSpPr>
            <p:spPr bwMode="auto">
              <a:xfrm>
                <a:off x="960" y="3504"/>
                <a:ext cx="464" cy="96"/>
              </a:xfrm>
              <a:prstGeom prst="rect">
                <a:avLst/>
              </a:prstGeom>
              <a:solidFill>
                <a:srgbClr val="7F7F7F"/>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300098" name="Group 66"/>
            <p:cNvGrpSpPr>
              <a:grpSpLocks/>
            </p:cNvGrpSpPr>
            <p:nvPr/>
          </p:nvGrpSpPr>
          <p:grpSpPr bwMode="auto">
            <a:xfrm>
              <a:off x="576" y="3072"/>
              <a:ext cx="480" cy="336"/>
              <a:chOff x="576" y="3072"/>
              <a:chExt cx="480" cy="336"/>
            </a:xfrm>
          </p:grpSpPr>
          <p:sp>
            <p:nvSpPr>
              <p:cNvPr id="300065" name="Rectangle 33"/>
              <p:cNvSpPr>
                <a:spLocks noChangeArrowheads="1"/>
              </p:cNvSpPr>
              <p:nvPr/>
            </p:nvSpPr>
            <p:spPr bwMode="auto">
              <a:xfrm>
                <a:off x="576" y="3168"/>
                <a:ext cx="240" cy="240"/>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altLang="zh-CN">
                    <a:ea typeface="宋体" charset="0"/>
                    <a:cs typeface="宋体" charset="0"/>
                  </a:rPr>
                  <a:t>Q:</a:t>
                </a:r>
              </a:p>
            </p:txBody>
          </p:sp>
          <p:sp>
            <p:nvSpPr>
              <p:cNvPr id="300066" name="Rectangle 34"/>
              <p:cNvSpPr>
                <a:spLocks noChangeArrowheads="1"/>
              </p:cNvSpPr>
              <p:nvPr/>
            </p:nvSpPr>
            <p:spPr bwMode="auto">
              <a:xfrm>
                <a:off x="960" y="3264"/>
                <a:ext cx="96" cy="96"/>
              </a:xfrm>
              <a:prstGeom prst="rect">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00068" name="Rectangle 36"/>
              <p:cNvSpPr>
                <a:spLocks noChangeArrowheads="1"/>
              </p:cNvSpPr>
              <p:nvPr/>
            </p:nvSpPr>
            <p:spPr bwMode="auto">
              <a:xfrm>
                <a:off x="912" y="3072"/>
                <a:ext cx="144" cy="144"/>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altLang="zh-CN" sz="1800">
                    <a:ea typeface="宋体" charset="0"/>
                    <a:cs typeface="宋体" charset="0"/>
                  </a:rPr>
                  <a:t>q</a:t>
                </a:r>
              </a:p>
            </p:txBody>
          </p:sp>
        </p:grpSp>
      </p:grpSp>
      <p:graphicFrame>
        <p:nvGraphicFramePr>
          <p:cNvPr id="300090" name="Object 58"/>
          <p:cNvGraphicFramePr>
            <a:graphicFrameLocks noChangeAspect="1"/>
          </p:cNvGraphicFramePr>
          <p:nvPr>
            <p:extLst>
              <p:ext uri="{D42A27DB-BD31-4B8C-83A1-F6EECF244321}">
                <p14:modId xmlns:p14="http://schemas.microsoft.com/office/powerpoint/2010/main" val="1160549937"/>
              </p:ext>
            </p:extLst>
          </p:nvPr>
        </p:nvGraphicFramePr>
        <p:xfrm>
          <a:off x="3657600" y="5257800"/>
          <a:ext cx="3476625" cy="306388"/>
        </p:xfrm>
        <a:graphic>
          <a:graphicData uri="http://schemas.openxmlformats.org/presentationml/2006/ole">
            <mc:AlternateContent xmlns:mc="http://schemas.openxmlformats.org/markup-compatibility/2006">
              <mc:Choice xmlns:v="urn:schemas-microsoft-com:vml" Requires="v">
                <p:oleObj spid="_x0000_s93539" name="Equation" r:id="rId4" imgW="2590560" imgH="228600" progId="Equation.3">
                  <p:embed/>
                </p:oleObj>
              </mc:Choice>
              <mc:Fallback>
                <p:oleObj name="Equation" r:id="rId4" imgW="2590560" imgH="2286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57600" y="5257800"/>
                        <a:ext cx="3476625" cy="3063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grpSp>
        <p:nvGrpSpPr>
          <p:cNvPr id="300103" name="Group 71"/>
          <p:cNvGrpSpPr>
            <a:grpSpLocks/>
          </p:cNvGrpSpPr>
          <p:nvPr/>
        </p:nvGrpSpPr>
        <p:grpSpPr bwMode="auto">
          <a:xfrm>
            <a:off x="914400" y="5105400"/>
            <a:ext cx="1600200" cy="533400"/>
            <a:chOff x="576" y="3552"/>
            <a:chExt cx="1008" cy="336"/>
          </a:xfrm>
        </p:grpSpPr>
        <p:sp>
          <p:nvSpPr>
            <p:cNvPr id="300046" name="Rectangle 14"/>
            <p:cNvSpPr>
              <a:spLocks noChangeArrowheads="1"/>
            </p:cNvSpPr>
            <p:nvPr/>
          </p:nvSpPr>
          <p:spPr bwMode="auto">
            <a:xfrm>
              <a:off x="576" y="3648"/>
              <a:ext cx="240" cy="240"/>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altLang="zh-CN">
                  <a:ea typeface="宋体" charset="0"/>
                  <a:cs typeface="宋体" charset="0"/>
                </a:rPr>
                <a:t>D</a:t>
              </a:r>
              <a:r>
                <a:rPr lang="en-US" altLang="zh-CN" baseline="-25000">
                  <a:ea typeface="宋体" charset="0"/>
                  <a:cs typeface="宋体" charset="0"/>
                </a:rPr>
                <a:t>2</a:t>
              </a:r>
              <a:r>
                <a:rPr lang="en-US" altLang="zh-CN">
                  <a:ea typeface="宋体" charset="0"/>
                  <a:cs typeface="宋体" charset="0"/>
                </a:rPr>
                <a:t>:</a:t>
              </a:r>
            </a:p>
          </p:txBody>
        </p:sp>
        <p:sp>
          <p:nvSpPr>
            <p:cNvPr id="300080" name="Rectangle 48"/>
            <p:cNvSpPr>
              <a:spLocks noChangeArrowheads="1"/>
            </p:cNvSpPr>
            <p:nvPr/>
          </p:nvSpPr>
          <p:spPr bwMode="auto">
            <a:xfrm>
              <a:off x="960" y="3744"/>
              <a:ext cx="464" cy="96"/>
            </a:xfrm>
            <a:prstGeom prst="rect">
              <a:avLst/>
            </a:prstGeom>
            <a:solidFill>
              <a:srgbClr val="7F7F7F"/>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00082" name="Rectangle 50"/>
            <p:cNvSpPr>
              <a:spLocks noChangeArrowheads="1"/>
            </p:cNvSpPr>
            <p:nvPr/>
          </p:nvSpPr>
          <p:spPr bwMode="auto">
            <a:xfrm>
              <a:off x="1392" y="3744"/>
              <a:ext cx="96" cy="96"/>
            </a:xfrm>
            <a:prstGeom prst="rect">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00092" name="Rectangle 60"/>
            <p:cNvSpPr>
              <a:spLocks noChangeArrowheads="1"/>
            </p:cNvSpPr>
            <p:nvPr/>
          </p:nvSpPr>
          <p:spPr bwMode="auto">
            <a:xfrm>
              <a:off x="1440" y="3552"/>
              <a:ext cx="144" cy="144"/>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altLang="zh-CN" sz="1800">
                  <a:ea typeface="宋体" charset="0"/>
                  <a:cs typeface="宋体" charset="0"/>
                </a:rPr>
                <a:t>q</a:t>
              </a:r>
            </a:p>
          </p:txBody>
        </p:sp>
      </p:grpSp>
      <p:grpSp>
        <p:nvGrpSpPr>
          <p:cNvPr id="300102" name="Group 70"/>
          <p:cNvGrpSpPr>
            <a:grpSpLocks/>
          </p:cNvGrpSpPr>
          <p:nvPr/>
        </p:nvGrpSpPr>
        <p:grpSpPr bwMode="auto">
          <a:xfrm>
            <a:off x="914400" y="5638800"/>
            <a:ext cx="1676400" cy="533400"/>
            <a:chOff x="576" y="3888"/>
            <a:chExt cx="1056" cy="336"/>
          </a:xfrm>
        </p:grpSpPr>
        <p:sp>
          <p:nvSpPr>
            <p:cNvPr id="300083" name="Rectangle 51"/>
            <p:cNvSpPr>
              <a:spLocks noChangeArrowheads="1"/>
            </p:cNvSpPr>
            <p:nvPr/>
          </p:nvSpPr>
          <p:spPr bwMode="auto">
            <a:xfrm>
              <a:off x="576" y="3984"/>
              <a:ext cx="240" cy="240"/>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altLang="zh-CN">
                  <a:ea typeface="宋体" charset="0"/>
                  <a:cs typeface="宋体" charset="0"/>
                </a:rPr>
                <a:t>D</a:t>
              </a:r>
              <a:r>
                <a:rPr lang="en-US" altLang="zh-CN" baseline="-25000">
                  <a:ea typeface="宋体" charset="0"/>
                  <a:cs typeface="宋体" charset="0"/>
                </a:rPr>
                <a:t>3</a:t>
              </a:r>
              <a:r>
                <a:rPr lang="en-US" altLang="zh-CN">
                  <a:ea typeface="宋体" charset="0"/>
                  <a:cs typeface="宋体" charset="0"/>
                </a:rPr>
                <a:t>:</a:t>
              </a:r>
            </a:p>
          </p:txBody>
        </p:sp>
        <p:sp>
          <p:nvSpPr>
            <p:cNvPr id="300084" name="Rectangle 52"/>
            <p:cNvSpPr>
              <a:spLocks noChangeArrowheads="1"/>
            </p:cNvSpPr>
            <p:nvPr/>
          </p:nvSpPr>
          <p:spPr bwMode="auto">
            <a:xfrm>
              <a:off x="960" y="4080"/>
              <a:ext cx="464" cy="96"/>
            </a:xfrm>
            <a:prstGeom prst="rect">
              <a:avLst/>
            </a:prstGeom>
            <a:solidFill>
              <a:srgbClr val="7F7F7F"/>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00086" name="Rectangle 54"/>
            <p:cNvSpPr>
              <a:spLocks noChangeArrowheads="1"/>
            </p:cNvSpPr>
            <p:nvPr/>
          </p:nvSpPr>
          <p:spPr bwMode="auto">
            <a:xfrm>
              <a:off x="1392" y="4080"/>
              <a:ext cx="96" cy="96"/>
            </a:xfrm>
            <a:prstGeom prst="rect">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00087" name="Rectangle 55"/>
            <p:cNvSpPr>
              <a:spLocks noChangeArrowheads="1"/>
            </p:cNvSpPr>
            <p:nvPr/>
          </p:nvSpPr>
          <p:spPr bwMode="auto">
            <a:xfrm>
              <a:off x="1488" y="4080"/>
              <a:ext cx="96" cy="96"/>
            </a:xfrm>
            <a:prstGeom prst="rect">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00093" name="Rectangle 61"/>
            <p:cNvSpPr>
              <a:spLocks noChangeArrowheads="1"/>
            </p:cNvSpPr>
            <p:nvPr/>
          </p:nvSpPr>
          <p:spPr bwMode="auto">
            <a:xfrm>
              <a:off x="1488" y="3888"/>
              <a:ext cx="144" cy="144"/>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altLang="zh-CN" sz="1800">
                  <a:ea typeface="宋体" charset="0"/>
                  <a:cs typeface="宋体" charset="0"/>
                </a:rPr>
                <a:t>q</a:t>
              </a:r>
            </a:p>
          </p:txBody>
        </p:sp>
        <p:sp>
          <p:nvSpPr>
            <p:cNvPr id="300094" name="Rectangle 62"/>
            <p:cNvSpPr>
              <a:spLocks noChangeArrowheads="1"/>
            </p:cNvSpPr>
            <p:nvPr/>
          </p:nvSpPr>
          <p:spPr bwMode="auto">
            <a:xfrm>
              <a:off x="1344" y="3888"/>
              <a:ext cx="144" cy="144"/>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altLang="zh-CN" sz="1800">
                  <a:ea typeface="宋体" charset="0"/>
                  <a:cs typeface="宋体" charset="0"/>
                </a:rPr>
                <a:t>q</a:t>
              </a:r>
            </a:p>
          </p:txBody>
        </p:sp>
      </p:grpSp>
      <p:graphicFrame>
        <p:nvGraphicFramePr>
          <p:cNvPr id="300096" name="Object 64"/>
          <p:cNvGraphicFramePr>
            <a:graphicFrameLocks noGrp="1" noChangeAspect="1"/>
          </p:cNvGraphicFramePr>
          <p:nvPr>
            <p:ph sz="half" idx="2"/>
            <p:extLst>
              <p:ext uri="{D42A27DB-BD31-4B8C-83A1-F6EECF244321}">
                <p14:modId xmlns:p14="http://schemas.microsoft.com/office/powerpoint/2010/main" val="3939159156"/>
              </p:ext>
            </p:extLst>
          </p:nvPr>
        </p:nvGraphicFramePr>
        <p:xfrm>
          <a:off x="1447800" y="4127500"/>
          <a:ext cx="5410200" cy="292100"/>
        </p:xfrm>
        <a:graphic>
          <a:graphicData uri="http://schemas.openxmlformats.org/presentationml/2006/ole">
            <mc:AlternateContent xmlns:mc="http://schemas.openxmlformats.org/markup-compatibility/2006">
              <mc:Choice xmlns:v="urn:schemas-microsoft-com:vml" Requires="v">
                <p:oleObj spid="_x0000_s93540" name="Equation" r:id="rId6" imgW="3987720" imgH="215640" progId="Equation.3">
                  <p:embed/>
                </p:oleObj>
              </mc:Choice>
              <mc:Fallback>
                <p:oleObj name="Equation" r:id="rId6" imgW="3987720" imgH="21564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47800" y="4127500"/>
                        <a:ext cx="5410200" cy="2921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oleObj>
              </mc:Fallback>
            </mc:AlternateContent>
          </a:graphicData>
        </a:graphic>
      </p:graphicFrame>
    </p:spTree>
    <p:extLst>
      <p:ext uri="{BB962C8B-B14F-4D97-AF65-F5344CB8AC3E}">
        <p14:creationId xmlns:p14="http://schemas.microsoft.com/office/powerpoint/2010/main" val="105092193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0010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0010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00102"/>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0009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3794" name="Object 161"/>
          <p:cNvGraphicFramePr>
            <a:graphicFrameLocks noChangeAspect="1"/>
          </p:cNvGraphicFramePr>
          <p:nvPr>
            <p:extLst>
              <p:ext uri="{D42A27DB-BD31-4B8C-83A1-F6EECF244321}">
                <p14:modId xmlns:p14="http://schemas.microsoft.com/office/powerpoint/2010/main" val="1405785275"/>
              </p:ext>
            </p:extLst>
          </p:nvPr>
        </p:nvGraphicFramePr>
        <p:xfrm>
          <a:off x="6597650" y="5224463"/>
          <a:ext cx="1585913" cy="347662"/>
        </p:xfrm>
        <a:graphic>
          <a:graphicData uri="http://schemas.openxmlformats.org/presentationml/2006/ole">
            <mc:AlternateContent xmlns:mc="http://schemas.openxmlformats.org/markup-compatibility/2006">
              <mc:Choice xmlns:v="urn:schemas-microsoft-com:vml" Requires="v">
                <p:oleObj spid="_x0000_s207332" name="Equation" r:id="rId4" imgW="1104900" imgH="241300" progId="Equation.3">
                  <p:embed/>
                </p:oleObj>
              </mc:Choice>
              <mc:Fallback>
                <p:oleObj name="Equation" r:id="rId4" imgW="1104900" imgH="241300" progId="Equation.3">
                  <p:embed/>
                  <p:pic>
                    <p:nvPicPr>
                      <p:cNvPr id="0" name=""/>
                      <p:cNvPicPr>
                        <a:picLocks noChangeAspect="1" noChangeArrowheads="1"/>
                      </p:cNvPicPr>
                      <p:nvPr/>
                    </p:nvPicPr>
                    <p:blipFill>
                      <a:blip r:embed="rId5"/>
                      <a:srcRect/>
                      <a:stretch>
                        <a:fillRect/>
                      </a:stretch>
                    </p:blipFill>
                    <p:spPr bwMode="auto">
                      <a:xfrm>
                        <a:off x="6597650" y="5224463"/>
                        <a:ext cx="1585913" cy="3476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33795" name="Rectangle 22"/>
          <p:cNvSpPr>
            <a:spLocks noGrp="1" noChangeArrowheads="1"/>
          </p:cNvSpPr>
          <p:nvPr>
            <p:ph type="title"/>
          </p:nvPr>
        </p:nvSpPr>
        <p:spPr>
          <a:xfrm>
            <a:off x="533400" y="0"/>
            <a:ext cx="8229600" cy="1143000"/>
          </a:xfrm>
        </p:spPr>
        <p:txBody>
          <a:bodyPr>
            <a:normAutofit fontScale="90000"/>
          </a:bodyPr>
          <a:lstStyle/>
          <a:p>
            <a:pPr eaLnBrk="1" hangingPunct="1"/>
            <a:r>
              <a:rPr lang="en-US" altLang="zh-CN" sz="4000" b="1" dirty="0" smtClean="0">
                <a:solidFill>
                  <a:srgbClr val="000090"/>
                </a:solidFill>
                <a:latin typeface="Arial"/>
                <a:cs typeface="Arial"/>
              </a:rPr>
              <a:t>Term Frequency Constraints (TFC3)</a:t>
            </a:r>
          </a:p>
        </p:txBody>
      </p:sp>
      <p:sp>
        <p:nvSpPr>
          <p:cNvPr id="33796" name="Text Box 24"/>
          <p:cNvSpPr txBox="1">
            <a:spLocks noChangeArrowheads="1"/>
          </p:cNvSpPr>
          <p:nvPr/>
        </p:nvSpPr>
        <p:spPr bwMode="auto">
          <a:xfrm>
            <a:off x="762000" y="1066800"/>
            <a:ext cx="7848600" cy="1077218"/>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spcBef>
                <a:spcPct val="50000"/>
              </a:spcBef>
            </a:pPr>
            <a:r>
              <a:rPr lang="en-US" altLang="zh-CN" sz="2800" b="1" dirty="0">
                <a:solidFill>
                  <a:srgbClr val="996633"/>
                </a:solidFill>
                <a:ea typeface="宋体" charset="0"/>
                <a:cs typeface="宋体" charset="0"/>
              </a:rPr>
              <a:t>TF weighting heuristic </a:t>
            </a:r>
            <a:r>
              <a:rPr lang="en-US" altLang="zh-CN" sz="2800" b="1" dirty="0" smtClean="0">
                <a:solidFill>
                  <a:srgbClr val="996633"/>
                </a:solidFill>
                <a:ea typeface="宋体" charset="0"/>
                <a:cs typeface="宋体" charset="0"/>
              </a:rPr>
              <a:t>III:   </a:t>
            </a:r>
            <a:endParaRPr lang="en-US" altLang="zh-CN" sz="2800" b="1" dirty="0">
              <a:solidFill>
                <a:srgbClr val="996633"/>
              </a:solidFill>
              <a:ea typeface="宋体" charset="0"/>
              <a:cs typeface="宋体" charset="0"/>
            </a:endParaRPr>
          </a:p>
          <a:p>
            <a:pPr>
              <a:spcBef>
                <a:spcPct val="50000"/>
              </a:spcBef>
            </a:pPr>
            <a:r>
              <a:rPr lang="en-US" sz="2400" b="1" dirty="0"/>
              <a:t>	</a:t>
            </a:r>
            <a:r>
              <a:rPr lang="en-US" sz="2400" dirty="0" smtClean="0">
                <a:solidFill>
                  <a:srgbClr val="996600"/>
                </a:solidFill>
              </a:rPr>
              <a:t>Favor a document with more distinct query terms. </a:t>
            </a:r>
            <a:endParaRPr lang="en-US" altLang="zh-CN" sz="2400" b="1" dirty="0">
              <a:solidFill>
                <a:srgbClr val="996633"/>
              </a:solidFill>
            </a:endParaRPr>
          </a:p>
        </p:txBody>
      </p:sp>
      <p:grpSp>
        <p:nvGrpSpPr>
          <p:cNvPr id="33797" name="Group 173"/>
          <p:cNvGrpSpPr>
            <a:grpSpLocks/>
          </p:cNvGrpSpPr>
          <p:nvPr/>
        </p:nvGrpSpPr>
        <p:grpSpPr bwMode="auto">
          <a:xfrm>
            <a:off x="6019800" y="3176588"/>
            <a:ext cx="2754313" cy="1833562"/>
            <a:chOff x="3792" y="1776"/>
            <a:chExt cx="1735" cy="1155"/>
          </a:xfrm>
        </p:grpSpPr>
        <p:graphicFrame>
          <p:nvGraphicFramePr>
            <p:cNvPr id="33818" name="Object 58"/>
            <p:cNvGraphicFramePr>
              <a:graphicFrameLocks noChangeAspect="1"/>
            </p:cNvGraphicFramePr>
            <p:nvPr/>
          </p:nvGraphicFramePr>
          <p:xfrm>
            <a:off x="5051" y="1779"/>
            <a:ext cx="476" cy="195"/>
          </p:xfrm>
          <a:graphic>
            <a:graphicData uri="http://schemas.openxmlformats.org/presentationml/2006/ole">
              <mc:AlternateContent xmlns:mc="http://schemas.openxmlformats.org/markup-compatibility/2006">
                <mc:Choice xmlns:v="urn:schemas-microsoft-com:vml" Requires="v">
                  <p:oleObj spid="_x0000_s207333" name="Equation" r:id="rId6" imgW="558800" imgH="228600" progId="Equation.DSMT4">
                    <p:embed/>
                  </p:oleObj>
                </mc:Choice>
                <mc:Fallback>
                  <p:oleObj name="Equation" r:id="rId6" imgW="558800" imgH="228600" progId="Equation.DSMT4">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51" y="1779"/>
                          <a:ext cx="476" cy="19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33819" name="AutoShape 84"/>
            <p:cNvSpPr>
              <a:spLocks/>
            </p:cNvSpPr>
            <p:nvPr/>
          </p:nvSpPr>
          <p:spPr bwMode="auto">
            <a:xfrm rot="-5400000">
              <a:off x="4848" y="2304"/>
              <a:ext cx="192" cy="672"/>
            </a:xfrm>
            <a:prstGeom prst="leftBrace">
              <a:avLst>
                <a:gd name="adj1" fmla="val 29167"/>
                <a:gd name="adj2" fmla="val 52079"/>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endParaRPr lang="en-US" altLang="en-US"/>
            </a:p>
          </p:txBody>
        </p:sp>
        <p:graphicFrame>
          <p:nvGraphicFramePr>
            <p:cNvPr id="33820" name="Object 85"/>
            <p:cNvGraphicFramePr>
              <a:graphicFrameLocks noChangeAspect="1"/>
            </p:cNvGraphicFramePr>
            <p:nvPr/>
          </p:nvGraphicFramePr>
          <p:xfrm>
            <a:off x="4715" y="2736"/>
            <a:ext cx="475" cy="195"/>
          </p:xfrm>
          <a:graphic>
            <a:graphicData uri="http://schemas.openxmlformats.org/presentationml/2006/ole">
              <mc:AlternateContent xmlns:mc="http://schemas.openxmlformats.org/markup-compatibility/2006">
                <mc:Choice xmlns:v="urn:schemas-microsoft-com:vml" Requires="v">
                  <p:oleObj spid="_x0000_s207334" name="Equation" r:id="rId8" imgW="558800" imgH="228600" progId="Equation.DSMT4">
                    <p:embed/>
                  </p:oleObj>
                </mc:Choice>
                <mc:Fallback>
                  <p:oleObj name="Equation" r:id="rId8" imgW="558800" imgH="228600" progId="Equation.DSMT4">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715" y="2736"/>
                          <a:ext cx="475" cy="19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33821" name="AutoShape 86"/>
            <p:cNvSpPr>
              <a:spLocks/>
            </p:cNvSpPr>
            <p:nvPr/>
          </p:nvSpPr>
          <p:spPr bwMode="auto">
            <a:xfrm rot="5400000" flipV="1">
              <a:off x="4738" y="1841"/>
              <a:ext cx="144" cy="404"/>
            </a:xfrm>
            <a:prstGeom prst="leftBrace">
              <a:avLst>
                <a:gd name="adj1" fmla="val 23380"/>
                <a:gd name="adj2" fmla="val 50000"/>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endParaRPr lang="en-US" altLang="en-US"/>
            </a:p>
          </p:txBody>
        </p:sp>
        <p:graphicFrame>
          <p:nvGraphicFramePr>
            <p:cNvPr id="33822" name="Object 87"/>
            <p:cNvGraphicFramePr>
              <a:graphicFrameLocks noChangeAspect="1"/>
            </p:cNvGraphicFramePr>
            <p:nvPr/>
          </p:nvGraphicFramePr>
          <p:xfrm>
            <a:off x="4565" y="1776"/>
            <a:ext cx="466" cy="195"/>
          </p:xfrm>
          <a:graphic>
            <a:graphicData uri="http://schemas.openxmlformats.org/presentationml/2006/ole">
              <mc:AlternateContent xmlns:mc="http://schemas.openxmlformats.org/markup-compatibility/2006">
                <mc:Choice xmlns:v="urn:schemas-microsoft-com:vml" Requires="v">
                  <p:oleObj spid="_x0000_s207335" name="Equation" r:id="rId10" imgW="545863" imgH="228501" progId="Equation.DSMT4">
                    <p:embed/>
                  </p:oleObj>
                </mc:Choice>
                <mc:Fallback>
                  <p:oleObj name="Equation" r:id="rId10" imgW="545863" imgH="228501" progId="Equation.DSMT4">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565" y="1776"/>
                          <a:ext cx="466" cy="19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33823" name="AutoShape 88"/>
            <p:cNvSpPr>
              <a:spLocks/>
            </p:cNvSpPr>
            <p:nvPr/>
          </p:nvSpPr>
          <p:spPr bwMode="auto">
            <a:xfrm rot="5400000" flipV="1">
              <a:off x="5084" y="1899"/>
              <a:ext cx="144" cy="288"/>
            </a:xfrm>
            <a:prstGeom prst="leftBrace">
              <a:avLst>
                <a:gd name="adj1" fmla="val 16667"/>
                <a:gd name="adj2" fmla="val 50000"/>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endParaRPr lang="en-US" altLang="en-US"/>
            </a:p>
          </p:txBody>
        </p:sp>
        <p:sp>
          <p:nvSpPr>
            <p:cNvPr id="33824" name="Rectangle 73"/>
            <p:cNvSpPr>
              <a:spLocks noChangeArrowheads="1"/>
            </p:cNvSpPr>
            <p:nvPr/>
          </p:nvSpPr>
          <p:spPr bwMode="auto">
            <a:xfrm>
              <a:off x="3792" y="2019"/>
              <a:ext cx="240" cy="240"/>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r>
                <a:rPr lang="en-US" altLang="zh-CN"/>
                <a:t>d</a:t>
              </a:r>
              <a:r>
                <a:rPr lang="en-US" altLang="zh-CN" baseline="-25000"/>
                <a:t>1</a:t>
              </a:r>
              <a:r>
                <a:rPr lang="en-US" altLang="zh-CN"/>
                <a:t>:</a:t>
              </a:r>
            </a:p>
          </p:txBody>
        </p:sp>
        <p:sp>
          <p:nvSpPr>
            <p:cNvPr id="33825" name="Rectangle 74"/>
            <p:cNvSpPr>
              <a:spLocks noChangeArrowheads="1"/>
            </p:cNvSpPr>
            <p:nvPr/>
          </p:nvSpPr>
          <p:spPr bwMode="auto">
            <a:xfrm>
              <a:off x="4144" y="2448"/>
              <a:ext cx="464" cy="115"/>
            </a:xfrm>
            <a:prstGeom prst="rect">
              <a:avLst/>
            </a:prstGeom>
            <a:solidFill>
              <a:srgbClr val="7F7F7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endParaRPr lang="en-US" altLang="en-US"/>
            </a:p>
          </p:txBody>
        </p:sp>
        <p:sp>
          <p:nvSpPr>
            <p:cNvPr id="33826" name="Rectangle 75"/>
            <p:cNvSpPr>
              <a:spLocks noChangeArrowheads="1"/>
            </p:cNvSpPr>
            <p:nvPr/>
          </p:nvSpPr>
          <p:spPr bwMode="auto">
            <a:xfrm>
              <a:off x="3792" y="2400"/>
              <a:ext cx="240" cy="240"/>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r>
                <a:rPr lang="en-US" altLang="zh-CN"/>
                <a:t>d</a:t>
              </a:r>
              <a:r>
                <a:rPr lang="en-US" altLang="zh-CN" baseline="-25000"/>
                <a:t>2</a:t>
              </a:r>
              <a:r>
                <a:rPr lang="en-US" altLang="zh-CN"/>
                <a:t>:</a:t>
              </a:r>
            </a:p>
          </p:txBody>
        </p:sp>
        <p:sp>
          <p:nvSpPr>
            <p:cNvPr id="33827" name="Rectangle 76"/>
            <p:cNvSpPr>
              <a:spLocks noChangeArrowheads="1"/>
            </p:cNvSpPr>
            <p:nvPr/>
          </p:nvSpPr>
          <p:spPr bwMode="auto">
            <a:xfrm>
              <a:off x="4144" y="2115"/>
              <a:ext cx="464" cy="96"/>
            </a:xfrm>
            <a:prstGeom prst="rect">
              <a:avLst/>
            </a:prstGeom>
            <a:solidFill>
              <a:schemeClr val="bg1">
                <a:lumMod val="50000"/>
              </a:scheme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endParaRPr lang="en-US" altLang="en-US"/>
            </a:p>
          </p:txBody>
        </p:sp>
        <p:sp>
          <p:nvSpPr>
            <p:cNvPr id="33828" name="Rectangle 77"/>
            <p:cNvSpPr>
              <a:spLocks noChangeArrowheads="1"/>
            </p:cNvSpPr>
            <p:nvPr/>
          </p:nvSpPr>
          <p:spPr bwMode="auto">
            <a:xfrm>
              <a:off x="4608" y="2448"/>
              <a:ext cx="672" cy="115"/>
            </a:xfrm>
            <a:prstGeom prst="rect">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endParaRPr lang="en-US" altLang="en-US"/>
            </a:p>
          </p:txBody>
        </p:sp>
        <p:sp>
          <p:nvSpPr>
            <p:cNvPr id="33829" name="Rectangle 78"/>
            <p:cNvSpPr>
              <a:spLocks noChangeArrowheads="1"/>
            </p:cNvSpPr>
            <p:nvPr/>
          </p:nvSpPr>
          <p:spPr bwMode="auto">
            <a:xfrm>
              <a:off x="4608" y="2115"/>
              <a:ext cx="400" cy="96"/>
            </a:xfrm>
            <a:prstGeom prst="rect">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endParaRPr lang="en-US" altLang="en-US"/>
            </a:p>
          </p:txBody>
        </p:sp>
        <p:sp>
          <p:nvSpPr>
            <p:cNvPr id="33830" name="Rectangle 79"/>
            <p:cNvSpPr>
              <a:spLocks noChangeArrowheads="1"/>
            </p:cNvSpPr>
            <p:nvPr/>
          </p:nvSpPr>
          <p:spPr bwMode="auto">
            <a:xfrm>
              <a:off x="5012" y="2115"/>
              <a:ext cx="288" cy="96"/>
            </a:xfrm>
            <a:prstGeom prst="rect">
              <a:avLst/>
            </a:prstGeom>
            <a:solidFill>
              <a:srgbClr val="3366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endParaRPr lang="en-US" altLang="en-US"/>
            </a:p>
          </p:txBody>
        </p:sp>
      </p:grpSp>
      <p:grpSp>
        <p:nvGrpSpPr>
          <p:cNvPr id="33798" name="Group 172"/>
          <p:cNvGrpSpPr>
            <a:grpSpLocks/>
          </p:cNvGrpSpPr>
          <p:nvPr/>
        </p:nvGrpSpPr>
        <p:grpSpPr bwMode="auto">
          <a:xfrm>
            <a:off x="838200" y="2816226"/>
            <a:ext cx="5257800" cy="2147888"/>
            <a:chOff x="528" y="1582"/>
            <a:chExt cx="3312" cy="1353"/>
          </a:xfrm>
        </p:grpSpPr>
        <p:graphicFrame>
          <p:nvGraphicFramePr>
            <p:cNvPr id="33807" name="Object 135"/>
            <p:cNvGraphicFramePr>
              <a:graphicFrameLocks noChangeAspect="1"/>
            </p:cNvGraphicFramePr>
            <p:nvPr>
              <p:extLst>
                <p:ext uri="{D42A27DB-BD31-4B8C-83A1-F6EECF244321}">
                  <p14:modId xmlns:p14="http://schemas.microsoft.com/office/powerpoint/2010/main" val="1253575856"/>
                </p:ext>
              </p:extLst>
            </p:nvPr>
          </p:nvGraphicFramePr>
          <p:xfrm>
            <a:off x="939" y="2680"/>
            <a:ext cx="1207" cy="255"/>
          </p:xfrm>
          <a:graphic>
            <a:graphicData uri="http://schemas.openxmlformats.org/presentationml/2006/ole">
              <mc:AlternateContent xmlns:mc="http://schemas.openxmlformats.org/markup-compatibility/2006">
                <mc:Choice xmlns:v="urn:schemas-microsoft-com:vml" Requires="v">
                  <p:oleObj spid="_x0000_s207336" name="Equation" r:id="rId12" imgW="1143000" imgH="241300" progId="Equation.3">
                    <p:embed/>
                  </p:oleObj>
                </mc:Choice>
                <mc:Fallback>
                  <p:oleObj name="Equation" r:id="rId12" imgW="1143000" imgH="241300" progId="Equation.3">
                    <p:embed/>
                    <p:pic>
                      <p:nvPicPr>
                        <p:cNvPr id="0" name=""/>
                        <p:cNvPicPr>
                          <a:picLocks noChangeAspect="1" noChangeArrowheads="1"/>
                        </p:cNvPicPr>
                        <p:nvPr/>
                      </p:nvPicPr>
                      <p:blipFill>
                        <a:blip r:embed="rId13"/>
                        <a:srcRect/>
                        <a:stretch>
                          <a:fillRect/>
                        </a:stretch>
                      </p:blipFill>
                      <p:spPr bwMode="auto">
                        <a:xfrm>
                          <a:off x="939" y="2680"/>
                          <a:ext cx="1207" cy="25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33808" name="Text Box 136"/>
            <p:cNvSpPr txBox="1">
              <a:spLocks noChangeArrowheads="1"/>
            </p:cNvSpPr>
            <p:nvPr/>
          </p:nvSpPr>
          <p:spPr bwMode="auto">
            <a:xfrm>
              <a:off x="528" y="2676"/>
              <a:ext cx="480"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spcBef>
                  <a:spcPct val="20000"/>
                </a:spcBef>
              </a:pPr>
              <a:r>
                <a:rPr lang="en-US" altLang="zh-CN" sz="2000"/>
                <a:t>then</a:t>
              </a:r>
            </a:p>
          </p:txBody>
        </p:sp>
        <p:graphicFrame>
          <p:nvGraphicFramePr>
            <p:cNvPr id="33809" name="Object 132"/>
            <p:cNvGraphicFramePr>
              <a:graphicFrameLocks noChangeAspect="1"/>
            </p:cNvGraphicFramePr>
            <p:nvPr/>
          </p:nvGraphicFramePr>
          <p:xfrm>
            <a:off x="829" y="2159"/>
            <a:ext cx="1961" cy="239"/>
          </p:xfrm>
          <a:graphic>
            <a:graphicData uri="http://schemas.openxmlformats.org/presentationml/2006/ole">
              <mc:AlternateContent xmlns:mc="http://schemas.openxmlformats.org/markup-compatibility/2006">
                <mc:Choice xmlns:v="urn:schemas-microsoft-com:vml" Requires="v">
                  <p:oleObj spid="_x0000_s207337" name="Equation" r:id="rId14" imgW="1866900" imgH="228600" progId="Equation.DSMT4">
                    <p:embed/>
                  </p:oleObj>
                </mc:Choice>
                <mc:Fallback>
                  <p:oleObj name="Equation" r:id="rId14" imgW="1866900" imgH="228600" progId="Equation.DSMT4">
                    <p:embed/>
                    <p:pic>
                      <p:nvPicPr>
                        <p:cNvPr id="0" name=""/>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829" y="2159"/>
                          <a:ext cx="1961" cy="23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33810" name="Text Box 133"/>
            <p:cNvSpPr txBox="1">
              <a:spLocks noChangeArrowheads="1"/>
            </p:cNvSpPr>
            <p:nvPr/>
          </p:nvSpPr>
          <p:spPr bwMode="auto">
            <a:xfrm>
              <a:off x="528" y="2148"/>
              <a:ext cx="480"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spcBef>
                  <a:spcPct val="20000"/>
                </a:spcBef>
              </a:pPr>
              <a:r>
                <a:rPr lang="en-US" altLang="zh-CN" sz="2000"/>
                <a:t>If</a:t>
              </a:r>
            </a:p>
          </p:txBody>
        </p:sp>
        <p:graphicFrame>
          <p:nvGraphicFramePr>
            <p:cNvPr id="33811" name="Object 134"/>
            <p:cNvGraphicFramePr>
              <a:graphicFrameLocks noChangeAspect="1"/>
            </p:cNvGraphicFramePr>
            <p:nvPr/>
          </p:nvGraphicFramePr>
          <p:xfrm>
            <a:off x="978" y="2398"/>
            <a:ext cx="2507" cy="240"/>
          </p:xfrm>
          <a:graphic>
            <a:graphicData uri="http://schemas.openxmlformats.org/presentationml/2006/ole">
              <mc:AlternateContent xmlns:mc="http://schemas.openxmlformats.org/markup-compatibility/2006">
                <mc:Choice xmlns:v="urn:schemas-microsoft-com:vml" Requires="v">
                  <p:oleObj spid="_x0000_s207338" name="Equation" r:id="rId16" imgW="2387600" imgH="228600" progId="Equation.DSMT4">
                    <p:embed/>
                  </p:oleObj>
                </mc:Choice>
                <mc:Fallback>
                  <p:oleObj name="Equation" r:id="rId16" imgW="2387600" imgH="228600" progId="Equation.DSMT4">
                    <p:embed/>
                    <p:pic>
                      <p:nvPicPr>
                        <p:cNvPr id="0" name=""/>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978" y="2398"/>
                          <a:ext cx="2507" cy="2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33812" name="Text Box 137"/>
            <p:cNvSpPr txBox="1">
              <a:spLocks noChangeArrowheads="1"/>
            </p:cNvSpPr>
            <p:nvPr/>
          </p:nvSpPr>
          <p:spPr bwMode="auto">
            <a:xfrm>
              <a:off x="528" y="2388"/>
              <a:ext cx="480"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spcBef>
                  <a:spcPct val="20000"/>
                </a:spcBef>
              </a:pPr>
              <a:r>
                <a:rPr lang="en-US" altLang="zh-CN" sz="2000"/>
                <a:t>and</a:t>
              </a:r>
            </a:p>
          </p:txBody>
        </p:sp>
        <p:graphicFrame>
          <p:nvGraphicFramePr>
            <p:cNvPr id="33813" name="Object 139"/>
            <p:cNvGraphicFramePr>
              <a:graphicFrameLocks noChangeAspect="1"/>
            </p:cNvGraphicFramePr>
            <p:nvPr/>
          </p:nvGraphicFramePr>
          <p:xfrm>
            <a:off x="2640" y="1878"/>
            <a:ext cx="624" cy="234"/>
          </p:xfrm>
          <a:graphic>
            <a:graphicData uri="http://schemas.openxmlformats.org/presentationml/2006/ole">
              <mc:AlternateContent xmlns:mc="http://schemas.openxmlformats.org/markup-compatibility/2006">
                <mc:Choice xmlns:v="urn:schemas-microsoft-com:vml" Requires="v">
                  <p:oleObj spid="_x0000_s207339" name="Equation" r:id="rId18" imgW="609600" imgH="228600" progId="Equation.DSMT4">
                    <p:embed/>
                  </p:oleObj>
                </mc:Choice>
                <mc:Fallback>
                  <p:oleObj name="Equation" r:id="rId18" imgW="609600" imgH="228600" progId="Equation.DSMT4">
                    <p:embed/>
                    <p:pic>
                      <p:nvPicPr>
                        <p:cNvPr id="0" name=""/>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2640" y="1878"/>
                          <a:ext cx="624" cy="23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33814" name="Text Box 141"/>
            <p:cNvSpPr txBox="1">
              <a:spLocks noChangeArrowheads="1"/>
            </p:cNvSpPr>
            <p:nvPr/>
          </p:nvSpPr>
          <p:spPr bwMode="auto">
            <a:xfrm>
              <a:off x="2256" y="1870"/>
              <a:ext cx="480"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spcBef>
                  <a:spcPct val="20000"/>
                </a:spcBef>
              </a:pPr>
              <a:r>
                <a:rPr lang="en-US" altLang="zh-CN" sz="2000"/>
                <a:t>and</a:t>
              </a:r>
            </a:p>
          </p:txBody>
        </p:sp>
        <p:sp>
          <p:nvSpPr>
            <p:cNvPr id="33815" name="Text Box 138"/>
            <p:cNvSpPr txBox="1">
              <a:spLocks noChangeArrowheads="1"/>
            </p:cNvSpPr>
            <p:nvPr/>
          </p:nvSpPr>
          <p:spPr bwMode="auto">
            <a:xfrm>
              <a:off x="528" y="1582"/>
              <a:ext cx="3312"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spcBef>
                  <a:spcPct val="50000"/>
                </a:spcBef>
              </a:pPr>
              <a:r>
                <a:rPr lang="en-US" altLang="zh-CN" sz="2000"/>
                <a:t>Let </a:t>
              </a:r>
              <a:r>
                <a:rPr lang="en-US" altLang="zh-CN" sz="2000" i="1"/>
                <a:t>q</a:t>
              </a:r>
              <a:r>
                <a:rPr lang="en-US" altLang="zh-CN" sz="2000"/>
                <a:t> be a query and</a:t>
              </a:r>
              <a:r>
                <a:rPr lang="en-US" altLang="zh-CN" sz="2000" i="1"/>
                <a:t> w</a:t>
              </a:r>
              <a:r>
                <a:rPr lang="en-US" altLang="zh-CN" sz="2000" i="1" baseline="-25000"/>
                <a:t>1</a:t>
              </a:r>
              <a:r>
                <a:rPr lang="en-US" altLang="zh-CN" sz="2000" i="1"/>
                <a:t>, w</a:t>
              </a:r>
              <a:r>
                <a:rPr lang="en-US" altLang="zh-CN" sz="2000" i="1" baseline="-25000"/>
                <a:t>2</a:t>
              </a:r>
              <a:r>
                <a:rPr lang="en-US" altLang="zh-CN" sz="2000" i="1"/>
                <a:t> </a:t>
              </a:r>
              <a:r>
                <a:rPr lang="en-US" altLang="zh-CN" sz="2000"/>
                <a:t>be two query terms</a:t>
              </a:r>
              <a:r>
                <a:rPr lang="en-US" altLang="zh-CN" sz="2000" i="1"/>
                <a:t>.</a:t>
              </a:r>
            </a:p>
          </p:txBody>
        </p:sp>
        <p:sp>
          <p:nvSpPr>
            <p:cNvPr id="33816" name="Text Box 140"/>
            <p:cNvSpPr txBox="1">
              <a:spLocks noChangeArrowheads="1"/>
            </p:cNvSpPr>
            <p:nvPr/>
          </p:nvSpPr>
          <p:spPr bwMode="auto">
            <a:xfrm>
              <a:off x="528" y="1870"/>
              <a:ext cx="768"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spcBef>
                  <a:spcPct val="50000"/>
                </a:spcBef>
              </a:pPr>
              <a:r>
                <a:rPr lang="en-US" altLang="zh-CN" sz="2000"/>
                <a:t>Assume</a:t>
              </a:r>
            </a:p>
          </p:txBody>
        </p:sp>
        <p:graphicFrame>
          <p:nvGraphicFramePr>
            <p:cNvPr id="33817" name="Object 142"/>
            <p:cNvGraphicFramePr>
              <a:graphicFrameLocks noChangeAspect="1"/>
            </p:cNvGraphicFramePr>
            <p:nvPr/>
          </p:nvGraphicFramePr>
          <p:xfrm>
            <a:off x="1152" y="1884"/>
            <a:ext cx="1104" cy="228"/>
          </p:xfrm>
          <a:graphic>
            <a:graphicData uri="http://schemas.openxmlformats.org/presentationml/2006/ole">
              <mc:AlternateContent xmlns:mc="http://schemas.openxmlformats.org/markup-compatibility/2006">
                <mc:Choice xmlns:v="urn:schemas-microsoft-com:vml" Requires="v">
                  <p:oleObj spid="_x0000_s207340" name="Equation" r:id="rId20" imgW="1104900" imgH="228600" progId="Equation.DSMT4">
                    <p:embed/>
                  </p:oleObj>
                </mc:Choice>
                <mc:Fallback>
                  <p:oleObj name="Equation" r:id="rId20" imgW="1104900" imgH="228600" progId="Equation.DSMT4">
                    <p:embed/>
                    <p:pic>
                      <p:nvPicPr>
                        <p:cNvPr id="0" name=""/>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1152" y="1884"/>
                          <a:ext cx="1104" cy="22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sp>
        <p:nvSpPr>
          <p:cNvPr id="33799" name="Rectangle 144"/>
          <p:cNvSpPr>
            <a:spLocks noGrp="1" noChangeArrowheads="1"/>
          </p:cNvSpPr>
          <p:nvPr>
            <p:ph type="body" idx="1"/>
          </p:nvPr>
        </p:nvSpPr>
        <p:spPr>
          <a:xfrm>
            <a:off x="457200" y="2362200"/>
            <a:ext cx="7772400" cy="533400"/>
          </a:xfrm>
          <a:noFill/>
        </p:spPr>
        <p:txBody>
          <a:bodyPr/>
          <a:lstStyle/>
          <a:p>
            <a:pPr eaLnBrk="1" hangingPunct="1"/>
            <a:r>
              <a:rPr lang="en-US" altLang="zh-CN" sz="2400" b="1" i="1" dirty="0" smtClean="0">
                <a:latin typeface="Calibri"/>
                <a:cs typeface="Calibri"/>
              </a:rPr>
              <a:t>TFC3</a:t>
            </a:r>
          </a:p>
        </p:txBody>
      </p:sp>
      <p:grpSp>
        <p:nvGrpSpPr>
          <p:cNvPr id="33800" name="Group 183"/>
          <p:cNvGrpSpPr>
            <a:grpSpLocks/>
          </p:cNvGrpSpPr>
          <p:nvPr/>
        </p:nvGrpSpPr>
        <p:grpSpPr bwMode="auto">
          <a:xfrm>
            <a:off x="6019800" y="2743200"/>
            <a:ext cx="990600" cy="533400"/>
            <a:chOff x="3840" y="1680"/>
            <a:chExt cx="624" cy="336"/>
          </a:xfrm>
        </p:grpSpPr>
        <p:sp>
          <p:nvSpPr>
            <p:cNvPr id="33802" name="Rectangle 177"/>
            <p:cNvSpPr>
              <a:spLocks noChangeArrowheads="1"/>
            </p:cNvSpPr>
            <p:nvPr/>
          </p:nvSpPr>
          <p:spPr bwMode="auto">
            <a:xfrm>
              <a:off x="3840" y="1776"/>
              <a:ext cx="240" cy="240"/>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r>
                <a:rPr lang="en-US" altLang="zh-CN"/>
                <a:t>q:</a:t>
              </a:r>
            </a:p>
          </p:txBody>
        </p:sp>
        <p:sp>
          <p:nvSpPr>
            <p:cNvPr id="33803" name="Rectangle 178"/>
            <p:cNvSpPr>
              <a:spLocks noChangeArrowheads="1"/>
            </p:cNvSpPr>
            <p:nvPr/>
          </p:nvSpPr>
          <p:spPr bwMode="auto">
            <a:xfrm>
              <a:off x="4176" y="1872"/>
              <a:ext cx="96" cy="96"/>
            </a:xfrm>
            <a:prstGeom prst="rect">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endParaRPr lang="en-US" altLang="en-US"/>
            </a:p>
          </p:txBody>
        </p:sp>
        <p:sp>
          <p:nvSpPr>
            <p:cNvPr id="33804" name="Rectangle 179"/>
            <p:cNvSpPr>
              <a:spLocks noChangeArrowheads="1"/>
            </p:cNvSpPr>
            <p:nvPr/>
          </p:nvSpPr>
          <p:spPr bwMode="auto">
            <a:xfrm>
              <a:off x="4272" y="1872"/>
              <a:ext cx="96" cy="96"/>
            </a:xfrm>
            <a:prstGeom prst="rect">
              <a:avLst/>
            </a:prstGeom>
            <a:solidFill>
              <a:srgbClr val="3366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endParaRPr lang="en-US" altLang="en-US"/>
            </a:p>
          </p:txBody>
        </p:sp>
        <p:sp>
          <p:nvSpPr>
            <p:cNvPr id="33805" name="Rectangle 180"/>
            <p:cNvSpPr>
              <a:spLocks noChangeArrowheads="1"/>
            </p:cNvSpPr>
            <p:nvPr/>
          </p:nvSpPr>
          <p:spPr bwMode="auto">
            <a:xfrm>
              <a:off x="4128" y="1680"/>
              <a:ext cx="144" cy="144"/>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r>
                <a:rPr lang="en-US" altLang="zh-CN"/>
                <a:t>w</a:t>
              </a:r>
              <a:r>
                <a:rPr lang="en-US" altLang="zh-CN" baseline="-25000"/>
                <a:t>1</a:t>
              </a:r>
              <a:endParaRPr lang="en-US" altLang="zh-CN"/>
            </a:p>
          </p:txBody>
        </p:sp>
        <p:sp>
          <p:nvSpPr>
            <p:cNvPr id="33806" name="Rectangle 181"/>
            <p:cNvSpPr>
              <a:spLocks noChangeArrowheads="1"/>
            </p:cNvSpPr>
            <p:nvPr/>
          </p:nvSpPr>
          <p:spPr bwMode="auto">
            <a:xfrm>
              <a:off x="4320" y="1680"/>
              <a:ext cx="144" cy="144"/>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r>
                <a:rPr lang="en-US" altLang="zh-CN"/>
                <a:t>w</a:t>
              </a:r>
              <a:r>
                <a:rPr lang="en-US" altLang="zh-CN" baseline="-25000"/>
                <a:t>2</a:t>
              </a:r>
              <a:endParaRPr lang="en-US" altLang="zh-CN"/>
            </a:p>
          </p:txBody>
        </p:sp>
      </p:grpSp>
      <p:sp>
        <p:nvSpPr>
          <p:cNvPr id="3" name="Slide Number Placeholder 2"/>
          <p:cNvSpPr>
            <a:spLocks noGrp="1"/>
          </p:cNvSpPr>
          <p:nvPr>
            <p:ph type="sldNum" sz="quarter" idx="12"/>
          </p:nvPr>
        </p:nvSpPr>
        <p:spPr/>
        <p:txBody>
          <a:bodyPr/>
          <a:lstStyle/>
          <a:p>
            <a:pPr>
              <a:defRPr/>
            </a:pPr>
            <a:fld id="{A1475236-E18B-486B-B90A-EA07377FB281}" type="slidenum">
              <a:rPr lang="zh-CN" altLang="en-US" smtClean="0"/>
              <a:pPr>
                <a:defRPr/>
              </a:pPr>
              <a:t>25</a:t>
            </a:fld>
            <a:endParaRPr lang="en-US" altLang="zh-CN"/>
          </a:p>
        </p:txBody>
      </p:sp>
    </p:spTree>
    <p:extLst>
      <p:ext uri="{BB962C8B-B14F-4D97-AF65-F5344CB8AC3E}">
        <p14:creationId xmlns:p14="http://schemas.microsoft.com/office/powerpoint/2010/main" val="2253692491"/>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Slide Number Placeholder 5"/>
          <p:cNvSpPr>
            <a:spLocks noGrp="1"/>
          </p:cNvSpPr>
          <p:nvPr>
            <p:ph type="sldNum" sz="quarter" idx="12"/>
          </p:nvPr>
        </p:nvSpPr>
        <p:spPr/>
        <p:txBody>
          <a:bodyPr/>
          <a:lstStyle/>
          <a:p>
            <a:fld id="{36630447-0619-1D49-8014-7106E7C64F43}" type="slidenum">
              <a:rPr lang="en-US"/>
              <a:pPr/>
              <a:t>26</a:t>
            </a:fld>
            <a:endParaRPr lang="en-US"/>
          </a:p>
        </p:txBody>
      </p:sp>
      <p:sp>
        <p:nvSpPr>
          <p:cNvPr id="365570" name="Rectangle 2"/>
          <p:cNvSpPr>
            <a:spLocks noGrp="1" noChangeArrowheads="1"/>
          </p:cNvSpPr>
          <p:nvPr>
            <p:ph type="title"/>
          </p:nvPr>
        </p:nvSpPr>
        <p:spPr>
          <a:xfrm>
            <a:off x="-76200" y="-76200"/>
            <a:ext cx="9372600" cy="1143000"/>
          </a:xfrm>
        </p:spPr>
        <p:txBody>
          <a:bodyPr>
            <a:noAutofit/>
          </a:bodyPr>
          <a:lstStyle/>
          <a:p>
            <a:r>
              <a:rPr lang="en-US" altLang="zh-CN" sz="3600" b="1" dirty="0">
                <a:solidFill>
                  <a:srgbClr val="000090"/>
                </a:solidFill>
                <a:latin typeface="Arial"/>
                <a:ea typeface="宋体" charset="0"/>
                <a:cs typeface="Arial"/>
              </a:rPr>
              <a:t>Length Normalization Constraints (LNCs)</a:t>
            </a:r>
          </a:p>
        </p:txBody>
      </p:sp>
      <p:sp>
        <p:nvSpPr>
          <p:cNvPr id="365571" name="Text Box 3"/>
          <p:cNvSpPr txBox="1">
            <a:spLocks noChangeArrowheads="1"/>
          </p:cNvSpPr>
          <p:nvPr/>
        </p:nvSpPr>
        <p:spPr bwMode="auto">
          <a:xfrm>
            <a:off x="609600" y="914400"/>
            <a:ext cx="7848600" cy="1258888"/>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altLang="zh-CN" sz="2800" b="1" dirty="0">
                <a:solidFill>
                  <a:srgbClr val="996633"/>
                </a:solidFill>
                <a:ea typeface="宋体" charset="0"/>
                <a:cs typeface="宋体" charset="0"/>
              </a:rPr>
              <a:t>Document length normalization heuristic:</a:t>
            </a:r>
            <a:r>
              <a:rPr lang="en-US" altLang="zh-CN" dirty="0">
                <a:solidFill>
                  <a:srgbClr val="996633"/>
                </a:solidFill>
                <a:ea typeface="宋体" charset="0"/>
                <a:cs typeface="宋体" charset="0"/>
              </a:rPr>
              <a:t>		</a:t>
            </a:r>
            <a:r>
              <a:rPr lang="en-US" altLang="zh-CN" sz="2400" dirty="0">
                <a:solidFill>
                  <a:srgbClr val="996633"/>
                </a:solidFill>
                <a:ea typeface="宋体" charset="0"/>
                <a:cs typeface="宋体" charset="0"/>
              </a:rPr>
              <a:t>Penalize long documents(LNC1);                          	Avoid over-penalizing long documents (LNC2) .</a:t>
            </a:r>
          </a:p>
        </p:txBody>
      </p:sp>
      <p:sp>
        <p:nvSpPr>
          <p:cNvPr id="365619" name="Text Box 51"/>
          <p:cNvSpPr txBox="1">
            <a:spLocks noChangeArrowheads="1"/>
          </p:cNvSpPr>
          <p:nvPr/>
        </p:nvSpPr>
        <p:spPr bwMode="auto">
          <a:xfrm>
            <a:off x="762000" y="2590800"/>
            <a:ext cx="5105400" cy="854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altLang="zh-CN" sz="2000">
                <a:ea typeface="宋体" charset="0"/>
                <a:cs typeface="宋体" charset="0"/>
              </a:rPr>
              <a:t>Let </a:t>
            </a:r>
            <a:r>
              <a:rPr lang="en-US" altLang="zh-CN" sz="2000" i="1">
                <a:ea typeface="宋体" charset="0"/>
                <a:cs typeface="宋体" charset="0"/>
              </a:rPr>
              <a:t>Q</a:t>
            </a:r>
            <a:r>
              <a:rPr lang="en-US" altLang="zh-CN" sz="2000">
                <a:ea typeface="宋体" charset="0"/>
                <a:cs typeface="宋体" charset="0"/>
              </a:rPr>
              <a:t> be a query and </a:t>
            </a:r>
            <a:r>
              <a:rPr lang="en-US" altLang="zh-CN" sz="2000" i="1">
                <a:ea typeface="宋体" charset="0"/>
                <a:cs typeface="宋体" charset="0"/>
              </a:rPr>
              <a:t>D </a:t>
            </a:r>
            <a:r>
              <a:rPr lang="en-US" altLang="zh-CN" sz="2000">
                <a:ea typeface="宋体" charset="0"/>
                <a:cs typeface="宋体" charset="0"/>
              </a:rPr>
              <a:t>be a document.</a:t>
            </a:r>
          </a:p>
          <a:p>
            <a:pPr>
              <a:spcBef>
                <a:spcPct val="50000"/>
              </a:spcBef>
            </a:pPr>
            <a:r>
              <a:rPr lang="en-US" altLang="zh-CN" sz="2000">
                <a:ea typeface="宋体" charset="0"/>
                <a:cs typeface="宋体" charset="0"/>
              </a:rPr>
              <a:t>If </a:t>
            </a:r>
            <a:r>
              <a:rPr lang="en-US" altLang="zh-CN" sz="2000" i="1">
                <a:ea typeface="宋体" charset="0"/>
                <a:cs typeface="宋体" charset="0"/>
              </a:rPr>
              <a:t>t</a:t>
            </a:r>
            <a:r>
              <a:rPr lang="en-US" altLang="zh-CN" sz="2000">
                <a:ea typeface="宋体" charset="0"/>
                <a:cs typeface="宋体" charset="0"/>
              </a:rPr>
              <a:t> is a non-query term,  </a:t>
            </a:r>
            <a:endParaRPr lang="en-US" altLang="zh-CN" sz="2000" i="1">
              <a:ea typeface="宋体" charset="0"/>
              <a:cs typeface="宋体" charset="0"/>
            </a:endParaRPr>
          </a:p>
        </p:txBody>
      </p:sp>
      <p:graphicFrame>
        <p:nvGraphicFramePr>
          <p:cNvPr id="365620" name="Object 52"/>
          <p:cNvGraphicFramePr>
            <a:graphicFrameLocks noChangeAspect="1"/>
          </p:cNvGraphicFramePr>
          <p:nvPr/>
        </p:nvGraphicFramePr>
        <p:xfrm>
          <a:off x="1420813" y="3657600"/>
          <a:ext cx="2541587" cy="342900"/>
        </p:xfrm>
        <a:graphic>
          <a:graphicData uri="http://schemas.openxmlformats.org/presentationml/2006/ole">
            <mc:AlternateContent xmlns:mc="http://schemas.openxmlformats.org/markup-compatibility/2006">
              <mc:Choice xmlns:v="urn:schemas-microsoft-com:vml" Requires="v">
                <p:oleObj spid="_x0000_s96085" name="Equation" r:id="rId4" imgW="1498320" imgH="203040" progId="Equation.3">
                  <p:embed/>
                </p:oleObj>
              </mc:Choice>
              <mc:Fallback>
                <p:oleObj name="Equation" r:id="rId4" imgW="1498320" imgH="20304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20813" y="3657600"/>
                        <a:ext cx="2541587" cy="342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365621" name="Text Box 53"/>
          <p:cNvSpPr txBox="1">
            <a:spLocks noChangeArrowheads="1"/>
          </p:cNvSpPr>
          <p:nvPr/>
        </p:nvSpPr>
        <p:spPr bwMode="auto">
          <a:xfrm>
            <a:off x="762000" y="3581400"/>
            <a:ext cx="8382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altLang="zh-CN" sz="2000">
                <a:ea typeface="宋体" charset="0"/>
                <a:cs typeface="宋体" charset="0"/>
              </a:rPr>
              <a:t>then</a:t>
            </a:r>
          </a:p>
        </p:txBody>
      </p:sp>
      <p:grpSp>
        <p:nvGrpSpPr>
          <p:cNvPr id="365622" name="Group 54"/>
          <p:cNvGrpSpPr>
            <a:grpSpLocks/>
          </p:cNvGrpSpPr>
          <p:nvPr/>
        </p:nvGrpSpPr>
        <p:grpSpPr bwMode="auto">
          <a:xfrm>
            <a:off x="5334000" y="2286000"/>
            <a:ext cx="2438400" cy="1905000"/>
            <a:chOff x="3888" y="1776"/>
            <a:chExt cx="1536" cy="1200"/>
          </a:xfrm>
        </p:grpSpPr>
        <p:graphicFrame>
          <p:nvGraphicFramePr>
            <p:cNvPr id="365623" name="Object 55"/>
            <p:cNvGraphicFramePr>
              <a:graphicFrameLocks noChangeAspect="1"/>
            </p:cNvGraphicFramePr>
            <p:nvPr/>
          </p:nvGraphicFramePr>
          <p:xfrm>
            <a:off x="3984" y="2751"/>
            <a:ext cx="1336" cy="225"/>
          </p:xfrm>
          <a:graphic>
            <a:graphicData uri="http://schemas.openxmlformats.org/presentationml/2006/ole">
              <mc:AlternateContent xmlns:mc="http://schemas.openxmlformats.org/markup-compatibility/2006">
                <mc:Choice xmlns:v="urn:schemas-microsoft-com:vml" Requires="v">
                  <p:oleObj spid="_x0000_s96086" name="Equation" r:id="rId6" imgW="1206360" imgH="203040" progId="Equation.3">
                    <p:embed/>
                  </p:oleObj>
                </mc:Choice>
                <mc:Fallback>
                  <p:oleObj name="Equation" r:id="rId6" imgW="1206360" imgH="20304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84" y="2751"/>
                          <a:ext cx="1336" cy="2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365624" name="Text Box 56"/>
            <p:cNvSpPr txBox="1">
              <a:spLocks noChangeArrowheads="1"/>
            </p:cNvSpPr>
            <p:nvPr/>
          </p:nvSpPr>
          <p:spPr bwMode="auto">
            <a:xfrm>
              <a:off x="3936" y="1776"/>
              <a:ext cx="33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a:t>Q:</a:t>
              </a:r>
            </a:p>
          </p:txBody>
        </p:sp>
        <p:sp>
          <p:nvSpPr>
            <p:cNvPr id="365625" name="Text Box 57"/>
            <p:cNvSpPr txBox="1">
              <a:spLocks noChangeArrowheads="1"/>
            </p:cNvSpPr>
            <p:nvPr/>
          </p:nvSpPr>
          <p:spPr bwMode="auto">
            <a:xfrm>
              <a:off x="3936" y="2016"/>
              <a:ext cx="432"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a:t>D:</a:t>
              </a:r>
            </a:p>
          </p:txBody>
        </p:sp>
        <p:sp>
          <p:nvSpPr>
            <p:cNvPr id="365626" name="Rectangle 58"/>
            <p:cNvSpPr>
              <a:spLocks noChangeArrowheads="1"/>
            </p:cNvSpPr>
            <p:nvPr/>
          </p:nvSpPr>
          <p:spPr bwMode="auto">
            <a:xfrm>
              <a:off x="4464" y="1872"/>
              <a:ext cx="144" cy="144"/>
            </a:xfrm>
            <a:prstGeom prst="rect">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65627" name="Rectangle 59"/>
            <p:cNvSpPr>
              <a:spLocks noChangeArrowheads="1"/>
            </p:cNvSpPr>
            <p:nvPr/>
          </p:nvSpPr>
          <p:spPr bwMode="auto">
            <a:xfrm>
              <a:off x="4464" y="2112"/>
              <a:ext cx="672" cy="144"/>
            </a:xfrm>
            <a:prstGeom prst="rect">
              <a:avLst/>
            </a:prstGeom>
            <a:solidFill>
              <a:schemeClr val="bg1">
                <a:lumMod val="50000"/>
              </a:schemeClr>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65628" name="Rectangle 60"/>
            <p:cNvSpPr>
              <a:spLocks noChangeArrowheads="1"/>
            </p:cNvSpPr>
            <p:nvPr/>
          </p:nvSpPr>
          <p:spPr bwMode="auto">
            <a:xfrm>
              <a:off x="4608" y="1872"/>
              <a:ext cx="144" cy="144"/>
            </a:xfrm>
            <a:prstGeom prst="rect">
              <a:avLst/>
            </a:prstGeom>
            <a:solidFill>
              <a:srgbClr val="3366FF"/>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nvGrpSpPr>
            <p:cNvPr id="365629" name="Group 61"/>
            <p:cNvGrpSpPr>
              <a:grpSpLocks/>
            </p:cNvGrpSpPr>
            <p:nvPr/>
          </p:nvGrpSpPr>
          <p:grpSpPr bwMode="auto">
            <a:xfrm>
              <a:off x="3888" y="2304"/>
              <a:ext cx="1392" cy="288"/>
              <a:chOff x="528" y="2592"/>
              <a:chExt cx="1392" cy="288"/>
            </a:xfrm>
          </p:grpSpPr>
          <p:sp>
            <p:nvSpPr>
              <p:cNvPr id="365630" name="Rectangle 62"/>
              <p:cNvSpPr>
                <a:spLocks noChangeArrowheads="1"/>
              </p:cNvSpPr>
              <p:nvPr/>
            </p:nvSpPr>
            <p:spPr bwMode="auto">
              <a:xfrm>
                <a:off x="1776" y="2640"/>
                <a:ext cx="144" cy="144"/>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65631" name="Text Box 63"/>
              <p:cNvSpPr txBox="1">
                <a:spLocks noChangeArrowheads="1"/>
              </p:cNvSpPr>
              <p:nvPr/>
            </p:nvSpPr>
            <p:spPr bwMode="auto">
              <a:xfrm>
                <a:off x="528" y="2592"/>
                <a:ext cx="432"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a:t>D</a:t>
                </a:r>
                <a:r>
                  <a:rPr lang="ja-JP" altLang="en-US">
                    <a:latin typeface="Arial"/>
                  </a:rPr>
                  <a:t>’</a:t>
                </a:r>
                <a:r>
                  <a:rPr lang="en-US"/>
                  <a:t>:</a:t>
                </a:r>
              </a:p>
            </p:txBody>
          </p:sp>
          <p:sp>
            <p:nvSpPr>
              <p:cNvPr id="365632" name="Rectangle 64"/>
              <p:cNvSpPr>
                <a:spLocks noChangeArrowheads="1"/>
              </p:cNvSpPr>
              <p:nvPr/>
            </p:nvSpPr>
            <p:spPr bwMode="auto">
              <a:xfrm>
                <a:off x="1104" y="2640"/>
                <a:ext cx="672" cy="144"/>
              </a:xfrm>
              <a:prstGeom prst="rect">
                <a:avLst/>
              </a:prstGeom>
              <a:solidFill>
                <a:srgbClr val="7F7F7F"/>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sp>
          <p:nvSpPr>
            <p:cNvPr id="365633" name="Text Box 65"/>
            <p:cNvSpPr txBox="1">
              <a:spLocks noChangeArrowheads="1"/>
            </p:cNvSpPr>
            <p:nvPr/>
          </p:nvSpPr>
          <p:spPr bwMode="auto">
            <a:xfrm>
              <a:off x="5088" y="2112"/>
              <a:ext cx="336"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sz="2000"/>
                <a:t>t</a:t>
              </a:r>
            </a:p>
          </p:txBody>
        </p:sp>
      </p:grpSp>
      <p:sp>
        <p:nvSpPr>
          <p:cNvPr id="365634" name="Rectangle 66"/>
          <p:cNvSpPr>
            <a:spLocks noChangeArrowheads="1"/>
          </p:cNvSpPr>
          <p:nvPr/>
        </p:nvSpPr>
        <p:spPr bwMode="auto">
          <a:xfrm>
            <a:off x="457200" y="2209800"/>
            <a:ext cx="63246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342900" indent="-342900">
              <a:spcBef>
                <a:spcPct val="20000"/>
              </a:spcBef>
              <a:buFontTx/>
              <a:buChar char="•"/>
            </a:pPr>
            <a:r>
              <a:rPr lang="en-US" altLang="zh-CN" sz="2400" b="1" i="1" dirty="0">
                <a:ea typeface="宋体" charset="0"/>
                <a:cs typeface="宋体" charset="0"/>
              </a:rPr>
              <a:t>LNC1	</a:t>
            </a:r>
            <a:endParaRPr lang="en-US" altLang="zh-CN" sz="2400" dirty="0">
              <a:ea typeface="宋体" charset="0"/>
              <a:cs typeface="宋体" charset="0"/>
            </a:endParaRPr>
          </a:p>
        </p:txBody>
      </p:sp>
      <p:grpSp>
        <p:nvGrpSpPr>
          <p:cNvPr id="365678" name="Group 110"/>
          <p:cNvGrpSpPr>
            <a:grpSpLocks/>
          </p:cNvGrpSpPr>
          <p:nvPr/>
        </p:nvGrpSpPr>
        <p:grpSpPr bwMode="auto">
          <a:xfrm>
            <a:off x="533400" y="4267200"/>
            <a:ext cx="8458200" cy="2232025"/>
            <a:chOff x="336" y="2688"/>
            <a:chExt cx="5328" cy="1406"/>
          </a:xfrm>
        </p:grpSpPr>
        <p:sp>
          <p:nvSpPr>
            <p:cNvPr id="365636" name="Rectangle 68"/>
            <p:cNvSpPr>
              <a:spLocks noChangeArrowheads="1"/>
            </p:cNvSpPr>
            <p:nvPr/>
          </p:nvSpPr>
          <p:spPr bwMode="auto">
            <a:xfrm>
              <a:off x="336" y="2784"/>
              <a:ext cx="4896" cy="3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342900" indent="-342900">
                <a:lnSpc>
                  <a:spcPct val="90000"/>
                </a:lnSpc>
                <a:spcBef>
                  <a:spcPct val="20000"/>
                </a:spcBef>
                <a:buFontTx/>
                <a:buChar char="•"/>
              </a:pPr>
              <a:r>
                <a:rPr lang="en-US" altLang="zh-CN" sz="2400" b="1" i="1" dirty="0">
                  <a:ea typeface="宋体" charset="0"/>
                  <a:cs typeface="宋体" charset="0"/>
                </a:rPr>
                <a:t>LNC2</a:t>
              </a:r>
              <a:r>
                <a:rPr lang="en-US" altLang="zh-CN" b="1" i="1" dirty="0">
                  <a:ea typeface="宋体" charset="0"/>
                  <a:cs typeface="宋体" charset="0"/>
                </a:rPr>
                <a:t>	</a:t>
              </a:r>
              <a:endParaRPr lang="en-US" altLang="zh-CN" sz="2000" dirty="0">
                <a:ea typeface="宋体" charset="0"/>
                <a:cs typeface="宋体" charset="0"/>
              </a:endParaRPr>
            </a:p>
          </p:txBody>
        </p:sp>
        <p:sp>
          <p:nvSpPr>
            <p:cNvPr id="365637" name="Line 69"/>
            <p:cNvSpPr>
              <a:spLocks noChangeShapeType="1"/>
            </p:cNvSpPr>
            <p:nvPr/>
          </p:nvSpPr>
          <p:spPr bwMode="auto">
            <a:xfrm>
              <a:off x="432" y="2688"/>
              <a:ext cx="5232" cy="0"/>
            </a:xfrm>
            <a:prstGeom prst="line">
              <a:avLst/>
            </a:prstGeom>
            <a:noFill/>
            <a:ln w="9525"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365643" name="Rectangle 75"/>
            <p:cNvSpPr>
              <a:spLocks noChangeArrowheads="1"/>
            </p:cNvSpPr>
            <p:nvPr/>
          </p:nvSpPr>
          <p:spPr bwMode="auto">
            <a:xfrm>
              <a:off x="3792" y="2928"/>
              <a:ext cx="144" cy="144"/>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endParaRPr lang="en-US" altLang="zh-CN" sz="1800">
                <a:ea typeface="宋体" charset="0"/>
                <a:cs typeface="宋体" charset="0"/>
              </a:endParaRPr>
            </a:p>
          </p:txBody>
        </p:sp>
        <p:sp>
          <p:nvSpPr>
            <p:cNvPr id="365659" name="Text Box 91"/>
            <p:cNvSpPr txBox="1">
              <a:spLocks noChangeArrowheads="1"/>
            </p:cNvSpPr>
            <p:nvPr/>
          </p:nvSpPr>
          <p:spPr bwMode="auto">
            <a:xfrm>
              <a:off x="528" y="3072"/>
              <a:ext cx="3216" cy="7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altLang="zh-CN" sz="2000">
                  <a:ea typeface="宋体" charset="0"/>
                  <a:cs typeface="宋体" charset="0"/>
                </a:rPr>
                <a:t>Let </a:t>
              </a:r>
              <a:r>
                <a:rPr lang="en-US" altLang="zh-CN" sz="2000" i="1">
                  <a:ea typeface="宋体" charset="0"/>
                  <a:cs typeface="宋体" charset="0"/>
                </a:rPr>
                <a:t>Q</a:t>
              </a:r>
              <a:r>
                <a:rPr lang="en-US" altLang="zh-CN" sz="2000">
                  <a:ea typeface="宋体" charset="0"/>
                  <a:cs typeface="宋体" charset="0"/>
                </a:rPr>
                <a:t> be a query and </a:t>
              </a:r>
              <a:r>
                <a:rPr lang="en-US" altLang="zh-CN" sz="2000" i="1">
                  <a:ea typeface="宋体" charset="0"/>
                  <a:cs typeface="宋体" charset="0"/>
                </a:rPr>
                <a:t>D </a:t>
              </a:r>
              <a:r>
                <a:rPr lang="en-US" altLang="zh-CN" sz="2000">
                  <a:ea typeface="宋体" charset="0"/>
                  <a:cs typeface="宋体" charset="0"/>
                </a:rPr>
                <a:t>be a document.</a:t>
              </a:r>
            </a:p>
            <a:p>
              <a:pPr>
                <a:spcBef>
                  <a:spcPct val="50000"/>
                </a:spcBef>
              </a:pPr>
              <a:r>
                <a:rPr lang="en-US" altLang="zh-CN" sz="2000">
                  <a:ea typeface="宋体" charset="0"/>
                  <a:cs typeface="宋体" charset="0"/>
                </a:rPr>
                <a:t>If 	          , and </a:t>
              </a:r>
              <a:r>
                <a:rPr lang="en-US" altLang="zh-CN" sz="2000" i="1">
                  <a:ea typeface="宋体" charset="0"/>
                  <a:cs typeface="宋体" charset="0"/>
                </a:rPr>
                <a:t>D</a:t>
              </a:r>
              <a:r>
                <a:rPr lang="en-US" altLang="zh-CN" sz="2000" i="1" baseline="-25000">
                  <a:ea typeface="宋体" charset="0"/>
                  <a:cs typeface="宋体" charset="0"/>
                </a:rPr>
                <a:t>k </a:t>
              </a:r>
              <a:r>
                <a:rPr lang="en-US" altLang="zh-CN" sz="2000">
                  <a:ea typeface="宋体" charset="0"/>
                  <a:cs typeface="宋体" charset="0"/>
                </a:rPr>
                <a:t>is constructed by concatenating </a:t>
              </a:r>
              <a:r>
                <a:rPr lang="en-US" altLang="zh-CN" sz="2000" i="1">
                  <a:ea typeface="宋体" charset="0"/>
                  <a:cs typeface="宋体" charset="0"/>
                </a:rPr>
                <a:t>D</a:t>
              </a:r>
              <a:r>
                <a:rPr lang="en-US" altLang="zh-CN" sz="2000">
                  <a:ea typeface="宋体" charset="0"/>
                  <a:cs typeface="宋体" charset="0"/>
                </a:rPr>
                <a:t> with itself </a:t>
              </a:r>
              <a:r>
                <a:rPr lang="en-US" altLang="zh-CN" sz="2000" i="1">
                  <a:ea typeface="宋体" charset="0"/>
                  <a:cs typeface="宋体" charset="0"/>
                </a:rPr>
                <a:t>k</a:t>
              </a:r>
              <a:r>
                <a:rPr lang="en-US" altLang="zh-CN" sz="2000">
                  <a:ea typeface="宋体" charset="0"/>
                  <a:cs typeface="宋体" charset="0"/>
                </a:rPr>
                <a:t> times, </a:t>
              </a:r>
            </a:p>
          </p:txBody>
        </p:sp>
        <p:graphicFrame>
          <p:nvGraphicFramePr>
            <p:cNvPr id="365660" name="Object 92"/>
            <p:cNvGraphicFramePr>
              <a:graphicFrameLocks noChangeAspect="1"/>
            </p:cNvGraphicFramePr>
            <p:nvPr/>
          </p:nvGraphicFramePr>
          <p:xfrm>
            <a:off x="912" y="3840"/>
            <a:ext cx="1164" cy="217"/>
          </p:xfrm>
          <a:graphic>
            <a:graphicData uri="http://schemas.openxmlformats.org/presentationml/2006/ole">
              <mc:AlternateContent xmlns:mc="http://schemas.openxmlformats.org/markup-compatibility/2006">
                <mc:Choice xmlns:v="urn:schemas-microsoft-com:vml" Requires="v">
                  <p:oleObj spid="_x0000_s96087" name="Equation" r:id="rId8" imgW="1218960" imgH="228600" progId="Equation.3">
                    <p:embed/>
                  </p:oleObj>
                </mc:Choice>
                <mc:Fallback>
                  <p:oleObj name="Equation" r:id="rId8" imgW="1218960" imgH="228600"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12" y="3840"/>
                          <a:ext cx="1164" cy="21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365661" name="Text Box 93"/>
            <p:cNvSpPr txBox="1">
              <a:spLocks noChangeArrowheads="1"/>
            </p:cNvSpPr>
            <p:nvPr/>
          </p:nvSpPr>
          <p:spPr bwMode="auto">
            <a:xfrm>
              <a:off x="528" y="3782"/>
              <a:ext cx="528"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altLang="zh-CN" sz="2000">
                  <a:ea typeface="宋体" charset="0"/>
                  <a:cs typeface="宋体" charset="0"/>
                </a:rPr>
                <a:t>then</a:t>
              </a:r>
            </a:p>
          </p:txBody>
        </p:sp>
        <p:graphicFrame>
          <p:nvGraphicFramePr>
            <p:cNvPr id="365662" name="Object 94"/>
            <p:cNvGraphicFramePr>
              <a:graphicFrameLocks noChangeAspect="1"/>
            </p:cNvGraphicFramePr>
            <p:nvPr/>
          </p:nvGraphicFramePr>
          <p:xfrm>
            <a:off x="807" y="3392"/>
            <a:ext cx="689" cy="208"/>
          </p:xfrm>
          <a:graphic>
            <a:graphicData uri="http://schemas.openxmlformats.org/presentationml/2006/ole">
              <mc:AlternateContent xmlns:mc="http://schemas.openxmlformats.org/markup-compatibility/2006">
                <mc:Choice xmlns:v="urn:schemas-microsoft-com:vml" Requires="v">
                  <p:oleObj spid="_x0000_s96088" name="Equation" r:id="rId10" imgW="672840" imgH="203040" progId="Equation.3">
                    <p:embed/>
                  </p:oleObj>
                </mc:Choice>
                <mc:Fallback>
                  <p:oleObj name="Equation" r:id="rId10" imgW="672840" imgH="203040" progId="Equation.3">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07" y="3392"/>
                          <a:ext cx="689" cy="20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oleObj>
                </mc:Fallback>
              </mc:AlternateContent>
            </a:graphicData>
          </a:graphic>
        </p:graphicFrame>
        <p:graphicFrame>
          <p:nvGraphicFramePr>
            <p:cNvPr id="365665" name="Object 97"/>
            <p:cNvGraphicFramePr>
              <a:graphicFrameLocks noChangeAspect="1"/>
            </p:cNvGraphicFramePr>
            <p:nvPr/>
          </p:nvGraphicFramePr>
          <p:xfrm>
            <a:off x="3449" y="3841"/>
            <a:ext cx="1350" cy="253"/>
          </p:xfrm>
          <a:graphic>
            <a:graphicData uri="http://schemas.openxmlformats.org/presentationml/2006/ole">
              <mc:AlternateContent xmlns:mc="http://schemas.openxmlformats.org/markup-compatibility/2006">
                <mc:Choice xmlns:v="urn:schemas-microsoft-com:vml" Requires="v">
                  <p:oleObj spid="_x0000_s96089" name="Equation" r:id="rId12" imgW="1218960" imgH="228600" progId="Equation.3">
                    <p:embed/>
                  </p:oleObj>
                </mc:Choice>
                <mc:Fallback>
                  <p:oleObj name="Equation" r:id="rId12" imgW="1218960" imgH="228600" progId="Equation.3">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449" y="3841"/>
                          <a:ext cx="1350" cy="25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365666" name="Text Box 98"/>
            <p:cNvSpPr txBox="1">
              <a:spLocks noChangeArrowheads="1"/>
            </p:cNvSpPr>
            <p:nvPr/>
          </p:nvSpPr>
          <p:spPr bwMode="auto">
            <a:xfrm>
              <a:off x="3408" y="2880"/>
              <a:ext cx="33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a:t>Q:</a:t>
              </a:r>
            </a:p>
          </p:txBody>
        </p:sp>
        <p:sp>
          <p:nvSpPr>
            <p:cNvPr id="365667" name="Text Box 99"/>
            <p:cNvSpPr txBox="1">
              <a:spLocks noChangeArrowheads="1"/>
            </p:cNvSpPr>
            <p:nvPr/>
          </p:nvSpPr>
          <p:spPr bwMode="auto">
            <a:xfrm>
              <a:off x="3408" y="3120"/>
              <a:ext cx="432"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a:t>D:</a:t>
              </a:r>
            </a:p>
          </p:txBody>
        </p:sp>
        <p:sp>
          <p:nvSpPr>
            <p:cNvPr id="365668" name="Rectangle 100"/>
            <p:cNvSpPr>
              <a:spLocks noChangeArrowheads="1"/>
            </p:cNvSpPr>
            <p:nvPr/>
          </p:nvSpPr>
          <p:spPr bwMode="auto">
            <a:xfrm>
              <a:off x="3936" y="2976"/>
              <a:ext cx="144" cy="144"/>
            </a:xfrm>
            <a:prstGeom prst="rect">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65669" name="Rectangle 101"/>
            <p:cNvSpPr>
              <a:spLocks noChangeArrowheads="1"/>
            </p:cNvSpPr>
            <p:nvPr/>
          </p:nvSpPr>
          <p:spPr bwMode="auto">
            <a:xfrm>
              <a:off x="3936" y="3216"/>
              <a:ext cx="672" cy="144"/>
            </a:xfrm>
            <a:prstGeom prst="rect">
              <a:avLst/>
            </a:prstGeom>
            <a:solidFill>
              <a:srgbClr val="800080"/>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65670" name="Rectangle 102"/>
            <p:cNvSpPr>
              <a:spLocks noChangeArrowheads="1"/>
            </p:cNvSpPr>
            <p:nvPr/>
          </p:nvSpPr>
          <p:spPr bwMode="auto">
            <a:xfrm>
              <a:off x="4080" y="2976"/>
              <a:ext cx="144" cy="144"/>
            </a:xfrm>
            <a:prstGeom prst="rect">
              <a:avLst/>
            </a:prstGeom>
            <a:solidFill>
              <a:srgbClr val="3366FF"/>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65673" name="Text Box 105"/>
            <p:cNvSpPr txBox="1">
              <a:spLocks noChangeArrowheads="1"/>
            </p:cNvSpPr>
            <p:nvPr/>
          </p:nvSpPr>
          <p:spPr bwMode="auto">
            <a:xfrm>
              <a:off x="3360" y="3408"/>
              <a:ext cx="432"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a:t>D</a:t>
              </a:r>
              <a:r>
                <a:rPr lang="en-US" baseline="-25000"/>
                <a:t>k</a:t>
              </a:r>
              <a:r>
                <a:rPr lang="en-US"/>
                <a:t>:</a:t>
              </a:r>
            </a:p>
          </p:txBody>
        </p:sp>
        <p:sp>
          <p:nvSpPr>
            <p:cNvPr id="365674" name="Rectangle 106"/>
            <p:cNvSpPr>
              <a:spLocks noChangeArrowheads="1"/>
            </p:cNvSpPr>
            <p:nvPr/>
          </p:nvSpPr>
          <p:spPr bwMode="auto">
            <a:xfrm>
              <a:off x="3936" y="3456"/>
              <a:ext cx="672" cy="144"/>
            </a:xfrm>
            <a:prstGeom prst="rect">
              <a:avLst/>
            </a:prstGeom>
            <a:solidFill>
              <a:srgbClr val="800080"/>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65676" name="Rectangle 108"/>
            <p:cNvSpPr>
              <a:spLocks noChangeArrowheads="1"/>
            </p:cNvSpPr>
            <p:nvPr/>
          </p:nvSpPr>
          <p:spPr bwMode="auto">
            <a:xfrm>
              <a:off x="4608" y="3456"/>
              <a:ext cx="672" cy="144"/>
            </a:xfrm>
            <a:prstGeom prst="rect">
              <a:avLst/>
            </a:prstGeom>
            <a:solidFill>
              <a:srgbClr val="800080"/>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65650" name="Line 82"/>
            <p:cNvSpPr>
              <a:spLocks noChangeShapeType="1"/>
            </p:cNvSpPr>
            <p:nvPr/>
          </p:nvSpPr>
          <p:spPr bwMode="auto">
            <a:xfrm>
              <a:off x="4608" y="3312"/>
              <a:ext cx="0" cy="48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spTree>
    <p:extLst>
      <p:ext uri="{BB962C8B-B14F-4D97-AF65-F5344CB8AC3E}">
        <p14:creationId xmlns:p14="http://schemas.microsoft.com/office/powerpoint/2010/main" val="102537808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6567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Slide Number Placeholder 6"/>
          <p:cNvSpPr>
            <a:spLocks noGrp="1"/>
          </p:cNvSpPr>
          <p:nvPr>
            <p:ph type="sldNum" sz="quarter" idx="12"/>
          </p:nvPr>
        </p:nvSpPr>
        <p:spPr/>
        <p:txBody>
          <a:bodyPr/>
          <a:lstStyle/>
          <a:p>
            <a:fld id="{69723EB3-8FC6-3149-A4BB-8D650A00F1EE}" type="slidenum">
              <a:rPr lang="en-US"/>
              <a:pPr/>
              <a:t>27</a:t>
            </a:fld>
            <a:endParaRPr lang="en-US"/>
          </a:p>
        </p:txBody>
      </p:sp>
      <p:sp>
        <p:nvSpPr>
          <p:cNvPr id="308226" name="Rectangle 2"/>
          <p:cNvSpPr>
            <a:spLocks noGrp="1" noChangeArrowheads="1"/>
          </p:cNvSpPr>
          <p:nvPr>
            <p:ph type="title"/>
          </p:nvPr>
        </p:nvSpPr>
        <p:spPr>
          <a:xfrm>
            <a:off x="-76200" y="0"/>
            <a:ext cx="9296400" cy="1143000"/>
          </a:xfrm>
        </p:spPr>
        <p:txBody>
          <a:bodyPr>
            <a:noAutofit/>
          </a:bodyPr>
          <a:lstStyle/>
          <a:p>
            <a:r>
              <a:rPr lang="en-US" altLang="zh-CN" sz="3600" b="1" dirty="0" smtClean="0">
                <a:solidFill>
                  <a:srgbClr val="000090"/>
                </a:solidFill>
                <a:latin typeface="Arial"/>
                <a:ea typeface="宋体" charset="0"/>
                <a:cs typeface="Arial"/>
              </a:rPr>
              <a:t>TF &amp; Length normalization </a:t>
            </a:r>
            <a:r>
              <a:rPr lang="en-US" altLang="zh-CN" sz="3600" b="1" dirty="0">
                <a:solidFill>
                  <a:srgbClr val="000090"/>
                </a:solidFill>
                <a:latin typeface="Arial"/>
                <a:ea typeface="宋体" charset="0"/>
                <a:cs typeface="Arial"/>
              </a:rPr>
              <a:t>Constraint </a:t>
            </a:r>
            <a:r>
              <a:rPr lang="en-US" altLang="zh-CN" sz="3600" b="1" dirty="0" smtClean="0">
                <a:solidFill>
                  <a:srgbClr val="000090"/>
                </a:solidFill>
                <a:latin typeface="Arial"/>
                <a:ea typeface="宋体" charset="0"/>
                <a:cs typeface="Arial"/>
              </a:rPr>
              <a:t/>
            </a:r>
            <a:br>
              <a:rPr lang="en-US" altLang="zh-CN" sz="3600" b="1" dirty="0" smtClean="0">
                <a:solidFill>
                  <a:srgbClr val="000090"/>
                </a:solidFill>
                <a:latin typeface="Arial"/>
                <a:ea typeface="宋体" charset="0"/>
                <a:cs typeface="Arial"/>
              </a:rPr>
            </a:br>
            <a:r>
              <a:rPr lang="en-US" altLang="zh-CN" sz="3600" b="1" dirty="0" smtClean="0">
                <a:solidFill>
                  <a:srgbClr val="000090"/>
                </a:solidFill>
                <a:latin typeface="Arial"/>
                <a:ea typeface="宋体" charset="0"/>
                <a:cs typeface="Arial"/>
              </a:rPr>
              <a:t>(</a:t>
            </a:r>
            <a:r>
              <a:rPr lang="en-US" altLang="zh-CN" sz="3600" b="1" dirty="0">
                <a:solidFill>
                  <a:srgbClr val="000090"/>
                </a:solidFill>
                <a:latin typeface="Arial"/>
                <a:ea typeface="宋体" charset="0"/>
                <a:cs typeface="Arial"/>
              </a:rPr>
              <a:t>TF-LNC)</a:t>
            </a:r>
          </a:p>
        </p:txBody>
      </p:sp>
      <p:sp>
        <p:nvSpPr>
          <p:cNvPr id="308227" name="Rectangle 3"/>
          <p:cNvSpPr>
            <a:spLocks noGrp="1" noChangeArrowheads="1"/>
          </p:cNvSpPr>
          <p:nvPr>
            <p:ph type="body" sz="half" idx="1"/>
          </p:nvPr>
        </p:nvSpPr>
        <p:spPr>
          <a:xfrm>
            <a:off x="457200" y="2635250"/>
            <a:ext cx="7162800" cy="762000"/>
          </a:xfrm>
        </p:spPr>
        <p:txBody>
          <a:bodyPr/>
          <a:lstStyle/>
          <a:p>
            <a:r>
              <a:rPr lang="en-US" altLang="zh-CN" sz="2400" b="1" i="1" dirty="0">
                <a:ea typeface="宋体" charset="0"/>
                <a:cs typeface="宋体" charset="0"/>
              </a:rPr>
              <a:t>TF-LNC</a:t>
            </a:r>
          </a:p>
        </p:txBody>
      </p:sp>
      <p:sp>
        <p:nvSpPr>
          <p:cNvPr id="308228" name="Text Box 4"/>
          <p:cNvSpPr txBox="1">
            <a:spLocks noChangeArrowheads="1"/>
          </p:cNvSpPr>
          <p:nvPr/>
        </p:nvSpPr>
        <p:spPr bwMode="auto">
          <a:xfrm>
            <a:off x="533400" y="1295400"/>
            <a:ext cx="8229600" cy="955675"/>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altLang="zh-CN" sz="2800" b="1" dirty="0">
                <a:solidFill>
                  <a:srgbClr val="996633"/>
                </a:solidFill>
                <a:ea typeface="宋体" charset="0"/>
                <a:cs typeface="宋体" charset="0"/>
              </a:rPr>
              <a:t>TF-LN heuristic:						</a:t>
            </a:r>
            <a:r>
              <a:rPr lang="en-US" altLang="zh-CN" sz="2400" dirty="0">
                <a:solidFill>
                  <a:srgbClr val="996633"/>
                </a:solidFill>
                <a:ea typeface="宋体" charset="0"/>
                <a:cs typeface="宋体" charset="0"/>
              </a:rPr>
              <a:t>Regularize the interaction of TF and document length.</a:t>
            </a:r>
          </a:p>
        </p:txBody>
      </p:sp>
      <p:sp>
        <p:nvSpPr>
          <p:cNvPr id="308247" name="Text Box 23"/>
          <p:cNvSpPr txBox="1">
            <a:spLocks noChangeArrowheads="1"/>
          </p:cNvSpPr>
          <p:nvPr/>
        </p:nvSpPr>
        <p:spPr bwMode="auto">
          <a:xfrm>
            <a:off x="762000" y="3244850"/>
            <a:ext cx="44196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20000"/>
              </a:spcBef>
            </a:pPr>
            <a:r>
              <a:rPr lang="en-US" altLang="zh-CN" sz="2000">
                <a:ea typeface="宋体" charset="0"/>
                <a:cs typeface="宋体" charset="0"/>
              </a:rPr>
              <a:t>Let </a:t>
            </a:r>
            <a:r>
              <a:rPr lang="en-US" altLang="zh-CN" sz="2000" i="1">
                <a:ea typeface="宋体" charset="0"/>
                <a:cs typeface="宋体" charset="0"/>
              </a:rPr>
              <a:t>Q</a:t>
            </a:r>
            <a:r>
              <a:rPr lang="en-US" altLang="zh-CN" sz="2000">
                <a:ea typeface="宋体" charset="0"/>
                <a:cs typeface="宋体" charset="0"/>
              </a:rPr>
              <a:t> be a query and </a:t>
            </a:r>
            <a:r>
              <a:rPr lang="en-US" altLang="zh-CN" sz="2000" i="1">
                <a:ea typeface="宋体" charset="0"/>
                <a:cs typeface="宋体" charset="0"/>
              </a:rPr>
              <a:t>D</a:t>
            </a:r>
            <a:r>
              <a:rPr lang="en-US" altLang="zh-CN" sz="2000">
                <a:ea typeface="宋体" charset="0"/>
                <a:cs typeface="宋体" charset="0"/>
              </a:rPr>
              <a:t> be a document. </a:t>
            </a:r>
          </a:p>
        </p:txBody>
      </p:sp>
      <p:graphicFrame>
        <p:nvGraphicFramePr>
          <p:cNvPr id="308248" name="Object 24"/>
          <p:cNvGraphicFramePr>
            <a:graphicFrameLocks noChangeAspect="1"/>
          </p:cNvGraphicFramePr>
          <p:nvPr>
            <p:extLst>
              <p:ext uri="{D42A27DB-BD31-4B8C-83A1-F6EECF244321}">
                <p14:modId xmlns:p14="http://schemas.microsoft.com/office/powerpoint/2010/main" val="4280320309"/>
              </p:ext>
            </p:extLst>
          </p:nvPr>
        </p:nvGraphicFramePr>
        <p:xfrm>
          <a:off x="1371600" y="4295775"/>
          <a:ext cx="2617788" cy="341313"/>
        </p:xfrm>
        <a:graphic>
          <a:graphicData uri="http://schemas.openxmlformats.org/presentationml/2006/ole">
            <mc:AlternateContent xmlns:mc="http://schemas.openxmlformats.org/markup-compatibility/2006">
              <mc:Choice xmlns:v="urn:schemas-microsoft-com:vml" Requires="v">
                <p:oleObj spid="_x0000_s97637" name="Equation" r:id="rId4" imgW="1562040" imgH="203040" progId="Equation.3">
                  <p:embed/>
                </p:oleObj>
              </mc:Choice>
              <mc:Fallback>
                <p:oleObj name="Equation" r:id="rId4" imgW="1562040" imgH="20304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71600" y="4295775"/>
                        <a:ext cx="2617788" cy="3413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308249" name="Text Box 25"/>
          <p:cNvSpPr txBox="1">
            <a:spLocks noChangeArrowheads="1"/>
          </p:cNvSpPr>
          <p:nvPr/>
        </p:nvSpPr>
        <p:spPr bwMode="auto">
          <a:xfrm>
            <a:off x="741363" y="4251325"/>
            <a:ext cx="7620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20000"/>
              </a:spcBef>
            </a:pPr>
            <a:r>
              <a:rPr lang="en-US" altLang="zh-CN" sz="2000">
                <a:ea typeface="宋体" charset="0"/>
                <a:cs typeface="宋体" charset="0"/>
              </a:rPr>
              <a:t>then</a:t>
            </a:r>
          </a:p>
        </p:txBody>
      </p:sp>
      <p:sp>
        <p:nvSpPr>
          <p:cNvPr id="308253" name="Text Box 29"/>
          <p:cNvSpPr txBox="1">
            <a:spLocks noChangeArrowheads="1"/>
          </p:cNvSpPr>
          <p:nvPr/>
        </p:nvSpPr>
        <p:spPr bwMode="auto">
          <a:xfrm>
            <a:off x="762000" y="3717925"/>
            <a:ext cx="39624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20000"/>
              </a:spcBef>
            </a:pPr>
            <a:r>
              <a:rPr lang="en-US" altLang="zh-CN" sz="2000">
                <a:ea typeface="宋体" charset="0"/>
                <a:cs typeface="宋体" charset="0"/>
              </a:rPr>
              <a:t>If </a:t>
            </a:r>
            <a:r>
              <a:rPr lang="en-US" altLang="zh-CN" sz="2000" i="1">
                <a:ea typeface="宋体" charset="0"/>
                <a:cs typeface="宋体" charset="0"/>
              </a:rPr>
              <a:t>q</a:t>
            </a:r>
            <a:r>
              <a:rPr lang="en-US" altLang="zh-CN" sz="2000">
                <a:ea typeface="宋体" charset="0"/>
                <a:cs typeface="宋体" charset="0"/>
              </a:rPr>
              <a:t> is a query term, </a:t>
            </a:r>
          </a:p>
        </p:txBody>
      </p:sp>
      <p:graphicFrame>
        <p:nvGraphicFramePr>
          <p:cNvPr id="308257" name="Object 33"/>
          <p:cNvGraphicFramePr>
            <a:graphicFrameLocks noGrp="1" noChangeAspect="1"/>
          </p:cNvGraphicFramePr>
          <p:nvPr>
            <p:ph sz="quarter" idx="2"/>
            <p:extLst>
              <p:ext uri="{D42A27DB-BD31-4B8C-83A1-F6EECF244321}">
                <p14:modId xmlns:p14="http://schemas.microsoft.com/office/powerpoint/2010/main" val="1191735958"/>
              </p:ext>
            </p:extLst>
          </p:nvPr>
        </p:nvGraphicFramePr>
        <p:xfrm>
          <a:off x="6129338" y="4878388"/>
          <a:ext cx="2252662" cy="379412"/>
        </p:xfrm>
        <a:graphic>
          <a:graphicData uri="http://schemas.openxmlformats.org/presentationml/2006/ole">
            <mc:AlternateContent xmlns:mc="http://schemas.openxmlformats.org/markup-compatibility/2006">
              <mc:Choice xmlns:v="urn:schemas-microsoft-com:vml" Requires="v">
                <p:oleObj spid="_x0000_s97638" name="Equation" r:id="rId6" imgW="1206360" imgH="203040" progId="Equation.3">
                  <p:embed/>
                </p:oleObj>
              </mc:Choice>
              <mc:Fallback>
                <p:oleObj name="Equation" r:id="rId6" imgW="1206360" imgH="20304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29338" y="4878388"/>
                        <a:ext cx="2252662" cy="3794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oleObj>
              </mc:Fallback>
            </mc:AlternateContent>
          </a:graphicData>
        </a:graphic>
      </p:graphicFrame>
      <p:grpSp>
        <p:nvGrpSpPr>
          <p:cNvPr id="308270" name="Group 46"/>
          <p:cNvGrpSpPr>
            <a:grpSpLocks/>
          </p:cNvGrpSpPr>
          <p:nvPr/>
        </p:nvGrpSpPr>
        <p:grpSpPr bwMode="auto">
          <a:xfrm>
            <a:off x="6019800" y="3032125"/>
            <a:ext cx="1905000" cy="1006475"/>
            <a:chOff x="3792" y="1718"/>
            <a:chExt cx="1200" cy="634"/>
          </a:xfrm>
        </p:grpSpPr>
        <p:sp>
          <p:nvSpPr>
            <p:cNvPr id="308258" name="Text Box 34"/>
            <p:cNvSpPr txBox="1">
              <a:spLocks noChangeArrowheads="1"/>
            </p:cNvSpPr>
            <p:nvPr/>
          </p:nvSpPr>
          <p:spPr bwMode="auto">
            <a:xfrm>
              <a:off x="3792" y="1872"/>
              <a:ext cx="33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a:t>Q:</a:t>
              </a:r>
            </a:p>
          </p:txBody>
        </p:sp>
        <p:sp>
          <p:nvSpPr>
            <p:cNvPr id="308259" name="Text Box 35"/>
            <p:cNvSpPr txBox="1">
              <a:spLocks noChangeArrowheads="1"/>
            </p:cNvSpPr>
            <p:nvPr/>
          </p:nvSpPr>
          <p:spPr bwMode="auto">
            <a:xfrm>
              <a:off x="3792" y="2064"/>
              <a:ext cx="432"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a:t>D:</a:t>
              </a:r>
            </a:p>
          </p:txBody>
        </p:sp>
        <p:sp>
          <p:nvSpPr>
            <p:cNvPr id="308260" name="Rectangle 36"/>
            <p:cNvSpPr>
              <a:spLocks noChangeArrowheads="1"/>
            </p:cNvSpPr>
            <p:nvPr/>
          </p:nvSpPr>
          <p:spPr bwMode="auto">
            <a:xfrm>
              <a:off x="4320" y="1968"/>
              <a:ext cx="144" cy="144"/>
            </a:xfrm>
            <a:prstGeom prst="rect">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08261" name="Rectangle 37"/>
            <p:cNvSpPr>
              <a:spLocks noChangeArrowheads="1"/>
            </p:cNvSpPr>
            <p:nvPr/>
          </p:nvSpPr>
          <p:spPr bwMode="auto">
            <a:xfrm>
              <a:off x="4320" y="2208"/>
              <a:ext cx="672" cy="144"/>
            </a:xfrm>
            <a:prstGeom prst="rect">
              <a:avLst/>
            </a:prstGeom>
            <a:solidFill>
              <a:schemeClr val="accent2">
                <a:lumMod val="40000"/>
                <a:lumOff val="60000"/>
              </a:schemeClr>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08262" name="Rectangle 38"/>
            <p:cNvSpPr>
              <a:spLocks noChangeArrowheads="1"/>
            </p:cNvSpPr>
            <p:nvPr/>
          </p:nvSpPr>
          <p:spPr bwMode="auto">
            <a:xfrm>
              <a:off x="4464" y="1968"/>
              <a:ext cx="144" cy="144"/>
            </a:xfrm>
            <a:prstGeom prst="rect">
              <a:avLst/>
            </a:prstGeom>
            <a:solidFill>
              <a:srgbClr val="3366FF"/>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08268" name="Text Box 44"/>
            <p:cNvSpPr txBox="1">
              <a:spLocks noChangeArrowheads="1"/>
            </p:cNvSpPr>
            <p:nvPr/>
          </p:nvSpPr>
          <p:spPr bwMode="auto">
            <a:xfrm>
              <a:off x="4416" y="1718"/>
              <a:ext cx="336"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sz="2000"/>
                <a:t>q</a:t>
              </a:r>
            </a:p>
          </p:txBody>
        </p:sp>
      </p:grpSp>
      <p:grpSp>
        <p:nvGrpSpPr>
          <p:cNvPr id="308271" name="Group 47"/>
          <p:cNvGrpSpPr>
            <a:grpSpLocks/>
          </p:cNvGrpSpPr>
          <p:nvPr/>
        </p:nvGrpSpPr>
        <p:grpSpPr bwMode="auto">
          <a:xfrm>
            <a:off x="5943600" y="3794125"/>
            <a:ext cx="2514600" cy="777875"/>
            <a:chOff x="3744" y="2198"/>
            <a:chExt cx="1584" cy="490"/>
          </a:xfrm>
        </p:grpSpPr>
        <p:grpSp>
          <p:nvGrpSpPr>
            <p:cNvPr id="308263" name="Group 39"/>
            <p:cNvGrpSpPr>
              <a:grpSpLocks/>
            </p:cNvGrpSpPr>
            <p:nvPr/>
          </p:nvGrpSpPr>
          <p:grpSpPr bwMode="auto">
            <a:xfrm>
              <a:off x="3744" y="2400"/>
              <a:ext cx="1392" cy="288"/>
              <a:chOff x="528" y="1440"/>
              <a:chExt cx="1392" cy="288"/>
            </a:xfrm>
          </p:grpSpPr>
          <p:sp>
            <p:nvSpPr>
              <p:cNvPr id="308264" name="Rectangle 40"/>
              <p:cNvSpPr>
                <a:spLocks noChangeArrowheads="1"/>
              </p:cNvSpPr>
              <p:nvPr/>
            </p:nvSpPr>
            <p:spPr bwMode="auto">
              <a:xfrm>
                <a:off x="1776" y="1488"/>
                <a:ext cx="144" cy="144"/>
              </a:xfrm>
              <a:prstGeom prst="rect">
                <a:avLst/>
              </a:prstGeom>
              <a:solidFill>
                <a:srgbClr val="3366FF"/>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08265" name="Text Box 41"/>
              <p:cNvSpPr txBox="1">
                <a:spLocks noChangeArrowheads="1"/>
              </p:cNvSpPr>
              <p:nvPr/>
            </p:nvSpPr>
            <p:spPr bwMode="auto">
              <a:xfrm>
                <a:off x="528" y="1440"/>
                <a:ext cx="432"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a:t>D</a:t>
                </a:r>
                <a:r>
                  <a:rPr lang="ja-JP" altLang="en-US">
                    <a:latin typeface="Arial"/>
                  </a:rPr>
                  <a:t>’</a:t>
                </a:r>
                <a:r>
                  <a:rPr lang="en-US"/>
                  <a:t>:</a:t>
                </a:r>
              </a:p>
            </p:txBody>
          </p:sp>
          <p:sp>
            <p:nvSpPr>
              <p:cNvPr id="308266" name="Rectangle 42"/>
              <p:cNvSpPr>
                <a:spLocks noChangeArrowheads="1"/>
              </p:cNvSpPr>
              <p:nvPr/>
            </p:nvSpPr>
            <p:spPr bwMode="auto">
              <a:xfrm>
                <a:off x="1104" y="1488"/>
                <a:ext cx="672" cy="144"/>
              </a:xfrm>
              <a:prstGeom prst="rect">
                <a:avLst/>
              </a:prstGeom>
              <a:solidFill>
                <a:srgbClr val="E6B9B8"/>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sp>
          <p:nvSpPr>
            <p:cNvPr id="308269" name="Text Box 45"/>
            <p:cNvSpPr txBox="1">
              <a:spLocks noChangeArrowheads="1"/>
            </p:cNvSpPr>
            <p:nvPr/>
          </p:nvSpPr>
          <p:spPr bwMode="auto">
            <a:xfrm>
              <a:off x="4992" y="2198"/>
              <a:ext cx="336"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sz="2000"/>
                <a:t>q</a:t>
              </a:r>
            </a:p>
          </p:txBody>
        </p:sp>
      </p:grpSp>
    </p:spTree>
    <p:extLst>
      <p:ext uri="{BB962C8B-B14F-4D97-AF65-F5344CB8AC3E}">
        <p14:creationId xmlns:p14="http://schemas.microsoft.com/office/powerpoint/2010/main" val="218278151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0827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08271"/>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082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Title 1"/>
          <p:cNvSpPr>
            <a:spLocks noGrp="1"/>
          </p:cNvSpPr>
          <p:nvPr>
            <p:ph type="title"/>
          </p:nvPr>
        </p:nvSpPr>
        <p:spPr>
          <a:xfrm>
            <a:off x="107950" y="381000"/>
            <a:ext cx="8891588" cy="1143000"/>
          </a:xfrm>
        </p:spPr>
        <p:txBody>
          <a:bodyPr>
            <a:normAutofit fontScale="90000"/>
          </a:bodyPr>
          <a:lstStyle/>
          <a:p>
            <a:r>
              <a:rPr lang="en-US" altLang="en-US" sz="4000" b="1" dirty="0">
                <a:solidFill>
                  <a:srgbClr val="000090"/>
                </a:solidFill>
                <a:latin typeface="Arial" charset="0"/>
                <a:cs typeface="Arial" charset="0"/>
              </a:rPr>
              <a:t>Seven Basic Relevance </a:t>
            </a:r>
            <a:r>
              <a:rPr lang="en-US" altLang="en-US" sz="4000" b="1" dirty="0" smtClean="0">
                <a:solidFill>
                  <a:srgbClr val="000090"/>
                </a:solidFill>
                <a:latin typeface="Arial" charset="0"/>
                <a:cs typeface="Arial" charset="0"/>
              </a:rPr>
              <a:t>Constraints</a:t>
            </a:r>
            <a:r>
              <a:rPr lang="en-US" altLang="en-US" sz="3200" dirty="0" smtClean="0">
                <a:solidFill>
                  <a:srgbClr val="000090"/>
                </a:solidFill>
                <a:latin typeface="Arial" charset="0"/>
                <a:cs typeface="Arial" charset="0"/>
              </a:rPr>
              <a:t> </a:t>
            </a:r>
            <a:r>
              <a:rPr lang="en-US" altLang="en-US" sz="3200" dirty="0" smtClean="0">
                <a:latin typeface="Arial" charset="0"/>
                <a:cs typeface="Arial" charset="0"/>
              </a:rPr>
              <a:t/>
            </a:r>
            <a:br>
              <a:rPr lang="en-US" altLang="en-US" sz="3200" dirty="0" smtClean="0">
                <a:latin typeface="Arial" charset="0"/>
                <a:cs typeface="Arial" charset="0"/>
              </a:rPr>
            </a:br>
            <a:r>
              <a:rPr lang="en-US" altLang="en-US" sz="2200" dirty="0" smtClean="0">
                <a:solidFill>
                  <a:srgbClr val="7F7F7F"/>
                </a:solidFill>
                <a:latin typeface="Arial" charset="0"/>
                <a:cs typeface="Arial" charset="0"/>
              </a:rPr>
              <a:t>[Fang </a:t>
            </a:r>
            <a:r>
              <a:rPr lang="en-US" altLang="en-US" sz="2200" dirty="0">
                <a:solidFill>
                  <a:srgbClr val="7F7F7F"/>
                </a:solidFill>
                <a:latin typeface="Arial" charset="0"/>
                <a:cs typeface="Arial" charset="0"/>
              </a:rPr>
              <a:t>et al. 2011]</a:t>
            </a:r>
            <a:r>
              <a:rPr lang="en-US" sz="3600" b="1" dirty="0" smtClean="0">
                <a:solidFill>
                  <a:srgbClr val="000090"/>
                </a:solidFill>
              </a:rPr>
              <a:t/>
            </a:r>
            <a:br>
              <a:rPr lang="en-US" sz="3600" b="1" dirty="0" smtClean="0">
                <a:solidFill>
                  <a:srgbClr val="000090"/>
                </a:solidFill>
              </a:rPr>
            </a:br>
            <a:r>
              <a:rPr lang="en-US" sz="3600" b="1" dirty="0" smtClean="0">
                <a:solidFill>
                  <a:srgbClr val="000090"/>
                </a:solidFill>
              </a:rPr>
              <a:t>	</a:t>
            </a:r>
          </a:p>
        </p:txBody>
      </p:sp>
      <p:graphicFrame>
        <p:nvGraphicFramePr>
          <p:cNvPr id="2" name="Content Placeholder 1"/>
          <p:cNvGraphicFramePr>
            <a:graphicFrameLocks noGrp="1"/>
          </p:cNvGraphicFramePr>
          <p:nvPr>
            <p:ph sz="quarter" idx="1"/>
            <p:extLst>
              <p:ext uri="{D42A27DB-BD31-4B8C-83A1-F6EECF244321}">
                <p14:modId xmlns:p14="http://schemas.microsoft.com/office/powerpoint/2010/main" val="2812535131"/>
              </p:ext>
            </p:extLst>
          </p:nvPr>
        </p:nvGraphicFramePr>
        <p:xfrm>
          <a:off x="539750" y="1524000"/>
          <a:ext cx="8353425" cy="4450080"/>
        </p:xfrm>
        <a:graphic>
          <a:graphicData uri="http://schemas.openxmlformats.org/drawingml/2006/table">
            <a:tbl>
              <a:tblPr firstRow="1" bandRow="1">
                <a:tableStyleId>{5C22544A-7EE6-4342-B048-85BDC9FD1C3A}</a:tableStyleId>
              </a:tblPr>
              <a:tblGrid>
                <a:gridCol w="1728295"/>
                <a:gridCol w="6625130"/>
              </a:tblGrid>
              <a:tr h="450850">
                <a:tc>
                  <a:txBody>
                    <a:bodyPr/>
                    <a:lstStyle/>
                    <a:p>
                      <a:pPr algn="ctr"/>
                      <a:r>
                        <a:rPr lang="en-US" sz="2400" dirty="0" smtClean="0"/>
                        <a:t>Constraints</a:t>
                      </a:r>
                      <a:endParaRPr lang="en-US" sz="2400" dirty="0"/>
                    </a:p>
                  </a:txBody>
                  <a:tcPr marL="91445" marR="91445"/>
                </a:tc>
                <a:tc>
                  <a:txBody>
                    <a:bodyPr/>
                    <a:lstStyle/>
                    <a:p>
                      <a:pPr algn="ctr"/>
                      <a:r>
                        <a:rPr lang="en-US" sz="2400" dirty="0" smtClean="0"/>
                        <a:t>Intuitions</a:t>
                      </a:r>
                      <a:endParaRPr lang="en-US" sz="2400" dirty="0"/>
                    </a:p>
                  </a:txBody>
                  <a:tcPr marL="91445" marR="91445"/>
                </a:tc>
              </a:tr>
              <a:tr h="370840">
                <a:tc>
                  <a:txBody>
                    <a:bodyPr/>
                    <a:lstStyle/>
                    <a:p>
                      <a:pPr algn="ctr"/>
                      <a:r>
                        <a:rPr lang="en-US" sz="2000" dirty="0" smtClean="0"/>
                        <a:t>TFC1</a:t>
                      </a:r>
                      <a:endParaRPr lang="en-US" sz="2000" dirty="0"/>
                    </a:p>
                  </a:txBody>
                  <a:tcPr marL="91445" marR="91445"/>
                </a:tc>
                <a:tc>
                  <a:txBody>
                    <a:bodyPr/>
                    <a:lstStyle/>
                    <a:p>
                      <a:pPr algn="l"/>
                      <a:r>
                        <a:rPr lang="en-US" sz="2000" dirty="0" smtClean="0"/>
                        <a:t>To favor a document with more occurrences of a query term </a:t>
                      </a:r>
                      <a:endParaRPr lang="en-US" sz="2000" dirty="0"/>
                    </a:p>
                  </a:txBody>
                  <a:tcPr marL="91445" marR="91445"/>
                </a:tc>
              </a:tr>
              <a:tr h="370840">
                <a:tc>
                  <a:txBody>
                    <a:bodyPr/>
                    <a:lstStyle/>
                    <a:p>
                      <a:pPr algn="ctr"/>
                      <a:r>
                        <a:rPr lang="en-US" sz="2000" dirty="0" smtClean="0"/>
                        <a:t>TFC2</a:t>
                      </a:r>
                      <a:endParaRPr lang="en-US" sz="2000" dirty="0"/>
                    </a:p>
                  </a:txBody>
                  <a:tcPr marL="91445" marR="91445"/>
                </a:tc>
                <a:tc>
                  <a:txBody>
                    <a:bodyPr/>
                    <a:lstStyle/>
                    <a:p>
                      <a:pPr algn="l"/>
                      <a:r>
                        <a:rPr lang="en-US" sz="2000" dirty="0" smtClean="0"/>
                        <a:t>To ensure that the amount of increase in score</a:t>
                      </a:r>
                      <a:r>
                        <a:rPr lang="en-US" sz="2000" baseline="0" dirty="0" smtClean="0"/>
                        <a:t> due to adding a query term repeatedly must decrease as more terms are added</a:t>
                      </a:r>
                      <a:endParaRPr lang="en-US" sz="2000" dirty="0"/>
                    </a:p>
                  </a:txBody>
                  <a:tcPr marL="91445" marR="91445"/>
                </a:tc>
              </a:tr>
              <a:tr h="370840">
                <a:tc>
                  <a:txBody>
                    <a:bodyPr/>
                    <a:lstStyle/>
                    <a:p>
                      <a:pPr algn="ctr"/>
                      <a:r>
                        <a:rPr lang="en-US" sz="2000" dirty="0" smtClean="0"/>
                        <a:t>TFC3</a:t>
                      </a:r>
                      <a:endParaRPr lang="en-US" sz="2000" dirty="0"/>
                    </a:p>
                  </a:txBody>
                  <a:tcPr marL="91445" marR="91445"/>
                </a:tc>
                <a:tc>
                  <a:txBody>
                    <a:bodyPr/>
                    <a:lstStyle/>
                    <a:p>
                      <a:pPr algn="l"/>
                      <a:r>
                        <a:rPr lang="en-US" sz="2000" dirty="0" smtClean="0"/>
                        <a:t>To favor a document matching more distinct query terms </a:t>
                      </a:r>
                      <a:endParaRPr lang="en-US" sz="2000" dirty="0"/>
                    </a:p>
                  </a:txBody>
                  <a:tcPr marL="91445" marR="91445"/>
                </a:tc>
              </a:tr>
              <a:tr h="370840">
                <a:tc>
                  <a:txBody>
                    <a:bodyPr/>
                    <a:lstStyle/>
                    <a:p>
                      <a:pPr algn="ctr"/>
                      <a:r>
                        <a:rPr lang="en-US" sz="2000" dirty="0" smtClean="0"/>
                        <a:t>TDC</a:t>
                      </a:r>
                      <a:endParaRPr lang="en-US" sz="2000" dirty="0"/>
                    </a:p>
                  </a:txBody>
                  <a:tcPr marL="91445" marR="91445"/>
                </a:tc>
                <a:tc>
                  <a:txBody>
                    <a:bodyPr/>
                    <a:lstStyle/>
                    <a:p>
                      <a:pPr algn="l"/>
                      <a:r>
                        <a:rPr lang="en-US" sz="2000" dirty="0" smtClean="0"/>
                        <a:t>To penalize the words popular in the collection and assign higher weights to discriminative terms</a:t>
                      </a:r>
                      <a:endParaRPr lang="en-US" sz="2000" dirty="0"/>
                    </a:p>
                  </a:txBody>
                  <a:tcPr marL="91445" marR="91445"/>
                </a:tc>
              </a:tr>
              <a:tr h="370840">
                <a:tc>
                  <a:txBody>
                    <a:bodyPr/>
                    <a:lstStyle/>
                    <a:p>
                      <a:pPr algn="ctr"/>
                      <a:r>
                        <a:rPr lang="en-US" sz="2000" dirty="0" smtClean="0"/>
                        <a:t>LNC1</a:t>
                      </a:r>
                      <a:endParaRPr lang="en-US" sz="2000" dirty="0"/>
                    </a:p>
                  </a:txBody>
                  <a:tcPr marL="91445" marR="91445"/>
                </a:tc>
                <a:tc>
                  <a:txBody>
                    <a:bodyPr/>
                    <a:lstStyle/>
                    <a:p>
                      <a:pPr algn="l"/>
                      <a:r>
                        <a:rPr lang="en-US" sz="2000" dirty="0" smtClean="0"/>
                        <a:t>To penalize a long document (assuming equal TF) </a:t>
                      </a:r>
                      <a:endParaRPr lang="en-US" sz="2000" dirty="0"/>
                    </a:p>
                  </a:txBody>
                  <a:tcPr marL="91445" marR="91445"/>
                </a:tc>
              </a:tr>
              <a:tr h="370840">
                <a:tc>
                  <a:txBody>
                    <a:bodyPr/>
                    <a:lstStyle/>
                    <a:p>
                      <a:pPr algn="ctr"/>
                      <a:r>
                        <a:rPr lang="en-US" sz="2000" dirty="0" smtClean="0"/>
                        <a:t>LNC2, </a:t>
                      </a:r>
                    </a:p>
                    <a:p>
                      <a:pPr algn="ctr"/>
                      <a:r>
                        <a:rPr lang="en-US" sz="2000" dirty="0" smtClean="0"/>
                        <a:t>TF-LNC</a:t>
                      </a:r>
                      <a:endParaRPr lang="en-US" sz="2000" dirty="0"/>
                    </a:p>
                  </a:txBody>
                  <a:tcPr marL="91445" marR="91445"/>
                </a:tc>
                <a:tc>
                  <a:txBody>
                    <a:bodyPr/>
                    <a:lstStyle/>
                    <a:p>
                      <a:pPr algn="l"/>
                      <a:r>
                        <a:rPr lang="en-US" sz="2000" dirty="0" smtClean="0"/>
                        <a:t>To avoid over-penalizing a long document</a:t>
                      </a:r>
                      <a:endParaRPr lang="en-US" sz="2000" dirty="0"/>
                    </a:p>
                  </a:txBody>
                  <a:tcPr marL="91445" marR="91445"/>
                </a:tc>
              </a:tr>
              <a:tr h="370840">
                <a:tc>
                  <a:txBody>
                    <a:bodyPr/>
                    <a:lstStyle/>
                    <a:p>
                      <a:pPr algn="ctr"/>
                      <a:r>
                        <a:rPr lang="en-US" sz="2000" dirty="0" smtClean="0"/>
                        <a:t>TF-LNC</a:t>
                      </a:r>
                      <a:endParaRPr lang="en-US" sz="2000" dirty="0"/>
                    </a:p>
                  </a:txBody>
                  <a:tcPr marL="91445" marR="91445"/>
                </a:tc>
                <a:tc>
                  <a:txBody>
                    <a:bodyPr/>
                    <a:lstStyle/>
                    <a:p>
                      <a:pPr algn="l"/>
                      <a:r>
                        <a:rPr lang="en-US" sz="2000" dirty="0" smtClean="0"/>
                        <a:t>To regulate the interaction of TF and document length</a:t>
                      </a:r>
                      <a:endParaRPr lang="en-US" sz="2000" dirty="0"/>
                    </a:p>
                  </a:txBody>
                  <a:tcPr marL="91445" marR="91445"/>
                </a:tc>
              </a:tr>
            </a:tbl>
          </a:graphicData>
        </a:graphic>
      </p:graphicFrame>
      <p:sp>
        <p:nvSpPr>
          <p:cNvPr id="3" name="Slide Number Placeholder 2"/>
          <p:cNvSpPr>
            <a:spLocks noGrp="1"/>
          </p:cNvSpPr>
          <p:nvPr>
            <p:ph type="sldNum" sz="quarter" idx="12"/>
          </p:nvPr>
        </p:nvSpPr>
        <p:spPr/>
        <p:txBody>
          <a:bodyPr/>
          <a:lstStyle/>
          <a:p>
            <a:fld id="{88AD08FE-21CA-447A-B5E0-10774CCDBD3A}" type="slidenum">
              <a:rPr lang="en-US" smtClean="0"/>
              <a:t>28</a:t>
            </a:fld>
            <a:endParaRPr lang="en-US"/>
          </a:p>
        </p:txBody>
      </p:sp>
    </p:spTree>
    <p:extLst>
      <p:ext uri="{BB962C8B-B14F-4D97-AF65-F5344CB8AC3E}">
        <p14:creationId xmlns:p14="http://schemas.microsoft.com/office/powerpoint/2010/main" val="1972793896"/>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90600"/>
          </a:xfrm>
        </p:spPr>
        <p:txBody>
          <a:bodyPr>
            <a:normAutofit/>
          </a:bodyPr>
          <a:lstStyle/>
          <a:p>
            <a:r>
              <a:rPr lang="en-US" sz="3800" b="1" dirty="0" smtClean="0">
                <a:solidFill>
                  <a:srgbClr val="000090"/>
                </a:solidFill>
                <a:latin typeface="Arial"/>
                <a:cs typeface="Arial"/>
              </a:rPr>
              <a:t>Disclaimers </a:t>
            </a:r>
            <a:endParaRPr lang="en-US" sz="3800" b="1" dirty="0">
              <a:solidFill>
                <a:srgbClr val="000090"/>
              </a:solidFill>
              <a:latin typeface="Arial"/>
              <a:cs typeface="Arial"/>
            </a:endParaRPr>
          </a:p>
        </p:txBody>
      </p:sp>
      <p:sp>
        <p:nvSpPr>
          <p:cNvPr id="3" name="Content Placeholder 2"/>
          <p:cNvSpPr>
            <a:spLocks noGrp="1"/>
          </p:cNvSpPr>
          <p:nvPr>
            <p:ph idx="1"/>
          </p:nvPr>
        </p:nvSpPr>
        <p:spPr/>
        <p:txBody>
          <a:bodyPr>
            <a:normAutofit/>
          </a:bodyPr>
          <a:lstStyle/>
          <a:p>
            <a:r>
              <a:rPr lang="en-US" dirty="0" smtClean="0"/>
              <a:t>Given a retrieval heuristic, there could be multiple ways of formalizing it as constraints.  </a:t>
            </a:r>
          </a:p>
          <a:p>
            <a:endParaRPr lang="en-US" dirty="0" smtClean="0"/>
          </a:p>
          <a:p>
            <a:r>
              <a:rPr lang="en-US" dirty="0" smtClean="0"/>
              <a:t>When formalizing a retrieval constraint, it is necessary to check its dependency on other constraints. </a:t>
            </a:r>
            <a:endParaRPr lang="en-US" dirty="0"/>
          </a:p>
        </p:txBody>
      </p:sp>
      <p:sp>
        <p:nvSpPr>
          <p:cNvPr id="4" name="Slide Number Placeholder 3"/>
          <p:cNvSpPr>
            <a:spLocks noGrp="1"/>
          </p:cNvSpPr>
          <p:nvPr>
            <p:ph type="sldNum" sz="quarter" idx="12"/>
          </p:nvPr>
        </p:nvSpPr>
        <p:spPr/>
        <p:txBody>
          <a:bodyPr/>
          <a:lstStyle/>
          <a:p>
            <a:fld id="{88AD08FE-21CA-447A-B5E0-10774CCDBD3A}" type="slidenum">
              <a:rPr lang="en-US" smtClean="0"/>
              <a:t>29</a:t>
            </a:fld>
            <a:endParaRPr lang="en-US"/>
          </a:p>
        </p:txBody>
      </p:sp>
    </p:spTree>
    <p:extLst>
      <p:ext uri="{BB962C8B-B14F-4D97-AF65-F5344CB8AC3E}">
        <p14:creationId xmlns:p14="http://schemas.microsoft.com/office/powerpoint/2010/main" val="1946574460"/>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000090"/>
                </a:solidFill>
              </a:rPr>
              <a:t>Organization of Tutorial</a:t>
            </a:r>
            <a:endParaRPr lang="en-US" b="1" dirty="0">
              <a:solidFill>
                <a:srgbClr val="000090"/>
              </a:solidFill>
            </a:endParaRPr>
          </a:p>
        </p:txBody>
      </p:sp>
      <p:sp>
        <p:nvSpPr>
          <p:cNvPr id="5" name="Slide Number Placeholder 4"/>
          <p:cNvSpPr>
            <a:spLocks noGrp="1"/>
          </p:cNvSpPr>
          <p:nvPr>
            <p:ph type="sldNum" sz="quarter" idx="12"/>
          </p:nvPr>
        </p:nvSpPr>
        <p:spPr/>
        <p:txBody>
          <a:bodyPr/>
          <a:lstStyle/>
          <a:p>
            <a:fld id="{88AD08FE-21CA-447A-B5E0-10774CCDBD3A}" type="slidenum">
              <a:rPr lang="en-US" smtClean="0"/>
              <a:t>3</a:t>
            </a:fld>
            <a:endParaRPr lang="en-US"/>
          </a:p>
        </p:txBody>
      </p:sp>
      <p:sp>
        <p:nvSpPr>
          <p:cNvPr id="4" name="Rounded Rectangle 3"/>
          <p:cNvSpPr/>
          <p:nvPr/>
        </p:nvSpPr>
        <p:spPr>
          <a:xfrm>
            <a:off x="2057400" y="1143000"/>
            <a:ext cx="5105400" cy="76200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dirty="0" smtClean="0"/>
              <a:t>Motivation</a:t>
            </a:r>
            <a:endParaRPr lang="en-US" sz="2800" dirty="0"/>
          </a:p>
        </p:txBody>
      </p:sp>
      <p:sp>
        <p:nvSpPr>
          <p:cNvPr id="13" name="Rounded Rectangle 12"/>
          <p:cNvSpPr/>
          <p:nvPr/>
        </p:nvSpPr>
        <p:spPr>
          <a:xfrm>
            <a:off x="2057400" y="2362200"/>
            <a:ext cx="5105400" cy="106680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dirty="0"/>
              <a:t>Axiomatic Analysis and Optimization: </a:t>
            </a:r>
            <a:r>
              <a:rPr lang="en-US" sz="2800" dirty="0" smtClean="0"/>
              <a:t>Early Work</a:t>
            </a:r>
            <a:endParaRPr lang="en-US" sz="2800" dirty="0"/>
          </a:p>
        </p:txBody>
      </p:sp>
      <p:sp>
        <p:nvSpPr>
          <p:cNvPr id="14" name="Rounded Rectangle 13"/>
          <p:cNvSpPr/>
          <p:nvPr/>
        </p:nvSpPr>
        <p:spPr>
          <a:xfrm>
            <a:off x="2057400" y="3886200"/>
            <a:ext cx="5105400" cy="106680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dirty="0"/>
              <a:t>Axiomatic Analysis and Optimization: </a:t>
            </a:r>
            <a:r>
              <a:rPr lang="en-US" sz="2800" dirty="0" smtClean="0"/>
              <a:t>Recent Work</a:t>
            </a:r>
            <a:endParaRPr lang="en-US" sz="2800" dirty="0"/>
          </a:p>
        </p:txBody>
      </p:sp>
      <p:sp>
        <p:nvSpPr>
          <p:cNvPr id="16" name="Rounded Rectangle 15"/>
          <p:cNvSpPr/>
          <p:nvPr/>
        </p:nvSpPr>
        <p:spPr>
          <a:xfrm>
            <a:off x="2057400" y="5410200"/>
            <a:ext cx="5105400" cy="76200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dirty="0" smtClean="0"/>
              <a:t>Summary</a:t>
            </a:r>
            <a:endParaRPr lang="en-US" sz="2800" dirty="0"/>
          </a:p>
        </p:txBody>
      </p:sp>
    </p:spTree>
    <p:extLst>
      <p:ext uri="{BB962C8B-B14F-4D97-AF65-F5344CB8AC3E}">
        <p14:creationId xmlns:p14="http://schemas.microsoft.com/office/powerpoint/2010/main" val="1982533301"/>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altLang="en-US" sz="3600" b="1" dirty="0" smtClean="0">
                <a:solidFill>
                  <a:srgbClr val="000090"/>
                </a:solidFill>
                <a:latin typeface="Arial" charset="0"/>
                <a:cs typeface="Arial" charset="0"/>
              </a:rPr>
              <a:t>Weak or Strong Constraints? </a:t>
            </a:r>
            <a:endParaRPr lang="en-US" sz="3600" dirty="0">
              <a:solidFill>
                <a:srgbClr val="000090"/>
              </a:solidFill>
            </a:endParaRPr>
          </a:p>
        </p:txBody>
      </p:sp>
      <p:sp>
        <p:nvSpPr>
          <p:cNvPr id="3" name="Content Placeholder 2"/>
          <p:cNvSpPr>
            <a:spLocks noGrp="1"/>
          </p:cNvSpPr>
          <p:nvPr>
            <p:ph idx="1"/>
          </p:nvPr>
        </p:nvSpPr>
        <p:spPr>
          <a:xfrm>
            <a:off x="401595" y="2438400"/>
            <a:ext cx="8763000" cy="2008997"/>
          </a:xfrm>
        </p:spPr>
        <p:txBody>
          <a:bodyPr>
            <a:normAutofit/>
          </a:bodyPr>
          <a:lstStyle/>
          <a:p>
            <a:r>
              <a:rPr lang="en-US" sz="2800" dirty="0" smtClean="0"/>
              <a:t>Our first attempt: </a:t>
            </a:r>
          </a:p>
          <a:p>
            <a:pPr lvl="1"/>
            <a:r>
              <a:rPr lang="en-US" sz="2400" dirty="0" smtClean="0"/>
              <a:t>Let </a:t>
            </a:r>
            <a:r>
              <a:rPr lang="en-US" sz="2400" i="1" dirty="0" smtClean="0"/>
              <a:t>Q={q</a:t>
            </a:r>
            <a:r>
              <a:rPr lang="en-US" sz="2400" i="1" baseline="-25000" dirty="0" smtClean="0"/>
              <a:t>1</a:t>
            </a:r>
            <a:r>
              <a:rPr lang="en-US" sz="2400" i="1" dirty="0"/>
              <a:t>, </a:t>
            </a:r>
            <a:r>
              <a:rPr lang="en-US" sz="2400" i="1" dirty="0" smtClean="0"/>
              <a:t>q</a:t>
            </a:r>
            <a:r>
              <a:rPr lang="en-US" sz="2400" i="1" baseline="-25000" dirty="0"/>
              <a:t>2</a:t>
            </a:r>
            <a:r>
              <a:rPr lang="en-US" sz="2400" i="1" dirty="0" smtClean="0"/>
              <a:t>}</a:t>
            </a:r>
            <a:r>
              <a:rPr lang="en-US" sz="2400" dirty="0" smtClean="0"/>
              <a:t>. Assume </a:t>
            </a:r>
            <a:r>
              <a:rPr lang="en-US" sz="2400" i="1" dirty="0" smtClean="0"/>
              <a:t>|</a:t>
            </a:r>
            <a:r>
              <a:rPr lang="en-US" sz="2400" i="1" dirty="0"/>
              <a:t>D</a:t>
            </a:r>
            <a:r>
              <a:rPr lang="en-US" sz="2400" i="1" baseline="-25000" dirty="0" smtClean="0"/>
              <a:t>1</a:t>
            </a:r>
            <a:r>
              <a:rPr lang="en-US" sz="2400" i="1" dirty="0"/>
              <a:t>|=|</a:t>
            </a:r>
            <a:r>
              <a:rPr lang="en-US" sz="2400" i="1" dirty="0" smtClean="0"/>
              <a:t>D</a:t>
            </a:r>
            <a:r>
              <a:rPr lang="en-US" sz="2400" i="1" baseline="-25000" dirty="0" smtClean="0"/>
              <a:t>2</a:t>
            </a:r>
            <a:r>
              <a:rPr lang="en-US" sz="2400" i="1" dirty="0" smtClean="0"/>
              <a:t>| </a:t>
            </a:r>
            <a:r>
              <a:rPr lang="en-US" sz="2400" dirty="0" smtClean="0"/>
              <a:t>and </a:t>
            </a:r>
            <a:r>
              <a:rPr lang="en-US" sz="2400" i="1" dirty="0" smtClean="0"/>
              <a:t>c(</a:t>
            </a:r>
            <a:r>
              <a:rPr lang="en-US" sz="2400" i="1" dirty="0"/>
              <a:t>q</a:t>
            </a:r>
            <a:r>
              <a:rPr lang="en-US" sz="2400" i="1" baseline="-25000" dirty="0" smtClean="0"/>
              <a:t>1</a:t>
            </a:r>
            <a:r>
              <a:rPr lang="en-US" sz="2400" i="1" dirty="0"/>
              <a:t>,</a:t>
            </a:r>
            <a:r>
              <a:rPr lang="en-US" sz="2400" i="1" dirty="0" smtClean="0"/>
              <a:t>D</a:t>
            </a:r>
            <a:r>
              <a:rPr lang="en-US" sz="2400" i="1" baseline="-25000" dirty="0" smtClean="0"/>
              <a:t>1</a:t>
            </a:r>
            <a:r>
              <a:rPr lang="en-US" sz="2400" i="1" dirty="0" smtClean="0"/>
              <a:t>)+</a:t>
            </a:r>
            <a:r>
              <a:rPr lang="en-US" sz="2400" i="1" dirty="0"/>
              <a:t>c(</a:t>
            </a:r>
            <a:r>
              <a:rPr lang="en-US" sz="2400" i="1" dirty="0" smtClean="0"/>
              <a:t>q</a:t>
            </a:r>
            <a:r>
              <a:rPr lang="en-US" sz="2400" i="1" baseline="-25000" dirty="0" smtClean="0"/>
              <a:t>2</a:t>
            </a:r>
            <a:r>
              <a:rPr lang="en-US" sz="2400" i="1" dirty="0" smtClean="0"/>
              <a:t>,</a:t>
            </a:r>
            <a:r>
              <a:rPr lang="en-US" sz="2400" i="1" dirty="0"/>
              <a:t>D</a:t>
            </a:r>
            <a:r>
              <a:rPr lang="en-US" sz="2400" i="1" baseline="-25000" dirty="0"/>
              <a:t>1</a:t>
            </a:r>
            <a:r>
              <a:rPr lang="en-US" sz="2400" i="1" dirty="0" smtClean="0"/>
              <a:t>)=</a:t>
            </a:r>
            <a:r>
              <a:rPr lang="en-US" sz="2400" i="1" dirty="0"/>
              <a:t>c(q</a:t>
            </a:r>
            <a:r>
              <a:rPr lang="en-US" sz="2400" i="1" baseline="-25000" dirty="0"/>
              <a:t>1</a:t>
            </a:r>
            <a:r>
              <a:rPr lang="en-US" sz="2400" i="1" dirty="0"/>
              <a:t>,</a:t>
            </a:r>
            <a:r>
              <a:rPr lang="en-US" sz="2400" i="1" dirty="0" smtClean="0"/>
              <a:t>D</a:t>
            </a:r>
            <a:r>
              <a:rPr lang="en-US" sz="2400" i="1" baseline="-25000" dirty="0" smtClean="0"/>
              <a:t>2</a:t>
            </a:r>
            <a:r>
              <a:rPr lang="en-US" sz="2400" i="1" dirty="0" smtClean="0"/>
              <a:t>)+</a:t>
            </a:r>
            <a:r>
              <a:rPr lang="en-US" sz="2400" i="1" dirty="0"/>
              <a:t>c(</a:t>
            </a:r>
            <a:r>
              <a:rPr lang="en-US" sz="2400" i="1" dirty="0" smtClean="0"/>
              <a:t>q</a:t>
            </a:r>
            <a:r>
              <a:rPr lang="en-US" sz="2400" i="1" baseline="-25000" dirty="0" smtClean="0"/>
              <a:t>2</a:t>
            </a:r>
            <a:r>
              <a:rPr lang="en-US" sz="2400" i="1" dirty="0" smtClean="0"/>
              <a:t>,D</a:t>
            </a:r>
            <a:r>
              <a:rPr lang="en-US" sz="2400" i="1" baseline="-25000" dirty="0" smtClean="0"/>
              <a:t>2</a:t>
            </a:r>
            <a:r>
              <a:rPr lang="en-US" sz="2400" i="1" dirty="0" smtClean="0"/>
              <a:t>)</a:t>
            </a:r>
            <a:r>
              <a:rPr lang="en-US" sz="2400" dirty="0" smtClean="0"/>
              <a:t>. If </a:t>
            </a:r>
            <a:r>
              <a:rPr lang="en-US" sz="2400" i="1" dirty="0" smtClean="0"/>
              <a:t>td(q</a:t>
            </a:r>
            <a:r>
              <a:rPr lang="en-US" sz="2400" i="1" baseline="-25000" dirty="0" smtClean="0"/>
              <a:t>1</a:t>
            </a:r>
            <a:r>
              <a:rPr lang="en-US" sz="2400" i="1" dirty="0" smtClean="0"/>
              <a:t>)&gt;=td</a:t>
            </a:r>
            <a:r>
              <a:rPr lang="en-US" sz="2400" i="1" dirty="0"/>
              <a:t>(</a:t>
            </a:r>
            <a:r>
              <a:rPr lang="en-US" sz="2400" i="1" dirty="0" smtClean="0"/>
              <a:t>q</a:t>
            </a:r>
            <a:r>
              <a:rPr lang="en-US" sz="2400" i="1" baseline="-25000" dirty="0" smtClean="0"/>
              <a:t>2</a:t>
            </a:r>
            <a:r>
              <a:rPr lang="en-US" sz="2400" i="1" dirty="0" smtClean="0"/>
              <a:t>) </a:t>
            </a:r>
            <a:r>
              <a:rPr lang="en-US" sz="2400" dirty="0"/>
              <a:t>and </a:t>
            </a:r>
            <a:r>
              <a:rPr lang="en-US" sz="2400" i="1" dirty="0"/>
              <a:t>c(</a:t>
            </a:r>
            <a:r>
              <a:rPr lang="en-US" sz="2400" i="1" dirty="0" smtClean="0"/>
              <a:t>q</a:t>
            </a:r>
            <a:r>
              <a:rPr lang="en-US" sz="2400" i="1" baseline="-25000" dirty="0" smtClean="0"/>
              <a:t>1</a:t>
            </a:r>
            <a:r>
              <a:rPr lang="en-US" sz="2400" i="1" dirty="0" smtClean="0"/>
              <a:t>,</a:t>
            </a:r>
            <a:r>
              <a:rPr lang="en-US" sz="2400" i="1" dirty="0"/>
              <a:t>D</a:t>
            </a:r>
            <a:r>
              <a:rPr lang="en-US" sz="2400" i="1" baseline="-25000" dirty="0"/>
              <a:t>1</a:t>
            </a:r>
            <a:r>
              <a:rPr lang="en-US" sz="2400" i="1" dirty="0" smtClean="0"/>
              <a:t>)&gt;=c</a:t>
            </a:r>
            <a:r>
              <a:rPr lang="en-US" sz="2400" i="1" dirty="0"/>
              <a:t>(q</a:t>
            </a:r>
            <a:r>
              <a:rPr lang="en-US" sz="2400" i="1" baseline="-25000" dirty="0"/>
              <a:t>1</a:t>
            </a:r>
            <a:r>
              <a:rPr lang="en-US" sz="2400" i="1" dirty="0"/>
              <a:t>,D</a:t>
            </a:r>
            <a:r>
              <a:rPr lang="en-US" sz="2400" i="1" baseline="-25000" dirty="0"/>
              <a:t>2</a:t>
            </a:r>
            <a:r>
              <a:rPr lang="en-US" sz="2400" i="1" dirty="0"/>
              <a:t>)</a:t>
            </a:r>
            <a:r>
              <a:rPr lang="en-US" sz="2400" dirty="0"/>
              <a:t>, </a:t>
            </a:r>
            <a:r>
              <a:rPr lang="en-US" sz="2400" dirty="0" smtClean="0"/>
              <a:t>we have</a:t>
            </a:r>
            <a:r>
              <a:rPr lang="en-US" sz="2400" i="1" dirty="0"/>
              <a:t> </a:t>
            </a:r>
            <a:r>
              <a:rPr lang="en-US" sz="2400" i="1" dirty="0" smtClean="0"/>
              <a:t> </a:t>
            </a:r>
            <a:endParaRPr lang="en-US" sz="2400" i="1" dirty="0"/>
          </a:p>
        </p:txBody>
      </p:sp>
      <p:sp>
        <p:nvSpPr>
          <p:cNvPr id="4" name="Slide Number Placeholder 3"/>
          <p:cNvSpPr>
            <a:spLocks noGrp="1"/>
          </p:cNvSpPr>
          <p:nvPr>
            <p:ph type="sldNum" sz="quarter" idx="12"/>
          </p:nvPr>
        </p:nvSpPr>
        <p:spPr/>
        <p:txBody>
          <a:bodyPr/>
          <a:lstStyle/>
          <a:p>
            <a:fld id="{88AD08FE-21CA-447A-B5E0-10774CCDBD3A}" type="slidenum">
              <a:rPr lang="en-US" smtClean="0"/>
              <a:t>30</a:t>
            </a:fld>
            <a:endParaRPr lang="en-US"/>
          </a:p>
        </p:txBody>
      </p:sp>
      <p:sp>
        <p:nvSpPr>
          <p:cNvPr id="6" name="Text Box 24"/>
          <p:cNvSpPr txBox="1">
            <a:spLocks noChangeArrowheads="1"/>
          </p:cNvSpPr>
          <p:nvPr/>
        </p:nvSpPr>
        <p:spPr bwMode="auto">
          <a:xfrm>
            <a:off x="838200" y="990600"/>
            <a:ext cx="7848600" cy="1384995"/>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spcBef>
                <a:spcPct val="50000"/>
              </a:spcBef>
            </a:pPr>
            <a:r>
              <a:rPr lang="en-US" sz="2400" b="1" dirty="0" smtClean="0">
                <a:solidFill>
                  <a:schemeClr val="accent6">
                    <a:lumMod val="50000"/>
                  </a:schemeClr>
                </a:solidFill>
              </a:rPr>
              <a:t>The Heuristic captured by TDC: </a:t>
            </a:r>
          </a:p>
          <a:p>
            <a:pPr eaLnBrk="1" hangingPunct="1">
              <a:spcBef>
                <a:spcPct val="50000"/>
              </a:spcBef>
            </a:pPr>
            <a:r>
              <a:rPr lang="en-US" sz="2400" dirty="0" smtClean="0">
                <a:solidFill>
                  <a:schemeClr val="accent6">
                    <a:lumMod val="50000"/>
                  </a:schemeClr>
                </a:solidFill>
              </a:rPr>
              <a:t>	To </a:t>
            </a:r>
            <a:r>
              <a:rPr lang="en-US" sz="2400" dirty="0">
                <a:solidFill>
                  <a:schemeClr val="accent6">
                    <a:lumMod val="50000"/>
                  </a:schemeClr>
                </a:solidFill>
              </a:rPr>
              <a:t>penalize the words popular in the collection and </a:t>
            </a:r>
            <a:r>
              <a:rPr lang="en-US" sz="2400" dirty="0" smtClean="0">
                <a:solidFill>
                  <a:schemeClr val="accent6">
                    <a:lumMod val="50000"/>
                  </a:schemeClr>
                </a:solidFill>
              </a:rPr>
              <a:t>	assign </a:t>
            </a:r>
            <a:r>
              <a:rPr lang="en-US" sz="2400" dirty="0">
                <a:solidFill>
                  <a:schemeClr val="accent6">
                    <a:lumMod val="50000"/>
                  </a:schemeClr>
                </a:solidFill>
              </a:rPr>
              <a:t>higher weights to discriminative </a:t>
            </a:r>
            <a:r>
              <a:rPr lang="en-US" sz="2400" dirty="0" smtClean="0">
                <a:solidFill>
                  <a:schemeClr val="accent6">
                    <a:lumMod val="50000"/>
                  </a:schemeClr>
                </a:solidFill>
              </a:rPr>
              <a:t>terms</a:t>
            </a:r>
            <a:endParaRPr lang="en-US" altLang="zh-CN" sz="2400" dirty="0">
              <a:solidFill>
                <a:schemeClr val="accent6">
                  <a:lumMod val="50000"/>
                </a:schemeClr>
              </a:solidFill>
            </a:endParaRPr>
          </a:p>
        </p:txBody>
      </p:sp>
      <p:sp>
        <p:nvSpPr>
          <p:cNvPr id="8" name="Content Placeholder 2"/>
          <p:cNvSpPr txBox="1">
            <a:spLocks/>
          </p:cNvSpPr>
          <p:nvPr/>
        </p:nvSpPr>
        <p:spPr>
          <a:xfrm>
            <a:off x="381000" y="4343400"/>
            <a:ext cx="8763000" cy="2008997"/>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2800" dirty="0" smtClean="0"/>
              <a:t>Our second attempt (a relaxed version):  </a:t>
            </a:r>
          </a:p>
          <a:p>
            <a:pPr lvl="1"/>
            <a:r>
              <a:rPr lang="en-US" sz="2400" dirty="0" smtClean="0"/>
              <a:t>Let </a:t>
            </a:r>
            <a:r>
              <a:rPr lang="en-US" sz="2400" i="1" dirty="0" smtClean="0"/>
              <a:t>Q={q</a:t>
            </a:r>
            <a:r>
              <a:rPr lang="en-US" sz="2400" i="1" baseline="-25000" dirty="0" smtClean="0"/>
              <a:t>1</a:t>
            </a:r>
            <a:r>
              <a:rPr lang="en-US" sz="2400" i="1" dirty="0" smtClean="0"/>
              <a:t>, q</a:t>
            </a:r>
            <a:r>
              <a:rPr lang="en-US" sz="2400" i="1" baseline="-25000" dirty="0" smtClean="0"/>
              <a:t>2</a:t>
            </a:r>
            <a:r>
              <a:rPr lang="en-US" sz="2400" i="1" dirty="0" smtClean="0"/>
              <a:t>}</a:t>
            </a:r>
            <a:r>
              <a:rPr lang="en-US" sz="2400" dirty="0" smtClean="0"/>
              <a:t>. Assume </a:t>
            </a:r>
            <a:r>
              <a:rPr lang="en-US" sz="2400" i="1" dirty="0" smtClean="0"/>
              <a:t>|D</a:t>
            </a:r>
            <a:r>
              <a:rPr lang="en-US" sz="2400" i="1" baseline="-25000" dirty="0" smtClean="0"/>
              <a:t>1</a:t>
            </a:r>
            <a:r>
              <a:rPr lang="en-US" sz="2400" i="1" dirty="0" smtClean="0"/>
              <a:t>|=|D</a:t>
            </a:r>
            <a:r>
              <a:rPr lang="en-US" sz="2400" i="1" baseline="-25000" dirty="0" smtClean="0"/>
              <a:t>2</a:t>
            </a:r>
            <a:r>
              <a:rPr lang="en-US" sz="2400" i="1" dirty="0" smtClean="0"/>
              <a:t>| </a:t>
            </a:r>
            <a:r>
              <a:rPr lang="en-US" sz="2400" dirty="0" smtClean="0"/>
              <a:t>and </a:t>
            </a:r>
            <a:r>
              <a:rPr lang="en-US" sz="2400" i="1" dirty="0"/>
              <a:t>D</a:t>
            </a:r>
            <a:r>
              <a:rPr lang="en-US" sz="2400" i="1" baseline="-25000" dirty="0"/>
              <a:t>1</a:t>
            </a:r>
            <a:r>
              <a:rPr lang="en-US" sz="2400" dirty="0" smtClean="0"/>
              <a:t> contains only </a:t>
            </a:r>
            <a:r>
              <a:rPr lang="en-US" sz="2400" i="1" dirty="0"/>
              <a:t>q</a:t>
            </a:r>
            <a:r>
              <a:rPr lang="en-US" sz="2400" i="1" baseline="-25000" dirty="0"/>
              <a:t>1</a:t>
            </a:r>
            <a:r>
              <a:rPr lang="en-US" sz="2400" dirty="0" smtClean="0"/>
              <a:t> and </a:t>
            </a:r>
            <a:r>
              <a:rPr lang="en-US" sz="2400" i="1" dirty="0" smtClean="0"/>
              <a:t>D</a:t>
            </a:r>
            <a:r>
              <a:rPr lang="en-US" sz="2400" i="1" baseline="-25000" dirty="0" smtClean="0"/>
              <a:t>2</a:t>
            </a:r>
            <a:r>
              <a:rPr lang="en-US" sz="2400" dirty="0" smtClean="0"/>
              <a:t> contains only </a:t>
            </a:r>
            <a:r>
              <a:rPr lang="en-US" sz="2400" i="1" dirty="0" smtClean="0"/>
              <a:t>q</a:t>
            </a:r>
            <a:r>
              <a:rPr lang="en-US" sz="2400" i="1" baseline="-25000" dirty="0" smtClean="0"/>
              <a:t>2</a:t>
            </a:r>
            <a:r>
              <a:rPr lang="en-US" sz="2400" dirty="0" smtClean="0"/>
              <a:t>. </a:t>
            </a:r>
          </a:p>
          <a:p>
            <a:pPr marL="457200" lvl="1" indent="0">
              <a:buNone/>
            </a:pPr>
            <a:r>
              <a:rPr lang="en-US" sz="2400" dirty="0" smtClean="0"/>
              <a:t>    If </a:t>
            </a:r>
            <a:r>
              <a:rPr lang="en-US" sz="2400" i="1" dirty="0" smtClean="0"/>
              <a:t>td(q</a:t>
            </a:r>
            <a:r>
              <a:rPr lang="en-US" sz="2400" i="1" baseline="-25000" dirty="0" smtClean="0"/>
              <a:t>1</a:t>
            </a:r>
            <a:r>
              <a:rPr lang="en-US" sz="2400" i="1" dirty="0" smtClean="0"/>
              <a:t>)&gt;=td(q</a:t>
            </a:r>
            <a:r>
              <a:rPr lang="en-US" sz="2400" i="1" baseline="-25000" dirty="0" smtClean="0"/>
              <a:t>1</a:t>
            </a:r>
            <a:r>
              <a:rPr lang="en-US" sz="2400" i="1" dirty="0" smtClean="0"/>
              <a:t>)</a:t>
            </a:r>
            <a:r>
              <a:rPr lang="en-US" sz="2400" dirty="0" smtClean="0"/>
              <a:t>, we have</a:t>
            </a:r>
            <a:endParaRPr lang="en-US" sz="2400" i="1" dirty="0"/>
          </a:p>
        </p:txBody>
      </p:sp>
      <p:graphicFrame>
        <p:nvGraphicFramePr>
          <p:cNvPr id="5" name="Object 4"/>
          <p:cNvGraphicFramePr>
            <a:graphicFrameLocks noChangeAspect="1"/>
          </p:cNvGraphicFramePr>
          <p:nvPr>
            <p:extLst>
              <p:ext uri="{D42A27DB-BD31-4B8C-83A1-F6EECF244321}">
                <p14:modId xmlns:p14="http://schemas.microsoft.com/office/powerpoint/2010/main" val="3434796026"/>
              </p:ext>
            </p:extLst>
          </p:nvPr>
        </p:nvGraphicFramePr>
        <p:xfrm>
          <a:off x="4362450" y="5741126"/>
          <a:ext cx="3105150" cy="354874"/>
        </p:xfrm>
        <a:graphic>
          <a:graphicData uri="http://schemas.openxmlformats.org/presentationml/2006/ole">
            <mc:AlternateContent xmlns:mc="http://schemas.openxmlformats.org/markup-compatibility/2006">
              <mc:Choice xmlns:v="urn:schemas-microsoft-com:vml" Requires="v">
                <p:oleObj spid="_x0000_s101705" name="Equation" r:id="rId3" imgW="1778000" imgH="203200" progId="Equation.3">
                  <p:embed/>
                </p:oleObj>
              </mc:Choice>
              <mc:Fallback>
                <p:oleObj name="Equation" r:id="rId3" imgW="1778000" imgH="203200" progId="Equation.3">
                  <p:embed/>
                  <p:pic>
                    <p:nvPicPr>
                      <p:cNvPr id="0" name=""/>
                      <p:cNvPicPr/>
                      <p:nvPr/>
                    </p:nvPicPr>
                    <p:blipFill>
                      <a:blip r:embed="rId4"/>
                      <a:stretch>
                        <a:fillRect/>
                      </a:stretch>
                    </p:blipFill>
                    <p:spPr>
                      <a:xfrm>
                        <a:off x="4362450" y="5741126"/>
                        <a:ext cx="3105150" cy="354874"/>
                      </a:xfrm>
                      <a:prstGeom prst="rect">
                        <a:avLst/>
                      </a:prstGeom>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741734352"/>
              </p:ext>
            </p:extLst>
          </p:nvPr>
        </p:nvGraphicFramePr>
        <p:xfrm>
          <a:off x="4684713" y="3759200"/>
          <a:ext cx="2173287" cy="355600"/>
        </p:xfrm>
        <a:graphic>
          <a:graphicData uri="http://schemas.openxmlformats.org/presentationml/2006/ole">
            <mc:AlternateContent xmlns:mc="http://schemas.openxmlformats.org/markup-compatibility/2006">
              <mc:Choice xmlns:v="urn:schemas-microsoft-com:vml" Requires="v">
                <p:oleObj spid="_x0000_s101706" name="Equation" r:id="rId5" imgW="1244600" imgH="203200" progId="Equation.3">
                  <p:embed/>
                </p:oleObj>
              </mc:Choice>
              <mc:Fallback>
                <p:oleObj name="Equation" r:id="rId5" imgW="1244600" imgH="203200" progId="Equation.3">
                  <p:embed/>
                  <p:pic>
                    <p:nvPicPr>
                      <p:cNvPr id="0" name=""/>
                      <p:cNvPicPr/>
                      <p:nvPr/>
                    </p:nvPicPr>
                    <p:blipFill>
                      <a:blip r:embed="rId6"/>
                      <a:stretch>
                        <a:fillRect/>
                      </a:stretch>
                    </p:blipFill>
                    <p:spPr>
                      <a:xfrm>
                        <a:off x="4684713" y="3759200"/>
                        <a:ext cx="2173287" cy="355600"/>
                      </a:xfrm>
                      <a:prstGeom prst="rect">
                        <a:avLst/>
                      </a:prstGeom>
                    </p:spPr>
                  </p:pic>
                </p:oleObj>
              </mc:Fallback>
            </mc:AlternateContent>
          </a:graphicData>
        </a:graphic>
      </p:graphicFrame>
    </p:spTree>
    <p:extLst>
      <p:ext uri="{BB962C8B-B14F-4D97-AF65-F5344CB8AC3E}">
        <p14:creationId xmlns:p14="http://schemas.microsoft.com/office/powerpoint/2010/main" val="3007271662"/>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90600"/>
          </a:xfrm>
        </p:spPr>
        <p:txBody>
          <a:bodyPr>
            <a:normAutofit/>
          </a:bodyPr>
          <a:lstStyle/>
          <a:p>
            <a:r>
              <a:rPr lang="en-US" sz="3800" b="1" dirty="0" smtClean="0">
                <a:solidFill>
                  <a:srgbClr val="000090"/>
                </a:solidFill>
                <a:latin typeface="Arial"/>
                <a:cs typeface="Arial"/>
              </a:rPr>
              <a:t>Key Steps of Constraint Formalization</a:t>
            </a:r>
            <a:endParaRPr lang="en-US" sz="3800" b="1" dirty="0">
              <a:solidFill>
                <a:srgbClr val="000090"/>
              </a:solidFill>
              <a:latin typeface="Arial"/>
              <a:cs typeface="Arial"/>
            </a:endParaRPr>
          </a:p>
        </p:txBody>
      </p:sp>
      <p:sp>
        <p:nvSpPr>
          <p:cNvPr id="3" name="Content Placeholder 2"/>
          <p:cNvSpPr>
            <a:spLocks noGrp="1"/>
          </p:cNvSpPr>
          <p:nvPr>
            <p:ph idx="1"/>
          </p:nvPr>
        </p:nvSpPr>
        <p:spPr>
          <a:xfrm>
            <a:off x="228600" y="1066800"/>
            <a:ext cx="8763000" cy="4906963"/>
          </a:xfrm>
        </p:spPr>
        <p:txBody>
          <a:bodyPr>
            <a:normAutofit fontScale="92500" lnSpcReduction="10000"/>
          </a:bodyPr>
          <a:lstStyle/>
          <a:p>
            <a:r>
              <a:rPr lang="en-US" dirty="0" smtClean="0"/>
              <a:t>Identify desirable retrieval heuristics </a:t>
            </a:r>
          </a:p>
          <a:p>
            <a:endParaRPr lang="en-US" dirty="0"/>
          </a:p>
          <a:p>
            <a:r>
              <a:rPr lang="en-US" dirty="0" smtClean="0"/>
              <a:t>Formalize a retrieval heuristic as reasonable retrieval constraints. </a:t>
            </a:r>
          </a:p>
          <a:p>
            <a:endParaRPr lang="en-US" dirty="0" smtClean="0"/>
          </a:p>
          <a:p>
            <a:r>
              <a:rPr lang="en-US" dirty="0" smtClean="0"/>
              <a:t>After formalizing a retrieval constraint, check how it is related to other retrieval constraints. </a:t>
            </a:r>
          </a:p>
          <a:p>
            <a:pPr lvl="1"/>
            <a:r>
              <a:rPr lang="en-US" dirty="0" smtClean="0"/>
              <a:t>Properties of a constraint set  </a:t>
            </a:r>
          </a:p>
          <a:p>
            <a:pPr lvl="2"/>
            <a:r>
              <a:rPr lang="en-US" dirty="0" smtClean="0"/>
              <a:t>Completeness</a:t>
            </a:r>
          </a:p>
          <a:p>
            <a:pPr lvl="2"/>
            <a:r>
              <a:rPr lang="en-US" dirty="0" smtClean="0"/>
              <a:t>Redundancy </a:t>
            </a:r>
          </a:p>
          <a:p>
            <a:pPr lvl="2"/>
            <a:r>
              <a:rPr lang="en-US" dirty="0" smtClean="0"/>
              <a:t>Conflict </a:t>
            </a:r>
          </a:p>
          <a:p>
            <a:pPr lvl="1"/>
            <a:endParaRPr lang="en-US" dirty="0" smtClean="0"/>
          </a:p>
          <a:p>
            <a:endParaRPr lang="en-US" dirty="0"/>
          </a:p>
        </p:txBody>
      </p:sp>
      <p:sp>
        <p:nvSpPr>
          <p:cNvPr id="4" name="Slide Number Placeholder 3"/>
          <p:cNvSpPr>
            <a:spLocks noGrp="1"/>
          </p:cNvSpPr>
          <p:nvPr>
            <p:ph type="sldNum" sz="quarter" idx="12"/>
          </p:nvPr>
        </p:nvSpPr>
        <p:spPr/>
        <p:txBody>
          <a:bodyPr/>
          <a:lstStyle/>
          <a:p>
            <a:fld id="{88AD08FE-21CA-447A-B5E0-10774CCDBD3A}" type="slidenum">
              <a:rPr lang="en-US" smtClean="0"/>
              <a:t>31</a:t>
            </a:fld>
            <a:endParaRPr lang="en-US"/>
          </a:p>
        </p:txBody>
      </p:sp>
    </p:spTree>
    <p:extLst>
      <p:ext uri="{BB962C8B-B14F-4D97-AF65-F5344CB8AC3E}">
        <p14:creationId xmlns:p14="http://schemas.microsoft.com/office/powerpoint/2010/main" val="1899745310"/>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1295400"/>
          </a:xfrm>
        </p:spPr>
        <p:txBody>
          <a:bodyPr>
            <a:normAutofit/>
          </a:bodyPr>
          <a:lstStyle/>
          <a:p>
            <a:r>
              <a:rPr lang="en-US" sz="3000" b="1" dirty="0">
                <a:solidFill>
                  <a:srgbClr val="000090"/>
                </a:solidFill>
                <a:latin typeface="Arial"/>
                <a:cs typeface="Arial"/>
              </a:rPr>
              <a:t>Axiomatic Analysis and Optimization: Early Work – Outline </a:t>
            </a:r>
          </a:p>
        </p:txBody>
      </p:sp>
      <p:sp>
        <p:nvSpPr>
          <p:cNvPr id="3" name="Content Placeholder 2"/>
          <p:cNvSpPr>
            <a:spLocks noGrp="1"/>
          </p:cNvSpPr>
          <p:nvPr>
            <p:ph idx="1"/>
          </p:nvPr>
        </p:nvSpPr>
        <p:spPr>
          <a:xfrm>
            <a:off x="228600" y="1036637"/>
            <a:ext cx="8763000" cy="4906963"/>
          </a:xfrm>
        </p:spPr>
        <p:txBody>
          <a:bodyPr/>
          <a:lstStyle/>
          <a:p>
            <a:endParaRPr lang="en-US" dirty="0" smtClean="0"/>
          </a:p>
          <a:p>
            <a:r>
              <a:rPr lang="en-US" dirty="0" smtClean="0">
                <a:solidFill>
                  <a:srgbClr val="7F7F7F"/>
                </a:solidFill>
              </a:rPr>
              <a:t>Formalization of Information Retrieval Heuristics</a:t>
            </a:r>
          </a:p>
          <a:p>
            <a:r>
              <a:rPr lang="en-US" dirty="0" smtClean="0"/>
              <a:t>Analysis of Retrieval Functions with Constraints</a:t>
            </a:r>
          </a:p>
          <a:p>
            <a:r>
              <a:rPr lang="en-US" dirty="0" smtClean="0">
                <a:solidFill>
                  <a:srgbClr val="7F7F7F"/>
                </a:solidFill>
              </a:rPr>
              <a:t>Development of Novel Retrieval Functions</a:t>
            </a:r>
          </a:p>
        </p:txBody>
      </p:sp>
      <p:sp>
        <p:nvSpPr>
          <p:cNvPr id="4" name="Rectangle 3"/>
          <p:cNvSpPr/>
          <p:nvPr/>
        </p:nvSpPr>
        <p:spPr>
          <a:xfrm>
            <a:off x="609600" y="2286000"/>
            <a:ext cx="8153400" cy="5334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6"/>
          <p:cNvSpPr>
            <a:spLocks noGrp="1"/>
          </p:cNvSpPr>
          <p:nvPr>
            <p:ph type="sldNum" sz="quarter" idx="12"/>
          </p:nvPr>
        </p:nvSpPr>
        <p:spPr/>
        <p:txBody>
          <a:bodyPr/>
          <a:lstStyle/>
          <a:p>
            <a:fld id="{88AD08FE-21CA-447A-B5E0-10774CCDBD3A}" type="slidenum">
              <a:rPr lang="en-US" smtClean="0"/>
              <a:t>32</a:t>
            </a:fld>
            <a:endParaRPr lang="en-US"/>
          </a:p>
        </p:txBody>
      </p:sp>
      <p:sp>
        <p:nvSpPr>
          <p:cNvPr id="8" name="Left Arrow 7"/>
          <p:cNvSpPr/>
          <p:nvPr/>
        </p:nvSpPr>
        <p:spPr>
          <a:xfrm rot="3447763">
            <a:off x="8114007" y="2925049"/>
            <a:ext cx="657352" cy="394139"/>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p:cNvGrpSpPr/>
          <p:nvPr/>
        </p:nvGrpSpPr>
        <p:grpSpPr>
          <a:xfrm>
            <a:off x="2895600" y="3657600"/>
            <a:ext cx="3352800" cy="2743200"/>
            <a:chOff x="2895600" y="4114800"/>
            <a:chExt cx="3352800" cy="2743200"/>
          </a:xfrm>
        </p:grpSpPr>
        <p:grpSp>
          <p:nvGrpSpPr>
            <p:cNvPr id="10" name="Group 23"/>
            <p:cNvGrpSpPr>
              <a:grpSpLocks/>
            </p:cNvGrpSpPr>
            <p:nvPr/>
          </p:nvGrpSpPr>
          <p:grpSpPr bwMode="auto">
            <a:xfrm>
              <a:off x="2895600" y="4495800"/>
              <a:ext cx="1905000" cy="1981200"/>
              <a:chOff x="2208" y="2016"/>
              <a:chExt cx="1824" cy="1728"/>
            </a:xfrm>
          </p:grpSpPr>
          <p:sp>
            <p:nvSpPr>
              <p:cNvPr id="17" name="Oval 24"/>
              <p:cNvSpPr>
                <a:spLocks noChangeArrowheads="1"/>
              </p:cNvSpPr>
              <p:nvPr/>
            </p:nvSpPr>
            <p:spPr bwMode="auto">
              <a:xfrm>
                <a:off x="2208" y="2016"/>
                <a:ext cx="1824" cy="1728"/>
              </a:xfrm>
              <a:prstGeom prst="ellipse">
                <a:avLst/>
              </a:prstGeom>
              <a:noFill/>
              <a:ln w="38100">
                <a:solidFill>
                  <a:srgbClr val="00CC6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endParaRPr lang="en-US" altLang="en-US"/>
              </a:p>
            </p:txBody>
          </p:sp>
          <p:sp>
            <p:nvSpPr>
              <p:cNvPr id="18" name="Text Box 25"/>
              <p:cNvSpPr txBox="1">
                <a:spLocks noChangeArrowheads="1"/>
              </p:cNvSpPr>
              <p:nvPr/>
            </p:nvSpPr>
            <p:spPr bwMode="auto">
              <a:xfrm>
                <a:off x="2976" y="3312"/>
                <a:ext cx="528"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altLang="en-US">
                    <a:solidFill>
                      <a:srgbClr val="33CC33"/>
                    </a:solidFill>
                  </a:rPr>
                  <a:t>C</a:t>
                </a:r>
                <a:r>
                  <a:rPr lang="en-US" altLang="en-US" baseline="-25000">
                    <a:solidFill>
                      <a:srgbClr val="33CC33"/>
                    </a:solidFill>
                  </a:rPr>
                  <a:t>1</a:t>
                </a:r>
                <a:endParaRPr lang="en-US" altLang="en-US">
                  <a:solidFill>
                    <a:srgbClr val="33CC33"/>
                  </a:solidFill>
                </a:endParaRPr>
              </a:p>
            </p:txBody>
          </p:sp>
        </p:grpSp>
        <p:grpSp>
          <p:nvGrpSpPr>
            <p:cNvPr id="11" name="Group 23"/>
            <p:cNvGrpSpPr>
              <a:grpSpLocks/>
            </p:cNvGrpSpPr>
            <p:nvPr/>
          </p:nvGrpSpPr>
          <p:grpSpPr bwMode="auto">
            <a:xfrm>
              <a:off x="4114800" y="4114800"/>
              <a:ext cx="1905000" cy="1981200"/>
              <a:chOff x="2208" y="2016"/>
              <a:chExt cx="1824" cy="1728"/>
            </a:xfrm>
          </p:grpSpPr>
          <p:sp>
            <p:nvSpPr>
              <p:cNvPr id="15" name="Oval 24"/>
              <p:cNvSpPr>
                <a:spLocks noChangeArrowheads="1"/>
              </p:cNvSpPr>
              <p:nvPr/>
            </p:nvSpPr>
            <p:spPr bwMode="auto">
              <a:xfrm>
                <a:off x="2208" y="2016"/>
                <a:ext cx="1824" cy="1728"/>
              </a:xfrm>
              <a:prstGeom prst="ellipse">
                <a:avLst/>
              </a:prstGeom>
              <a:noFill/>
              <a:ln w="38100">
                <a:solidFill>
                  <a:srgbClr val="00CC6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endParaRPr lang="en-US" altLang="en-US"/>
              </a:p>
            </p:txBody>
          </p:sp>
          <p:sp>
            <p:nvSpPr>
              <p:cNvPr id="16" name="Text Box 25"/>
              <p:cNvSpPr txBox="1">
                <a:spLocks noChangeArrowheads="1"/>
              </p:cNvSpPr>
              <p:nvPr/>
            </p:nvSpPr>
            <p:spPr bwMode="auto">
              <a:xfrm>
                <a:off x="2865" y="2215"/>
                <a:ext cx="528" cy="3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altLang="en-US" dirty="0" smtClean="0">
                    <a:solidFill>
                      <a:srgbClr val="33CC33"/>
                    </a:solidFill>
                  </a:rPr>
                  <a:t>C</a:t>
                </a:r>
                <a:r>
                  <a:rPr lang="en-US" altLang="en-US" baseline="-25000" dirty="0">
                    <a:solidFill>
                      <a:srgbClr val="33CC33"/>
                    </a:solidFill>
                  </a:rPr>
                  <a:t>2</a:t>
                </a:r>
                <a:endParaRPr lang="en-US" altLang="en-US" dirty="0">
                  <a:solidFill>
                    <a:srgbClr val="33CC33"/>
                  </a:solidFill>
                </a:endParaRPr>
              </a:p>
            </p:txBody>
          </p:sp>
        </p:grpSp>
        <p:grpSp>
          <p:nvGrpSpPr>
            <p:cNvPr id="12" name="Group 11"/>
            <p:cNvGrpSpPr>
              <a:grpSpLocks/>
            </p:cNvGrpSpPr>
            <p:nvPr/>
          </p:nvGrpSpPr>
          <p:grpSpPr bwMode="auto">
            <a:xfrm>
              <a:off x="4343400" y="4876800"/>
              <a:ext cx="1905000" cy="1981200"/>
              <a:chOff x="2208" y="2016"/>
              <a:chExt cx="1824" cy="1728"/>
            </a:xfrm>
          </p:grpSpPr>
          <p:sp>
            <p:nvSpPr>
              <p:cNvPr id="13" name="Oval 12"/>
              <p:cNvSpPr>
                <a:spLocks noChangeArrowheads="1"/>
              </p:cNvSpPr>
              <p:nvPr/>
            </p:nvSpPr>
            <p:spPr bwMode="auto">
              <a:xfrm>
                <a:off x="2208" y="2016"/>
                <a:ext cx="1824" cy="1728"/>
              </a:xfrm>
              <a:prstGeom prst="ellipse">
                <a:avLst/>
              </a:prstGeom>
              <a:noFill/>
              <a:ln w="38100">
                <a:solidFill>
                  <a:srgbClr val="00CC6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endParaRPr lang="en-US" altLang="en-US"/>
              </a:p>
            </p:txBody>
          </p:sp>
          <p:sp>
            <p:nvSpPr>
              <p:cNvPr id="14" name="Text Box 25"/>
              <p:cNvSpPr txBox="1">
                <a:spLocks noChangeArrowheads="1"/>
              </p:cNvSpPr>
              <p:nvPr/>
            </p:nvSpPr>
            <p:spPr bwMode="auto">
              <a:xfrm>
                <a:off x="3011" y="3279"/>
                <a:ext cx="528" cy="3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altLang="en-US" dirty="0" smtClean="0">
                    <a:solidFill>
                      <a:srgbClr val="33CC33"/>
                    </a:solidFill>
                  </a:rPr>
                  <a:t>C</a:t>
                </a:r>
                <a:r>
                  <a:rPr lang="en-US" altLang="en-US" baseline="-25000" dirty="0">
                    <a:solidFill>
                      <a:srgbClr val="33CC33"/>
                    </a:solidFill>
                  </a:rPr>
                  <a:t>3</a:t>
                </a:r>
                <a:endParaRPr lang="en-US" altLang="en-US" dirty="0">
                  <a:solidFill>
                    <a:srgbClr val="33CC33"/>
                  </a:solidFill>
                </a:endParaRPr>
              </a:p>
            </p:txBody>
          </p:sp>
        </p:grpSp>
      </p:grpSp>
      <p:sp>
        <p:nvSpPr>
          <p:cNvPr id="5" name="Oval 4"/>
          <p:cNvSpPr/>
          <p:nvPr/>
        </p:nvSpPr>
        <p:spPr>
          <a:xfrm>
            <a:off x="1828800" y="4572000"/>
            <a:ext cx="304800" cy="304800"/>
          </a:xfrm>
          <a:prstGeom prst="ellipse">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6" name="TextBox 5"/>
          <p:cNvSpPr txBox="1"/>
          <p:nvPr/>
        </p:nvSpPr>
        <p:spPr>
          <a:xfrm>
            <a:off x="76200" y="4034135"/>
            <a:ext cx="2895600" cy="461665"/>
          </a:xfrm>
          <a:prstGeom prst="rect">
            <a:avLst/>
          </a:prstGeom>
        </p:spPr>
        <p:style>
          <a:lnRef idx="1">
            <a:schemeClr val="accent4"/>
          </a:lnRef>
          <a:fillRef idx="3">
            <a:schemeClr val="accent4"/>
          </a:fillRef>
          <a:effectRef idx="2">
            <a:schemeClr val="accent4"/>
          </a:effectRef>
          <a:fontRef idx="minor">
            <a:schemeClr val="lt1"/>
          </a:fontRef>
        </p:style>
        <p:txBody>
          <a:bodyPr wrap="square" rtlCol="0">
            <a:spAutoFit/>
          </a:bodyPr>
          <a:lstStyle/>
          <a:p>
            <a:r>
              <a:rPr lang="en-US" sz="2400" b="1" dirty="0" smtClean="0">
                <a:solidFill>
                  <a:srgbClr val="FFFFFF"/>
                </a:solidFill>
              </a:rPr>
              <a:t>a retrieval function</a:t>
            </a:r>
            <a:endParaRPr lang="en-US" sz="2400" b="1" dirty="0">
              <a:solidFill>
                <a:srgbClr val="FFFFFF"/>
              </a:solidFill>
            </a:endParaRPr>
          </a:p>
        </p:txBody>
      </p:sp>
    </p:spTree>
    <p:extLst>
      <p:ext uri="{BB962C8B-B14F-4D97-AF65-F5344CB8AC3E}">
        <p14:creationId xmlns:p14="http://schemas.microsoft.com/office/powerpoint/2010/main" val="423170405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path" presetSubtype="0" accel="50000" decel="50000" fill="hold" grpId="0" nodeType="clickEffect">
                                  <p:stCondLst>
                                    <p:cond delay="0"/>
                                  </p:stCondLst>
                                  <p:childTnLst>
                                    <p:animMotion origin="layout" path="M -1.02048E-6 -0.02223 L 0.07359 0.04723 C 0.08903 0.06321 0.11194 0.072 0.13606 0.072 C 0.16366 0.072 0.18553 0.06321 0.2008 0.04723 L 0.27473 -0.02223 " pathEditMode="relative" rAng="0" ptsTypes="FffFF">
                                      <p:cBhvr>
                                        <p:cTn id="6" dur="2000" fill="hold"/>
                                        <p:tgtEl>
                                          <p:spTgt spid="5"/>
                                        </p:tgtEl>
                                        <p:attrNameLst>
                                          <p:attrName>ppt_x</p:attrName>
                                          <p:attrName>ppt_y</p:attrName>
                                        </p:attrNameLst>
                                      </p:cBhvr>
                                      <p:rCtr x="13728" y="47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3" name="Rectangle 2"/>
          <p:cNvSpPr>
            <a:spLocks noGrp="1" noChangeArrowheads="1"/>
          </p:cNvSpPr>
          <p:nvPr>
            <p:ph type="title"/>
          </p:nvPr>
        </p:nvSpPr>
        <p:spPr>
          <a:xfrm>
            <a:off x="609600" y="-76200"/>
            <a:ext cx="8001000" cy="1143000"/>
          </a:xfrm>
        </p:spPr>
        <p:txBody>
          <a:bodyPr>
            <a:normAutofit fontScale="90000"/>
          </a:bodyPr>
          <a:lstStyle/>
          <a:p>
            <a:pPr eaLnBrk="1" hangingPunct="1"/>
            <a:r>
              <a:rPr lang="en-US" altLang="zh-CN" sz="4000" b="1" dirty="0" smtClean="0">
                <a:solidFill>
                  <a:srgbClr val="000090"/>
                </a:solidFill>
                <a:latin typeface="Arial" charset="0"/>
                <a:cs typeface="Arial" charset="0"/>
              </a:rPr>
              <a:t> An Example of Constraint Analysis</a:t>
            </a:r>
          </a:p>
        </p:txBody>
      </p:sp>
      <p:sp>
        <p:nvSpPr>
          <p:cNvPr id="40964" name="Rectangle 3"/>
          <p:cNvSpPr>
            <a:spLocks noGrp="1" noChangeArrowheads="1"/>
          </p:cNvSpPr>
          <p:nvPr>
            <p:ph type="body" sz="half" idx="1"/>
          </p:nvPr>
        </p:nvSpPr>
        <p:spPr>
          <a:xfrm>
            <a:off x="2209800" y="5574929"/>
            <a:ext cx="7467600" cy="685800"/>
          </a:xfrm>
        </p:spPr>
        <p:txBody>
          <a:bodyPr>
            <a:normAutofit/>
          </a:bodyPr>
          <a:lstStyle/>
          <a:p>
            <a:pPr marL="0" indent="0" eaLnBrk="1" hangingPunct="1">
              <a:lnSpc>
                <a:spcPct val="90000"/>
              </a:lnSpc>
              <a:buNone/>
            </a:pPr>
            <a:r>
              <a:rPr lang="en-US" altLang="zh-CN" sz="2800" b="1" dirty="0" smtClean="0">
                <a:solidFill>
                  <a:srgbClr val="FF0000"/>
                </a:solidFill>
                <a:latin typeface="Arial" charset="0"/>
                <a:cs typeface="Arial" charset="0"/>
              </a:rPr>
              <a:t>Does PIV satisfy LNC2? </a:t>
            </a:r>
          </a:p>
        </p:txBody>
      </p:sp>
      <p:grpSp>
        <p:nvGrpSpPr>
          <p:cNvPr id="13" name="Group 70"/>
          <p:cNvGrpSpPr>
            <a:grpSpLocks/>
          </p:cNvGrpSpPr>
          <p:nvPr/>
        </p:nvGrpSpPr>
        <p:grpSpPr bwMode="auto">
          <a:xfrm>
            <a:off x="457200" y="3048000"/>
            <a:ext cx="8458200" cy="2057400"/>
            <a:chOff x="384" y="2784"/>
            <a:chExt cx="5328" cy="1296"/>
          </a:xfrm>
        </p:grpSpPr>
        <p:sp>
          <p:nvSpPr>
            <p:cNvPr id="14" name="Rectangle 35"/>
            <p:cNvSpPr>
              <a:spLocks noChangeArrowheads="1"/>
            </p:cNvSpPr>
            <p:nvPr/>
          </p:nvSpPr>
          <p:spPr bwMode="auto">
            <a:xfrm>
              <a:off x="384" y="2784"/>
              <a:ext cx="4896" cy="3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marL="0" indent="0" eaLnBrk="1" hangingPunct="1">
                <a:lnSpc>
                  <a:spcPct val="90000"/>
                </a:lnSpc>
                <a:spcBef>
                  <a:spcPct val="20000"/>
                </a:spcBef>
              </a:pPr>
              <a:r>
                <a:rPr lang="en-US" altLang="zh-CN" sz="2400" b="1" i="1" dirty="0" smtClean="0"/>
                <a:t>LNC2:</a:t>
              </a:r>
              <a:r>
                <a:rPr lang="en-US" altLang="zh-CN" sz="2400" b="1" i="1" dirty="0"/>
                <a:t>	</a:t>
              </a:r>
              <a:endParaRPr lang="en-US" altLang="zh-CN" sz="2400" dirty="0"/>
            </a:p>
          </p:txBody>
        </p:sp>
        <p:sp>
          <p:nvSpPr>
            <p:cNvPr id="16" name="Rectangle 39"/>
            <p:cNvSpPr>
              <a:spLocks noChangeArrowheads="1"/>
            </p:cNvSpPr>
            <p:nvPr/>
          </p:nvSpPr>
          <p:spPr bwMode="auto">
            <a:xfrm>
              <a:off x="3456" y="3504"/>
              <a:ext cx="240" cy="240"/>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r>
                <a:rPr lang="en-US" altLang="zh-CN"/>
                <a:t>d</a:t>
              </a:r>
              <a:r>
                <a:rPr lang="en-US" altLang="zh-CN" baseline="-25000"/>
                <a:t>2</a:t>
              </a:r>
              <a:r>
                <a:rPr lang="en-US" altLang="zh-CN"/>
                <a:t>:</a:t>
              </a:r>
            </a:p>
          </p:txBody>
        </p:sp>
        <p:sp>
          <p:nvSpPr>
            <p:cNvPr id="17" name="Rectangle 40"/>
            <p:cNvSpPr>
              <a:spLocks noChangeArrowheads="1"/>
            </p:cNvSpPr>
            <p:nvPr/>
          </p:nvSpPr>
          <p:spPr bwMode="auto">
            <a:xfrm>
              <a:off x="3792" y="3648"/>
              <a:ext cx="384" cy="96"/>
            </a:xfrm>
            <a:prstGeom prst="rect">
              <a:avLst/>
            </a:prstGeom>
            <a:ln>
              <a:headEnd/>
              <a:tailEnd/>
            </a:ln>
            <a:extLst/>
          </p:spPr>
          <p:style>
            <a:lnRef idx="1">
              <a:schemeClr val="accent5"/>
            </a:lnRef>
            <a:fillRef idx="3">
              <a:schemeClr val="accent5"/>
            </a:fillRef>
            <a:effectRef idx="2">
              <a:schemeClr val="accent5"/>
            </a:effectRef>
            <a:fontRef idx="minor">
              <a:schemeClr val="lt1"/>
            </a:fontRef>
          </p:style>
          <p:txBody>
            <a:bodyPr wrap="none"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endParaRPr lang="en-US" altLang="en-US"/>
            </a:p>
          </p:txBody>
        </p:sp>
        <p:sp>
          <p:nvSpPr>
            <p:cNvPr id="18" name="Rectangle 41"/>
            <p:cNvSpPr>
              <a:spLocks noChangeArrowheads="1"/>
            </p:cNvSpPr>
            <p:nvPr/>
          </p:nvSpPr>
          <p:spPr bwMode="auto">
            <a:xfrm>
              <a:off x="4176" y="3648"/>
              <a:ext cx="576" cy="96"/>
            </a:xfrm>
            <a:prstGeom prst="rect">
              <a:avLst/>
            </a:prstGeom>
            <a:ln>
              <a:headEnd/>
              <a:tailEnd/>
            </a:ln>
            <a:extLst/>
          </p:spPr>
          <p:style>
            <a:lnRef idx="1">
              <a:schemeClr val="accent4"/>
            </a:lnRef>
            <a:fillRef idx="3">
              <a:schemeClr val="accent4"/>
            </a:fillRef>
            <a:effectRef idx="2">
              <a:schemeClr val="accent4"/>
            </a:effectRef>
            <a:fontRef idx="minor">
              <a:schemeClr val="lt1"/>
            </a:fontRef>
          </p:style>
          <p:txBody>
            <a:bodyPr wrap="none"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endParaRPr lang="en-US" altLang="en-US"/>
            </a:p>
          </p:txBody>
        </p:sp>
        <p:sp>
          <p:nvSpPr>
            <p:cNvPr id="23" name="Rectangle 44"/>
            <p:cNvSpPr>
              <a:spLocks noChangeArrowheads="1"/>
            </p:cNvSpPr>
            <p:nvPr/>
          </p:nvSpPr>
          <p:spPr bwMode="auto">
            <a:xfrm>
              <a:off x="3456" y="2976"/>
              <a:ext cx="240" cy="240"/>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r>
                <a:rPr lang="en-US" altLang="zh-CN"/>
                <a:t>q:</a:t>
              </a:r>
            </a:p>
          </p:txBody>
        </p:sp>
        <p:sp>
          <p:nvSpPr>
            <p:cNvPr id="24" name="Rectangle 45"/>
            <p:cNvSpPr>
              <a:spLocks noChangeArrowheads="1"/>
            </p:cNvSpPr>
            <p:nvPr/>
          </p:nvSpPr>
          <p:spPr bwMode="auto">
            <a:xfrm>
              <a:off x="3792" y="3120"/>
              <a:ext cx="192" cy="96"/>
            </a:xfrm>
            <a:prstGeom prst="rect">
              <a:avLst/>
            </a:prstGeom>
            <a:ln>
              <a:headEnd/>
              <a:tailEnd/>
            </a:ln>
            <a:extLst/>
          </p:spPr>
          <p:style>
            <a:lnRef idx="1">
              <a:schemeClr val="accent5"/>
            </a:lnRef>
            <a:fillRef idx="3">
              <a:schemeClr val="accent5"/>
            </a:fillRef>
            <a:effectRef idx="2">
              <a:schemeClr val="accent5"/>
            </a:effectRef>
            <a:fontRef idx="minor">
              <a:schemeClr val="lt1"/>
            </a:fontRef>
          </p:style>
          <p:txBody>
            <a:bodyPr wrap="none"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endParaRPr lang="en-US" altLang="en-US"/>
            </a:p>
          </p:txBody>
        </p:sp>
        <p:sp>
          <p:nvSpPr>
            <p:cNvPr id="25" name="Rectangle 46"/>
            <p:cNvSpPr>
              <a:spLocks noChangeArrowheads="1"/>
            </p:cNvSpPr>
            <p:nvPr/>
          </p:nvSpPr>
          <p:spPr bwMode="auto">
            <a:xfrm>
              <a:off x="3792" y="2928"/>
              <a:ext cx="144" cy="144"/>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endParaRPr lang="en-US" altLang="zh-CN"/>
            </a:p>
          </p:txBody>
        </p:sp>
        <p:sp>
          <p:nvSpPr>
            <p:cNvPr id="26" name="Text Box 47"/>
            <p:cNvSpPr txBox="1">
              <a:spLocks noChangeArrowheads="1"/>
            </p:cNvSpPr>
            <p:nvPr/>
          </p:nvSpPr>
          <p:spPr bwMode="auto">
            <a:xfrm>
              <a:off x="432" y="3024"/>
              <a:ext cx="2880"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spcBef>
                  <a:spcPct val="50000"/>
                </a:spcBef>
              </a:pPr>
              <a:r>
                <a:rPr lang="en-US" altLang="zh-CN" sz="2000" dirty="0"/>
                <a:t>Let </a:t>
              </a:r>
              <a:r>
                <a:rPr lang="en-US" altLang="zh-CN" sz="2000" i="1" dirty="0"/>
                <a:t>q</a:t>
              </a:r>
              <a:r>
                <a:rPr lang="en-US" altLang="zh-CN" sz="2000" dirty="0"/>
                <a:t> be a query.</a:t>
              </a:r>
            </a:p>
          </p:txBody>
        </p:sp>
        <p:sp>
          <p:nvSpPr>
            <p:cNvPr id="27" name="Rectangle 50"/>
            <p:cNvSpPr>
              <a:spLocks noChangeArrowheads="1"/>
            </p:cNvSpPr>
            <p:nvPr/>
          </p:nvSpPr>
          <p:spPr bwMode="auto">
            <a:xfrm>
              <a:off x="3456" y="3264"/>
              <a:ext cx="240" cy="240"/>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r>
                <a:rPr lang="en-US" altLang="zh-CN"/>
                <a:t>d</a:t>
              </a:r>
              <a:r>
                <a:rPr lang="en-US" altLang="zh-CN" baseline="-25000"/>
                <a:t>1</a:t>
              </a:r>
              <a:r>
                <a:rPr lang="en-US" altLang="zh-CN"/>
                <a:t>:</a:t>
              </a:r>
            </a:p>
          </p:txBody>
        </p:sp>
        <p:sp>
          <p:nvSpPr>
            <p:cNvPr id="28" name="Rectangle 51"/>
            <p:cNvSpPr>
              <a:spLocks noChangeArrowheads="1"/>
            </p:cNvSpPr>
            <p:nvPr/>
          </p:nvSpPr>
          <p:spPr bwMode="auto">
            <a:xfrm>
              <a:off x="3792" y="3360"/>
              <a:ext cx="384" cy="96"/>
            </a:xfrm>
            <a:prstGeom prst="rect">
              <a:avLst/>
            </a:prstGeom>
            <a:ln>
              <a:headEnd/>
              <a:tailEnd/>
            </a:ln>
            <a:extLst/>
          </p:spPr>
          <p:style>
            <a:lnRef idx="1">
              <a:schemeClr val="accent5"/>
            </a:lnRef>
            <a:fillRef idx="3">
              <a:schemeClr val="accent5"/>
            </a:fillRef>
            <a:effectRef idx="2">
              <a:schemeClr val="accent5"/>
            </a:effectRef>
            <a:fontRef idx="minor">
              <a:schemeClr val="lt1"/>
            </a:fontRef>
          </p:style>
          <p:txBody>
            <a:bodyPr wrap="none"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endParaRPr lang="en-US" altLang="en-US"/>
            </a:p>
          </p:txBody>
        </p:sp>
        <p:sp>
          <p:nvSpPr>
            <p:cNvPr id="29" name="Rectangle 52"/>
            <p:cNvSpPr>
              <a:spLocks noChangeArrowheads="1"/>
            </p:cNvSpPr>
            <p:nvPr/>
          </p:nvSpPr>
          <p:spPr bwMode="auto">
            <a:xfrm>
              <a:off x="4176" y="3360"/>
              <a:ext cx="576" cy="96"/>
            </a:xfrm>
            <a:prstGeom prst="rect">
              <a:avLst/>
            </a:prstGeom>
            <a:ln>
              <a:headEnd/>
              <a:tailEnd/>
            </a:ln>
            <a:extLst/>
          </p:spPr>
          <p:style>
            <a:lnRef idx="1">
              <a:schemeClr val="accent4"/>
            </a:lnRef>
            <a:fillRef idx="3">
              <a:schemeClr val="accent4"/>
            </a:fillRef>
            <a:effectRef idx="2">
              <a:schemeClr val="accent4"/>
            </a:effectRef>
            <a:fontRef idx="minor">
              <a:schemeClr val="lt1"/>
            </a:fontRef>
          </p:style>
          <p:txBody>
            <a:bodyPr wrap="none"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endParaRPr lang="en-US" altLang="en-US"/>
            </a:p>
          </p:txBody>
        </p:sp>
        <p:sp>
          <p:nvSpPr>
            <p:cNvPr id="30" name="Rectangle 54"/>
            <p:cNvSpPr>
              <a:spLocks noChangeArrowheads="1"/>
            </p:cNvSpPr>
            <p:nvPr/>
          </p:nvSpPr>
          <p:spPr bwMode="auto">
            <a:xfrm>
              <a:off x="4752" y="3360"/>
              <a:ext cx="384" cy="96"/>
            </a:xfrm>
            <a:prstGeom prst="rect">
              <a:avLst/>
            </a:prstGeom>
            <a:ln>
              <a:headEnd/>
              <a:tailEnd/>
            </a:ln>
            <a:extLst/>
          </p:spPr>
          <p:style>
            <a:lnRef idx="1">
              <a:schemeClr val="accent5"/>
            </a:lnRef>
            <a:fillRef idx="3">
              <a:schemeClr val="accent5"/>
            </a:fillRef>
            <a:effectRef idx="2">
              <a:schemeClr val="accent5"/>
            </a:effectRef>
            <a:fontRef idx="minor">
              <a:schemeClr val="lt1"/>
            </a:fontRef>
          </p:style>
          <p:txBody>
            <a:bodyPr wrap="none"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endParaRPr lang="en-US" altLang="en-US"/>
            </a:p>
          </p:txBody>
        </p:sp>
        <p:sp>
          <p:nvSpPr>
            <p:cNvPr id="31" name="Rectangle 55"/>
            <p:cNvSpPr>
              <a:spLocks noChangeArrowheads="1"/>
            </p:cNvSpPr>
            <p:nvPr/>
          </p:nvSpPr>
          <p:spPr bwMode="auto">
            <a:xfrm>
              <a:off x="5136" y="3360"/>
              <a:ext cx="576" cy="96"/>
            </a:xfrm>
            <a:prstGeom prst="rect">
              <a:avLst/>
            </a:prstGeom>
            <a:ln>
              <a:headEnd/>
              <a:tailEnd/>
            </a:ln>
            <a:extLst/>
          </p:spPr>
          <p:style>
            <a:lnRef idx="1">
              <a:schemeClr val="accent4"/>
            </a:lnRef>
            <a:fillRef idx="3">
              <a:schemeClr val="accent4"/>
            </a:fillRef>
            <a:effectRef idx="2">
              <a:schemeClr val="accent4"/>
            </a:effectRef>
            <a:fontRef idx="minor">
              <a:schemeClr val="lt1"/>
            </a:fontRef>
          </p:style>
          <p:txBody>
            <a:bodyPr wrap="none"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endParaRPr lang="en-US" altLang="en-US"/>
            </a:p>
          </p:txBody>
        </p:sp>
        <p:sp>
          <p:nvSpPr>
            <p:cNvPr id="32" name="Line 56"/>
            <p:cNvSpPr>
              <a:spLocks noChangeShapeType="1"/>
            </p:cNvSpPr>
            <p:nvPr/>
          </p:nvSpPr>
          <p:spPr bwMode="auto">
            <a:xfrm>
              <a:off x="4752" y="3168"/>
              <a:ext cx="0" cy="480"/>
            </a:xfrm>
            <a:prstGeom prst="line">
              <a:avLst/>
            </a:prstGeom>
            <a:noFill/>
            <a:ln w="19050">
              <a:solidFill>
                <a:srgbClr val="9933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aphicFrame>
          <p:nvGraphicFramePr>
            <p:cNvPr id="33" name="Object 58"/>
            <p:cNvGraphicFramePr>
              <a:graphicFrameLocks noChangeAspect="1"/>
            </p:cNvGraphicFramePr>
            <p:nvPr/>
          </p:nvGraphicFramePr>
          <p:xfrm>
            <a:off x="624" y="3312"/>
            <a:ext cx="1248" cy="218"/>
          </p:xfrm>
          <a:graphic>
            <a:graphicData uri="http://schemas.openxmlformats.org/presentationml/2006/ole">
              <mc:AlternateContent xmlns:mc="http://schemas.openxmlformats.org/markup-compatibility/2006">
                <mc:Choice xmlns:v="urn:schemas-microsoft-com:vml" Requires="v">
                  <p:oleObj spid="_x0000_s170307" name="Equation" r:id="rId4" imgW="1231366" imgH="215806" progId="Equation.DSMT4">
                    <p:embed/>
                  </p:oleObj>
                </mc:Choice>
                <mc:Fallback>
                  <p:oleObj name="Equation" r:id="rId4" imgW="1231366" imgH="215806" progId="Equation.DSMT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4" y="3312"/>
                          <a:ext cx="1248" cy="21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34" name="Object 59"/>
            <p:cNvGraphicFramePr>
              <a:graphicFrameLocks noChangeAspect="1"/>
            </p:cNvGraphicFramePr>
            <p:nvPr/>
          </p:nvGraphicFramePr>
          <p:xfrm>
            <a:off x="2160" y="3288"/>
            <a:ext cx="1296" cy="216"/>
          </p:xfrm>
          <a:graphic>
            <a:graphicData uri="http://schemas.openxmlformats.org/presentationml/2006/ole">
              <mc:AlternateContent xmlns:mc="http://schemas.openxmlformats.org/markup-compatibility/2006">
                <mc:Choice xmlns:v="urn:schemas-microsoft-com:vml" Requires="v">
                  <p:oleObj spid="_x0000_s170308" name="Equation" r:id="rId6" imgW="1294838" imgH="215806" progId="Equation.DSMT4">
                    <p:embed/>
                  </p:oleObj>
                </mc:Choice>
                <mc:Fallback>
                  <p:oleObj name="Equation" r:id="rId6" imgW="1294838" imgH="215806" progId="Equation.DSMT4">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60" y="3288"/>
                          <a:ext cx="1296" cy="21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35" name="Text Box 60"/>
            <p:cNvSpPr txBox="1">
              <a:spLocks noChangeArrowheads="1"/>
            </p:cNvSpPr>
            <p:nvPr/>
          </p:nvSpPr>
          <p:spPr bwMode="auto">
            <a:xfrm>
              <a:off x="432" y="3264"/>
              <a:ext cx="1392"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spcBef>
                  <a:spcPct val="50000"/>
                </a:spcBef>
              </a:pPr>
              <a:r>
                <a:rPr lang="en-US" altLang="zh-CN" sz="2000"/>
                <a:t>If</a:t>
              </a:r>
            </a:p>
          </p:txBody>
        </p:sp>
        <p:sp>
          <p:nvSpPr>
            <p:cNvPr id="36" name="Text Box 61"/>
            <p:cNvSpPr txBox="1">
              <a:spLocks noChangeArrowheads="1"/>
            </p:cNvSpPr>
            <p:nvPr/>
          </p:nvSpPr>
          <p:spPr bwMode="auto">
            <a:xfrm>
              <a:off x="1824" y="3264"/>
              <a:ext cx="384"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spcBef>
                  <a:spcPct val="50000"/>
                </a:spcBef>
              </a:pPr>
              <a:r>
                <a:rPr lang="en-US" altLang="zh-CN" sz="2000" dirty="0"/>
                <a:t>and</a:t>
              </a:r>
            </a:p>
          </p:txBody>
        </p:sp>
        <p:grpSp>
          <p:nvGrpSpPr>
            <p:cNvPr id="37" name="Group 63"/>
            <p:cNvGrpSpPr>
              <a:grpSpLocks/>
            </p:cNvGrpSpPr>
            <p:nvPr/>
          </p:nvGrpSpPr>
          <p:grpSpPr bwMode="auto">
            <a:xfrm>
              <a:off x="432" y="3552"/>
              <a:ext cx="1538" cy="262"/>
              <a:chOff x="432" y="3648"/>
              <a:chExt cx="1538" cy="262"/>
            </a:xfrm>
          </p:grpSpPr>
          <p:graphicFrame>
            <p:nvGraphicFramePr>
              <p:cNvPr id="39" name="Object 64"/>
              <p:cNvGraphicFramePr>
                <a:graphicFrameLocks noChangeAspect="1"/>
              </p:cNvGraphicFramePr>
              <p:nvPr>
                <p:extLst>
                  <p:ext uri="{D42A27DB-BD31-4B8C-83A1-F6EECF244321}">
                    <p14:modId xmlns:p14="http://schemas.microsoft.com/office/powerpoint/2010/main" val="2348780231"/>
                  </p:ext>
                </p:extLst>
              </p:nvPr>
            </p:nvGraphicFramePr>
            <p:xfrm>
              <a:off x="861" y="3702"/>
              <a:ext cx="1109" cy="208"/>
            </p:xfrm>
            <a:graphic>
              <a:graphicData uri="http://schemas.openxmlformats.org/presentationml/2006/ole">
                <mc:AlternateContent xmlns:mc="http://schemas.openxmlformats.org/markup-compatibility/2006">
                  <mc:Choice xmlns:v="urn:schemas-microsoft-com:vml" Requires="v">
                    <p:oleObj spid="_x0000_s170309" name="Equation" r:id="rId8" imgW="1079500" imgH="203200" progId="Equation.3">
                      <p:embed/>
                    </p:oleObj>
                  </mc:Choice>
                  <mc:Fallback>
                    <p:oleObj name="Equation" r:id="rId8" imgW="1079500" imgH="203200" progId="Equation.3">
                      <p:embed/>
                      <p:pic>
                        <p:nvPicPr>
                          <p:cNvPr id="0" name=""/>
                          <p:cNvPicPr>
                            <a:picLocks noChangeAspect="1" noChangeArrowheads="1"/>
                          </p:cNvPicPr>
                          <p:nvPr/>
                        </p:nvPicPr>
                        <p:blipFill>
                          <a:blip r:embed="rId9"/>
                          <a:srcRect/>
                          <a:stretch>
                            <a:fillRect/>
                          </a:stretch>
                        </p:blipFill>
                        <p:spPr bwMode="auto">
                          <a:xfrm>
                            <a:off x="861" y="3702"/>
                            <a:ext cx="1109" cy="20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40" name="Text Box 65"/>
              <p:cNvSpPr txBox="1">
                <a:spLocks noChangeArrowheads="1"/>
              </p:cNvSpPr>
              <p:nvPr/>
            </p:nvSpPr>
            <p:spPr bwMode="auto">
              <a:xfrm>
                <a:off x="432" y="3648"/>
                <a:ext cx="480"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spcBef>
                    <a:spcPct val="50000"/>
                  </a:spcBef>
                </a:pPr>
                <a:r>
                  <a:rPr lang="en-US" altLang="zh-CN" sz="2000"/>
                  <a:t>then</a:t>
                </a:r>
              </a:p>
            </p:txBody>
          </p:sp>
        </p:grpSp>
        <p:graphicFrame>
          <p:nvGraphicFramePr>
            <p:cNvPr id="38" name="Object 66"/>
            <p:cNvGraphicFramePr>
              <a:graphicFrameLocks noChangeAspect="1"/>
            </p:cNvGraphicFramePr>
            <p:nvPr/>
          </p:nvGraphicFramePr>
          <p:xfrm>
            <a:off x="3840" y="3859"/>
            <a:ext cx="1200" cy="221"/>
          </p:xfrm>
          <a:graphic>
            <a:graphicData uri="http://schemas.openxmlformats.org/presentationml/2006/ole">
              <mc:AlternateContent xmlns:mc="http://schemas.openxmlformats.org/markup-compatibility/2006">
                <mc:Choice xmlns:v="urn:schemas-microsoft-com:vml" Requires="v">
                  <p:oleObj spid="_x0000_s170310" name="Equation" r:id="rId10" imgW="1167893" imgH="215806" progId="Equation.DSMT4">
                    <p:embed/>
                  </p:oleObj>
                </mc:Choice>
                <mc:Fallback>
                  <p:oleObj name="Equation" r:id="rId10" imgW="1167893" imgH="215806" progId="Equation.DSMT4">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840" y="3859"/>
                          <a:ext cx="1200" cy="221"/>
                        </a:xfrm>
                        <a:prstGeom prst="rect">
                          <a:avLst/>
                        </a:prstGeom>
                        <a:solidFill>
                          <a:srgbClr val="FFFFCC"/>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pic>
        <p:nvPicPr>
          <p:cNvPr id="42" name="Picture 41" descr="C:\Users\ypeilin\Downloads\CodeCogsEqn.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385120" y="1655697"/>
            <a:ext cx="6530280" cy="95580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457200" y="1524000"/>
            <a:ext cx="1905000" cy="461665"/>
          </a:xfrm>
          <a:prstGeom prst="rect">
            <a:avLst/>
          </a:prstGeom>
          <a:noFill/>
        </p:spPr>
        <p:txBody>
          <a:bodyPr wrap="square" rtlCol="0">
            <a:spAutoFit/>
          </a:bodyPr>
          <a:lstStyle/>
          <a:p>
            <a:r>
              <a:rPr lang="en-US" sz="2400" b="1" dirty="0" smtClean="0"/>
              <a:t>PIV: </a:t>
            </a:r>
            <a:endParaRPr lang="en-US" sz="2400" b="1" dirty="0"/>
          </a:p>
        </p:txBody>
      </p:sp>
      <p:sp>
        <p:nvSpPr>
          <p:cNvPr id="5" name="Slide Number Placeholder 4"/>
          <p:cNvSpPr>
            <a:spLocks noGrp="1"/>
          </p:cNvSpPr>
          <p:nvPr>
            <p:ph type="sldNum" sz="quarter" idx="12"/>
          </p:nvPr>
        </p:nvSpPr>
        <p:spPr/>
        <p:txBody>
          <a:bodyPr/>
          <a:lstStyle/>
          <a:p>
            <a:pPr>
              <a:defRPr/>
            </a:pPr>
            <a:fld id="{A1475236-E18B-486B-B90A-EA07377FB281}" type="slidenum">
              <a:rPr lang="zh-CN" altLang="en-US" smtClean="0"/>
              <a:pPr>
                <a:defRPr/>
              </a:pPr>
              <a:t>33</a:t>
            </a:fld>
            <a:endParaRPr lang="en-US" altLang="zh-CN"/>
          </a:p>
        </p:txBody>
      </p:sp>
      <p:graphicFrame>
        <p:nvGraphicFramePr>
          <p:cNvPr id="2" name="Object 1"/>
          <p:cNvGraphicFramePr>
            <a:graphicFrameLocks noChangeAspect="1"/>
          </p:cNvGraphicFramePr>
          <p:nvPr>
            <p:extLst>
              <p:ext uri="{D42A27DB-BD31-4B8C-83A1-F6EECF244321}">
                <p14:modId xmlns:p14="http://schemas.microsoft.com/office/powerpoint/2010/main" val="129415045"/>
              </p:ext>
            </p:extLst>
          </p:nvPr>
        </p:nvGraphicFramePr>
        <p:xfrm>
          <a:off x="1219200" y="1828800"/>
          <a:ext cx="1143000" cy="457200"/>
        </p:xfrm>
        <a:graphic>
          <a:graphicData uri="http://schemas.openxmlformats.org/presentationml/2006/ole">
            <mc:AlternateContent xmlns:mc="http://schemas.openxmlformats.org/markup-compatibility/2006">
              <mc:Choice xmlns:v="urn:schemas-microsoft-com:vml" Requires="v">
                <p:oleObj spid="_x0000_s170311" name="Equation" r:id="rId13" imgW="558800" imgH="203200" progId="Equation.3">
                  <p:embed/>
                </p:oleObj>
              </mc:Choice>
              <mc:Fallback>
                <p:oleObj name="Equation" r:id="rId13" imgW="558800" imgH="203200" progId="Equation.3">
                  <p:embed/>
                  <p:pic>
                    <p:nvPicPr>
                      <p:cNvPr id="0" name=""/>
                      <p:cNvPicPr/>
                      <p:nvPr/>
                    </p:nvPicPr>
                    <p:blipFill>
                      <a:blip r:embed="rId14"/>
                      <a:stretch>
                        <a:fillRect/>
                      </a:stretch>
                    </p:blipFill>
                    <p:spPr>
                      <a:xfrm>
                        <a:off x="1219200" y="1828800"/>
                        <a:ext cx="1143000" cy="457200"/>
                      </a:xfrm>
                      <a:prstGeom prst="rect">
                        <a:avLst/>
                      </a:prstGeom>
                    </p:spPr>
                  </p:pic>
                </p:oleObj>
              </mc:Fallback>
            </mc:AlternateContent>
          </a:graphicData>
        </a:graphic>
      </p:graphicFrame>
    </p:spTree>
    <p:extLst>
      <p:ext uri="{BB962C8B-B14F-4D97-AF65-F5344CB8AC3E}">
        <p14:creationId xmlns:p14="http://schemas.microsoft.com/office/powerpoint/2010/main" val="3274935851"/>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3" name="Rectangle 2"/>
          <p:cNvSpPr>
            <a:spLocks noGrp="1" noChangeArrowheads="1"/>
          </p:cNvSpPr>
          <p:nvPr>
            <p:ph type="title"/>
          </p:nvPr>
        </p:nvSpPr>
        <p:spPr>
          <a:xfrm>
            <a:off x="609600" y="-76200"/>
            <a:ext cx="8001000" cy="1143000"/>
          </a:xfrm>
        </p:spPr>
        <p:txBody>
          <a:bodyPr>
            <a:normAutofit fontScale="90000"/>
          </a:bodyPr>
          <a:lstStyle/>
          <a:p>
            <a:pPr eaLnBrk="1" hangingPunct="1"/>
            <a:r>
              <a:rPr lang="en-US" altLang="zh-CN" sz="4000" b="1" dirty="0" smtClean="0">
                <a:solidFill>
                  <a:srgbClr val="000090"/>
                </a:solidFill>
                <a:latin typeface="Arial" charset="0"/>
                <a:cs typeface="Arial" charset="0"/>
              </a:rPr>
              <a:t> An Example of Constraint Analysis</a:t>
            </a:r>
          </a:p>
        </p:txBody>
      </p:sp>
      <p:grpSp>
        <p:nvGrpSpPr>
          <p:cNvPr id="13" name="Group 70"/>
          <p:cNvGrpSpPr>
            <a:grpSpLocks/>
          </p:cNvGrpSpPr>
          <p:nvPr/>
        </p:nvGrpSpPr>
        <p:grpSpPr bwMode="auto">
          <a:xfrm>
            <a:off x="609600" y="838198"/>
            <a:ext cx="7772400" cy="1406525"/>
            <a:chOff x="-192" y="2928"/>
            <a:chExt cx="4896" cy="886"/>
          </a:xfrm>
        </p:grpSpPr>
        <p:sp>
          <p:nvSpPr>
            <p:cNvPr id="14" name="Rectangle 35"/>
            <p:cNvSpPr>
              <a:spLocks noChangeArrowheads="1"/>
            </p:cNvSpPr>
            <p:nvPr/>
          </p:nvSpPr>
          <p:spPr bwMode="auto">
            <a:xfrm>
              <a:off x="-192" y="3024"/>
              <a:ext cx="4896" cy="3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marL="0" indent="0" eaLnBrk="1" hangingPunct="1">
                <a:lnSpc>
                  <a:spcPct val="90000"/>
                </a:lnSpc>
                <a:spcBef>
                  <a:spcPct val="20000"/>
                </a:spcBef>
              </a:pPr>
              <a:r>
                <a:rPr lang="en-US" altLang="zh-CN" sz="2400" b="1" i="1" dirty="0" smtClean="0"/>
                <a:t>LNC2:</a:t>
              </a:r>
              <a:r>
                <a:rPr lang="en-US" altLang="zh-CN" sz="2400" b="1" i="1" dirty="0"/>
                <a:t>	</a:t>
              </a:r>
              <a:endParaRPr lang="en-US" altLang="zh-CN" sz="2400" dirty="0"/>
            </a:p>
          </p:txBody>
        </p:sp>
        <p:sp>
          <p:nvSpPr>
            <p:cNvPr id="25" name="Rectangle 46"/>
            <p:cNvSpPr>
              <a:spLocks noChangeArrowheads="1"/>
            </p:cNvSpPr>
            <p:nvPr/>
          </p:nvSpPr>
          <p:spPr bwMode="auto">
            <a:xfrm>
              <a:off x="3792" y="2928"/>
              <a:ext cx="144" cy="144"/>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endParaRPr lang="en-US" altLang="zh-CN"/>
            </a:p>
          </p:txBody>
        </p:sp>
        <p:sp>
          <p:nvSpPr>
            <p:cNvPr id="26" name="Text Box 47"/>
            <p:cNvSpPr txBox="1">
              <a:spLocks noChangeArrowheads="1"/>
            </p:cNvSpPr>
            <p:nvPr/>
          </p:nvSpPr>
          <p:spPr bwMode="auto">
            <a:xfrm>
              <a:off x="432" y="3024"/>
              <a:ext cx="2880"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spcBef>
                  <a:spcPct val="50000"/>
                </a:spcBef>
              </a:pPr>
              <a:r>
                <a:rPr lang="en-US" altLang="zh-CN" sz="2000" dirty="0"/>
                <a:t>Let </a:t>
              </a:r>
              <a:r>
                <a:rPr lang="en-US" altLang="zh-CN" sz="2000" i="1" dirty="0"/>
                <a:t>q</a:t>
              </a:r>
              <a:r>
                <a:rPr lang="en-US" altLang="zh-CN" sz="2000" dirty="0"/>
                <a:t> be a query.</a:t>
              </a:r>
            </a:p>
          </p:txBody>
        </p:sp>
        <p:graphicFrame>
          <p:nvGraphicFramePr>
            <p:cNvPr id="33" name="Object 58"/>
            <p:cNvGraphicFramePr>
              <a:graphicFrameLocks noChangeAspect="1"/>
            </p:cNvGraphicFramePr>
            <p:nvPr/>
          </p:nvGraphicFramePr>
          <p:xfrm>
            <a:off x="624" y="3312"/>
            <a:ext cx="1248" cy="218"/>
          </p:xfrm>
          <a:graphic>
            <a:graphicData uri="http://schemas.openxmlformats.org/presentationml/2006/ole">
              <mc:AlternateContent xmlns:mc="http://schemas.openxmlformats.org/markup-compatibility/2006">
                <mc:Choice xmlns:v="urn:schemas-microsoft-com:vml" Requires="v">
                  <p:oleObj spid="_x0000_s29679" name="Equation" r:id="rId4" imgW="1231366" imgH="215806" progId="Equation.DSMT4">
                    <p:embed/>
                  </p:oleObj>
                </mc:Choice>
                <mc:Fallback>
                  <p:oleObj name="Equation" r:id="rId4" imgW="1231366" imgH="215806" progId="Equation.DSMT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4" y="3312"/>
                          <a:ext cx="1248" cy="21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34" name="Object 59"/>
            <p:cNvGraphicFramePr>
              <a:graphicFrameLocks noChangeAspect="1"/>
            </p:cNvGraphicFramePr>
            <p:nvPr/>
          </p:nvGraphicFramePr>
          <p:xfrm>
            <a:off x="2160" y="3288"/>
            <a:ext cx="1296" cy="216"/>
          </p:xfrm>
          <a:graphic>
            <a:graphicData uri="http://schemas.openxmlformats.org/presentationml/2006/ole">
              <mc:AlternateContent xmlns:mc="http://schemas.openxmlformats.org/markup-compatibility/2006">
                <mc:Choice xmlns:v="urn:schemas-microsoft-com:vml" Requires="v">
                  <p:oleObj spid="_x0000_s29680" name="Equation" r:id="rId6" imgW="1294838" imgH="215806" progId="Equation.DSMT4">
                    <p:embed/>
                  </p:oleObj>
                </mc:Choice>
                <mc:Fallback>
                  <p:oleObj name="Equation" r:id="rId6" imgW="1294838" imgH="215806" progId="Equation.DSMT4">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60" y="3288"/>
                          <a:ext cx="1296" cy="21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35" name="Text Box 60"/>
            <p:cNvSpPr txBox="1">
              <a:spLocks noChangeArrowheads="1"/>
            </p:cNvSpPr>
            <p:nvPr/>
          </p:nvSpPr>
          <p:spPr bwMode="auto">
            <a:xfrm>
              <a:off x="432" y="3264"/>
              <a:ext cx="1392"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spcBef>
                  <a:spcPct val="50000"/>
                </a:spcBef>
              </a:pPr>
              <a:r>
                <a:rPr lang="en-US" altLang="zh-CN" sz="2000"/>
                <a:t>If</a:t>
              </a:r>
            </a:p>
          </p:txBody>
        </p:sp>
        <p:sp>
          <p:nvSpPr>
            <p:cNvPr id="36" name="Text Box 61"/>
            <p:cNvSpPr txBox="1">
              <a:spLocks noChangeArrowheads="1"/>
            </p:cNvSpPr>
            <p:nvPr/>
          </p:nvSpPr>
          <p:spPr bwMode="auto">
            <a:xfrm>
              <a:off x="1824" y="3264"/>
              <a:ext cx="384"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spcBef>
                  <a:spcPct val="50000"/>
                </a:spcBef>
              </a:pPr>
              <a:r>
                <a:rPr lang="en-US" altLang="zh-CN" sz="2000" dirty="0"/>
                <a:t>and</a:t>
              </a:r>
            </a:p>
          </p:txBody>
        </p:sp>
        <p:grpSp>
          <p:nvGrpSpPr>
            <p:cNvPr id="37" name="Group 63"/>
            <p:cNvGrpSpPr>
              <a:grpSpLocks/>
            </p:cNvGrpSpPr>
            <p:nvPr/>
          </p:nvGrpSpPr>
          <p:grpSpPr bwMode="auto">
            <a:xfrm>
              <a:off x="432" y="3552"/>
              <a:ext cx="1538" cy="262"/>
              <a:chOff x="432" y="3648"/>
              <a:chExt cx="1538" cy="262"/>
            </a:xfrm>
          </p:grpSpPr>
          <p:graphicFrame>
            <p:nvGraphicFramePr>
              <p:cNvPr id="39" name="Object 64"/>
              <p:cNvGraphicFramePr>
                <a:graphicFrameLocks noChangeAspect="1"/>
              </p:cNvGraphicFramePr>
              <p:nvPr>
                <p:extLst>
                  <p:ext uri="{D42A27DB-BD31-4B8C-83A1-F6EECF244321}">
                    <p14:modId xmlns:p14="http://schemas.microsoft.com/office/powerpoint/2010/main" val="4990737"/>
                  </p:ext>
                </p:extLst>
              </p:nvPr>
            </p:nvGraphicFramePr>
            <p:xfrm>
              <a:off x="861" y="3702"/>
              <a:ext cx="1109" cy="208"/>
            </p:xfrm>
            <a:graphic>
              <a:graphicData uri="http://schemas.openxmlformats.org/presentationml/2006/ole">
                <mc:AlternateContent xmlns:mc="http://schemas.openxmlformats.org/markup-compatibility/2006">
                  <mc:Choice xmlns:v="urn:schemas-microsoft-com:vml" Requires="v">
                    <p:oleObj spid="_x0000_s29681" name="Equation" r:id="rId8" imgW="1079500" imgH="203200" progId="Equation.3">
                      <p:embed/>
                    </p:oleObj>
                  </mc:Choice>
                  <mc:Fallback>
                    <p:oleObj name="Equation" r:id="rId8" imgW="1079500" imgH="203200" progId="Equation.3">
                      <p:embed/>
                      <p:pic>
                        <p:nvPicPr>
                          <p:cNvPr id="0" name=""/>
                          <p:cNvPicPr>
                            <a:picLocks noChangeAspect="1" noChangeArrowheads="1"/>
                          </p:cNvPicPr>
                          <p:nvPr/>
                        </p:nvPicPr>
                        <p:blipFill>
                          <a:blip r:embed="rId9"/>
                          <a:srcRect/>
                          <a:stretch>
                            <a:fillRect/>
                          </a:stretch>
                        </p:blipFill>
                        <p:spPr bwMode="auto">
                          <a:xfrm>
                            <a:off x="861" y="3702"/>
                            <a:ext cx="1109" cy="20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40" name="Text Box 65"/>
              <p:cNvSpPr txBox="1">
                <a:spLocks noChangeArrowheads="1"/>
              </p:cNvSpPr>
              <p:nvPr/>
            </p:nvSpPr>
            <p:spPr bwMode="auto">
              <a:xfrm>
                <a:off x="432" y="3648"/>
                <a:ext cx="480"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spcBef>
                    <a:spcPct val="50000"/>
                  </a:spcBef>
                </a:pPr>
                <a:r>
                  <a:rPr lang="en-US" altLang="zh-CN" sz="2000"/>
                  <a:t>then</a:t>
                </a:r>
              </a:p>
            </p:txBody>
          </p:sp>
        </p:grpSp>
      </p:grpSp>
      <p:pic>
        <p:nvPicPr>
          <p:cNvPr id="44" name="Picture 43" descr="C:\Users\ypeilin\Downloads\CodeCogsEqn (4).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74651" y="5570500"/>
            <a:ext cx="6192689" cy="756484"/>
          </a:xfrm>
          <a:prstGeom prst="rect">
            <a:avLst/>
          </a:prstGeom>
          <a:noFill/>
          <a:extLst>
            <a:ext uri="{909E8E84-426E-40dd-AFC4-6F175D3DCCD1}">
              <a14:hiddenFill xmlns:a14="http://schemas.microsoft.com/office/drawing/2010/main">
                <a:solidFill>
                  <a:srgbClr val="FFFFFF"/>
                </a:solidFill>
              </a14:hiddenFill>
            </a:ext>
          </a:extLst>
        </p:spPr>
      </p:pic>
      <p:sp>
        <p:nvSpPr>
          <p:cNvPr id="6" name="Down Arrow 5"/>
          <p:cNvSpPr/>
          <p:nvPr/>
        </p:nvSpPr>
        <p:spPr>
          <a:xfrm>
            <a:off x="3810000" y="2362200"/>
            <a:ext cx="800100" cy="58374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Down Arrow 44"/>
          <p:cNvSpPr/>
          <p:nvPr/>
        </p:nvSpPr>
        <p:spPr>
          <a:xfrm>
            <a:off x="3810000" y="4978851"/>
            <a:ext cx="800100" cy="58374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descr="C:\Users\ypeilin\Downloads\CodeCogsEqn.pn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25510" y="2925762"/>
            <a:ext cx="8692980" cy="553302"/>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descr="C:\Users\ypeilin\Downloads\CodeCogsEqn (1).pn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49538" y="4267200"/>
            <a:ext cx="8280920" cy="527074"/>
          </a:xfrm>
          <a:prstGeom prst="rect">
            <a:avLst/>
          </a:prstGeom>
          <a:noFill/>
          <a:extLst>
            <a:ext uri="{909E8E84-426E-40dd-AFC4-6F175D3DCCD1}">
              <a14:hiddenFill xmlns:a14="http://schemas.microsoft.com/office/drawing/2010/main">
                <a:solidFill>
                  <a:srgbClr val="FFFFFF"/>
                </a:solidFill>
              </a14:hiddenFill>
            </a:ext>
          </a:extLst>
        </p:spPr>
      </p:pic>
      <p:sp>
        <p:nvSpPr>
          <p:cNvPr id="22" name="Down Arrow 21"/>
          <p:cNvSpPr/>
          <p:nvPr/>
        </p:nvSpPr>
        <p:spPr>
          <a:xfrm>
            <a:off x="3733800" y="3657600"/>
            <a:ext cx="800100" cy="58374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p:cNvSpPr>
            <a:spLocks noGrp="1"/>
          </p:cNvSpPr>
          <p:nvPr>
            <p:ph type="sldNum" sz="quarter" idx="12"/>
          </p:nvPr>
        </p:nvSpPr>
        <p:spPr/>
        <p:txBody>
          <a:bodyPr/>
          <a:lstStyle/>
          <a:p>
            <a:pPr>
              <a:defRPr/>
            </a:pPr>
            <a:fld id="{A1475236-E18B-486B-B90A-EA07377FB281}" type="slidenum">
              <a:rPr lang="zh-CN" altLang="en-US" smtClean="0"/>
              <a:pPr>
                <a:defRPr/>
              </a:pPr>
              <a:t>34</a:t>
            </a:fld>
            <a:endParaRPr lang="en-US" altLang="zh-CN"/>
          </a:p>
        </p:txBody>
      </p:sp>
    </p:spTree>
    <p:extLst>
      <p:ext uri="{BB962C8B-B14F-4D97-AF65-F5344CB8AC3E}">
        <p14:creationId xmlns:p14="http://schemas.microsoft.com/office/powerpoint/2010/main" val="407191957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45" grpId="0" animBg="1"/>
      <p:bldP spid="22"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3" name="Rectangle 2"/>
          <p:cNvSpPr>
            <a:spLocks noGrp="1" noChangeArrowheads="1"/>
          </p:cNvSpPr>
          <p:nvPr>
            <p:ph type="title"/>
          </p:nvPr>
        </p:nvSpPr>
        <p:spPr>
          <a:xfrm>
            <a:off x="609600" y="-76200"/>
            <a:ext cx="8001000" cy="1143000"/>
          </a:xfrm>
        </p:spPr>
        <p:txBody>
          <a:bodyPr>
            <a:normAutofit fontScale="90000"/>
          </a:bodyPr>
          <a:lstStyle/>
          <a:p>
            <a:pPr eaLnBrk="1" hangingPunct="1"/>
            <a:r>
              <a:rPr lang="en-US" altLang="zh-CN" sz="4000" b="1" dirty="0" smtClean="0">
                <a:solidFill>
                  <a:srgbClr val="000090"/>
                </a:solidFill>
                <a:latin typeface="Arial" charset="0"/>
                <a:cs typeface="Arial" charset="0"/>
              </a:rPr>
              <a:t> An Example of Constraint Analysis</a:t>
            </a:r>
          </a:p>
        </p:txBody>
      </p:sp>
      <p:pic>
        <p:nvPicPr>
          <p:cNvPr id="44" name="Picture 43" descr="C:\Users\ypeilin\Downloads\CodeCogsEqn (4).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53399" y="1095109"/>
            <a:ext cx="6192689" cy="756484"/>
          </a:xfrm>
          <a:prstGeom prst="rect">
            <a:avLst/>
          </a:prstGeom>
          <a:noFill/>
          <a:extLst>
            <a:ext uri="{909E8E84-426E-40dd-AFC4-6F175D3DCCD1}">
              <a14:hiddenFill xmlns:a14="http://schemas.microsoft.com/office/drawing/2010/main">
                <a:solidFill>
                  <a:srgbClr val="FFFFFF"/>
                </a:solidFill>
              </a14:hiddenFill>
            </a:ext>
          </a:extLst>
        </p:spPr>
      </p:pic>
      <p:sp>
        <p:nvSpPr>
          <p:cNvPr id="45" name="Down Arrow 44"/>
          <p:cNvSpPr/>
          <p:nvPr/>
        </p:nvSpPr>
        <p:spPr>
          <a:xfrm>
            <a:off x="3962400" y="2057400"/>
            <a:ext cx="800100" cy="58374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descr="C:\Users\ypeilin\Downloads\CodeCogsEqn (5).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7065" y="2894436"/>
            <a:ext cx="4248472" cy="826395"/>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descr="C:\Users\ypeilin\Downloads\CodeCogsEqn (6).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638800" y="2894436"/>
            <a:ext cx="3200400" cy="244027"/>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descr="C:\Users\ypeilin\Downloads\CodeCogsEqn (7).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638800" y="3412486"/>
            <a:ext cx="3101066" cy="261427"/>
          </a:xfrm>
          <a:prstGeom prst="rect">
            <a:avLst/>
          </a:prstGeom>
          <a:noFill/>
          <a:extLst>
            <a:ext uri="{909E8E84-426E-40dd-AFC4-6F175D3DCCD1}">
              <a14:hiddenFill xmlns:a14="http://schemas.microsoft.com/office/drawing/2010/main">
                <a:solidFill>
                  <a:srgbClr val="FFFFFF"/>
                </a:solidFill>
              </a14:hiddenFill>
            </a:ext>
          </a:extLst>
        </p:spPr>
      </p:pic>
      <p:sp>
        <p:nvSpPr>
          <p:cNvPr id="22" name="Down Arrow 21"/>
          <p:cNvSpPr/>
          <p:nvPr/>
        </p:nvSpPr>
        <p:spPr>
          <a:xfrm>
            <a:off x="1676400" y="4195433"/>
            <a:ext cx="800100" cy="58374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070747" y="3986061"/>
            <a:ext cx="3644310" cy="2795739"/>
          </a:xfrm>
          <a:prstGeom prst="rect">
            <a:avLst/>
          </a:prstGeom>
        </p:spPr>
      </p:pic>
      <p:sp>
        <p:nvSpPr>
          <p:cNvPr id="5" name="Right Arrow 4"/>
          <p:cNvSpPr/>
          <p:nvPr/>
        </p:nvSpPr>
        <p:spPr>
          <a:xfrm>
            <a:off x="3962400" y="5204166"/>
            <a:ext cx="975537" cy="74695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12"/>
          </p:nvPr>
        </p:nvSpPr>
        <p:spPr/>
        <p:txBody>
          <a:bodyPr/>
          <a:lstStyle/>
          <a:p>
            <a:pPr>
              <a:defRPr/>
            </a:pPr>
            <a:fld id="{A1475236-E18B-486B-B90A-EA07377FB281}" type="slidenum">
              <a:rPr lang="zh-CN" altLang="en-US" smtClean="0"/>
              <a:pPr>
                <a:defRPr/>
              </a:pPr>
              <a:t>35</a:t>
            </a:fld>
            <a:endParaRPr lang="en-US" altLang="zh-CN"/>
          </a:p>
        </p:txBody>
      </p:sp>
      <p:grpSp>
        <p:nvGrpSpPr>
          <p:cNvPr id="3" name="Group 2"/>
          <p:cNvGrpSpPr/>
          <p:nvPr/>
        </p:nvGrpSpPr>
        <p:grpSpPr>
          <a:xfrm>
            <a:off x="533400" y="4876800"/>
            <a:ext cx="2590800" cy="1266825"/>
            <a:chOff x="533400" y="4876800"/>
            <a:chExt cx="2590800" cy="1266825"/>
          </a:xfrm>
        </p:grpSpPr>
        <p:sp>
          <p:nvSpPr>
            <p:cNvPr id="2" name="TextBox 1"/>
            <p:cNvSpPr txBox="1"/>
            <p:nvPr/>
          </p:nvSpPr>
          <p:spPr>
            <a:xfrm>
              <a:off x="533400" y="4876800"/>
              <a:ext cx="1371600" cy="646331"/>
            </a:xfrm>
            <a:prstGeom prst="rect">
              <a:avLst/>
            </a:prstGeom>
            <a:noFill/>
          </p:spPr>
          <p:txBody>
            <a:bodyPr wrap="square" rtlCol="0">
              <a:spAutoFit/>
            </a:bodyPr>
            <a:lstStyle/>
            <a:p>
              <a:r>
                <a:rPr lang="en-US" dirty="0" smtClean="0">
                  <a:latin typeface="Arial"/>
                  <a:cs typeface="Arial"/>
                </a:rPr>
                <a:t>Assuming</a:t>
              </a:r>
            </a:p>
            <a:p>
              <a:endParaRPr lang="en-US" dirty="0"/>
            </a:p>
          </p:txBody>
        </p:sp>
        <p:graphicFrame>
          <p:nvGraphicFramePr>
            <p:cNvPr id="7" name="Object 6"/>
            <p:cNvGraphicFramePr>
              <a:graphicFrameLocks noChangeAspect="1"/>
            </p:cNvGraphicFramePr>
            <p:nvPr>
              <p:extLst>
                <p:ext uri="{D42A27DB-BD31-4B8C-83A1-F6EECF244321}">
                  <p14:modId xmlns:p14="http://schemas.microsoft.com/office/powerpoint/2010/main" val="2208594612"/>
                </p:ext>
              </p:extLst>
            </p:nvPr>
          </p:nvGraphicFramePr>
          <p:xfrm>
            <a:off x="1814512" y="4953000"/>
            <a:ext cx="1309688" cy="381000"/>
          </p:xfrm>
          <a:graphic>
            <a:graphicData uri="http://schemas.openxmlformats.org/presentationml/2006/ole">
              <mc:AlternateContent xmlns:mc="http://schemas.openxmlformats.org/markup-compatibility/2006">
                <mc:Choice xmlns:v="urn:schemas-microsoft-com:vml" Requires="v">
                  <p:oleObj spid="_x0000_s106813" name="Equation" r:id="rId9" imgW="698500" imgH="203200" progId="Equation.3">
                    <p:embed/>
                  </p:oleObj>
                </mc:Choice>
                <mc:Fallback>
                  <p:oleObj name="Equation" r:id="rId9" imgW="698500" imgH="203200" progId="Equation.3">
                    <p:embed/>
                    <p:pic>
                      <p:nvPicPr>
                        <p:cNvPr id="0" name=""/>
                        <p:cNvPicPr/>
                        <p:nvPr/>
                      </p:nvPicPr>
                      <p:blipFill>
                        <a:blip r:embed="rId10"/>
                        <a:stretch>
                          <a:fillRect/>
                        </a:stretch>
                      </p:blipFill>
                      <p:spPr>
                        <a:xfrm>
                          <a:off x="1814512" y="4953000"/>
                          <a:ext cx="1309688" cy="381000"/>
                        </a:xfrm>
                        <a:prstGeom prst="rect">
                          <a:avLst/>
                        </a:prstGeom>
                      </p:spPr>
                    </p:pic>
                  </p:oleObj>
                </mc:Fallback>
              </mc:AlternateContent>
            </a:graphicData>
          </a:graphic>
        </p:graphicFrame>
        <p:graphicFrame>
          <p:nvGraphicFramePr>
            <p:cNvPr id="15" name="Object 14"/>
            <p:cNvGraphicFramePr>
              <a:graphicFrameLocks noChangeAspect="1"/>
            </p:cNvGraphicFramePr>
            <p:nvPr>
              <p:extLst>
                <p:ext uri="{D42A27DB-BD31-4B8C-83A1-F6EECF244321}">
                  <p14:modId xmlns:p14="http://schemas.microsoft.com/office/powerpoint/2010/main" val="2379947523"/>
                </p:ext>
              </p:extLst>
            </p:nvPr>
          </p:nvGraphicFramePr>
          <p:xfrm>
            <a:off x="823912" y="5334000"/>
            <a:ext cx="2071688" cy="809625"/>
          </p:xfrm>
          <a:graphic>
            <a:graphicData uri="http://schemas.openxmlformats.org/presentationml/2006/ole">
              <mc:AlternateContent xmlns:mc="http://schemas.openxmlformats.org/markup-compatibility/2006">
                <mc:Choice xmlns:v="urn:schemas-microsoft-com:vml" Requires="v">
                  <p:oleObj spid="_x0000_s106814" name="Equation" r:id="rId11" imgW="1104900" imgH="431800" progId="Equation.3">
                    <p:embed/>
                  </p:oleObj>
                </mc:Choice>
                <mc:Fallback>
                  <p:oleObj name="Equation" r:id="rId11" imgW="1104900" imgH="431800" progId="Equation.3">
                    <p:embed/>
                    <p:pic>
                      <p:nvPicPr>
                        <p:cNvPr id="0" name=""/>
                        <p:cNvPicPr/>
                        <p:nvPr/>
                      </p:nvPicPr>
                      <p:blipFill>
                        <a:blip r:embed="rId12"/>
                        <a:stretch>
                          <a:fillRect/>
                        </a:stretch>
                      </p:blipFill>
                      <p:spPr>
                        <a:xfrm>
                          <a:off x="823912" y="5334000"/>
                          <a:ext cx="2071688" cy="809625"/>
                        </a:xfrm>
                        <a:prstGeom prst="rect">
                          <a:avLst/>
                        </a:prstGeom>
                      </p:spPr>
                    </p:pic>
                  </p:oleObj>
                </mc:Fallback>
              </mc:AlternateContent>
            </a:graphicData>
          </a:graphic>
        </p:graphicFrame>
      </p:grpSp>
    </p:spTree>
    <p:extLst>
      <p:ext uri="{BB962C8B-B14F-4D97-AF65-F5344CB8AC3E}">
        <p14:creationId xmlns:p14="http://schemas.microsoft.com/office/powerpoint/2010/main" val="299830899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P spid="22" grpId="0" animBg="1"/>
      <p:bldP spid="5"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Slide Number Placeholder 5"/>
          <p:cNvSpPr>
            <a:spLocks noGrp="1"/>
          </p:cNvSpPr>
          <p:nvPr>
            <p:ph type="sldNum" sz="quarter" idx="12"/>
          </p:nvPr>
        </p:nvSpPr>
        <p:spPr/>
        <p:txBody>
          <a:bodyPr/>
          <a:lstStyle/>
          <a:p>
            <a:fld id="{53606C61-F2E1-2B4A-89D6-0C4222DBFCAE}" type="slidenum">
              <a:rPr lang="en-US"/>
              <a:pPr/>
              <a:t>36</a:t>
            </a:fld>
            <a:endParaRPr lang="en-US"/>
          </a:p>
        </p:txBody>
      </p:sp>
      <p:sp>
        <p:nvSpPr>
          <p:cNvPr id="982018" name="Rectangle 2"/>
          <p:cNvSpPr>
            <a:spLocks noGrp="1" noChangeArrowheads="1"/>
          </p:cNvSpPr>
          <p:nvPr>
            <p:ph type="title"/>
          </p:nvPr>
        </p:nvSpPr>
        <p:spPr>
          <a:xfrm>
            <a:off x="228600" y="0"/>
            <a:ext cx="8686800" cy="1143000"/>
          </a:xfrm>
        </p:spPr>
        <p:txBody>
          <a:bodyPr>
            <a:normAutofit/>
          </a:bodyPr>
          <a:lstStyle/>
          <a:p>
            <a:r>
              <a:rPr lang="en-US" sz="3600" b="1" dirty="0" smtClean="0">
                <a:solidFill>
                  <a:srgbClr val="000099"/>
                </a:solidFill>
                <a:effectLst>
                  <a:outerShdw blurRad="38100" dist="38100" dir="2700000" algn="tl">
                    <a:srgbClr val="DDDDDD"/>
                  </a:outerShdw>
                </a:effectLst>
                <a:latin typeface="Arial"/>
                <a:cs typeface="Arial"/>
              </a:rPr>
              <a:t>An Example of Constraint </a:t>
            </a:r>
            <a:r>
              <a:rPr lang="en-US" sz="3600" b="1" dirty="0">
                <a:solidFill>
                  <a:srgbClr val="000099"/>
                </a:solidFill>
                <a:effectLst>
                  <a:outerShdw blurRad="38100" dist="38100" dir="2700000" algn="tl">
                    <a:srgbClr val="DDDDDD"/>
                  </a:outerShdw>
                </a:effectLst>
                <a:latin typeface="Arial"/>
                <a:cs typeface="Arial"/>
              </a:rPr>
              <a:t>Analysis</a:t>
            </a:r>
          </a:p>
        </p:txBody>
      </p:sp>
      <p:sp>
        <p:nvSpPr>
          <p:cNvPr id="982019" name="Oval 3"/>
          <p:cNvSpPr>
            <a:spLocks noChangeArrowheads="1"/>
          </p:cNvSpPr>
          <p:nvPr/>
        </p:nvSpPr>
        <p:spPr bwMode="auto">
          <a:xfrm>
            <a:off x="1371600" y="2057400"/>
            <a:ext cx="7010400" cy="4214813"/>
          </a:xfrm>
          <a:prstGeom prst="ellipse">
            <a:avLst/>
          </a:prstGeom>
          <a:noFill/>
          <a:ln w="2857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nvGrpSpPr>
          <p:cNvPr id="982020" name="Group 4"/>
          <p:cNvGrpSpPr>
            <a:grpSpLocks/>
          </p:cNvGrpSpPr>
          <p:nvPr/>
        </p:nvGrpSpPr>
        <p:grpSpPr bwMode="auto">
          <a:xfrm>
            <a:off x="3687763" y="2676525"/>
            <a:ext cx="2816225" cy="2789238"/>
            <a:chOff x="1872" y="1056"/>
            <a:chExt cx="2160" cy="2160"/>
          </a:xfrm>
        </p:grpSpPr>
        <p:grpSp>
          <p:nvGrpSpPr>
            <p:cNvPr id="982021" name="Group 5"/>
            <p:cNvGrpSpPr>
              <a:grpSpLocks/>
            </p:cNvGrpSpPr>
            <p:nvPr/>
          </p:nvGrpSpPr>
          <p:grpSpPr bwMode="auto">
            <a:xfrm>
              <a:off x="2208" y="1056"/>
              <a:ext cx="1824" cy="1728"/>
              <a:chOff x="1920" y="1392"/>
              <a:chExt cx="1824" cy="1728"/>
            </a:xfrm>
          </p:grpSpPr>
          <p:sp>
            <p:nvSpPr>
              <p:cNvPr id="982022" name="Oval 6"/>
              <p:cNvSpPr>
                <a:spLocks noChangeArrowheads="1"/>
              </p:cNvSpPr>
              <p:nvPr/>
            </p:nvSpPr>
            <p:spPr bwMode="auto">
              <a:xfrm>
                <a:off x="1920" y="1392"/>
                <a:ext cx="1824" cy="1728"/>
              </a:xfrm>
              <a:prstGeom prst="ellipse">
                <a:avLst/>
              </a:prstGeom>
              <a:noFill/>
              <a:ln w="381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982023" name="Text Box 7"/>
              <p:cNvSpPr txBox="1">
                <a:spLocks noChangeArrowheads="1"/>
              </p:cNvSpPr>
              <p:nvPr/>
            </p:nvSpPr>
            <p:spPr bwMode="auto">
              <a:xfrm>
                <a:off x="2592" y="1485"/>
                <a:ext cx="529" cy="3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a:effectLst/>
                  </a:rPr>
                  <a:t>C</a:t>
                </a:r>
                <a:r>
                  <a:rPr lang="en-US" baseline="-25000">
                    <a:effectLst/>
                  </a:rPr>
                  <a:t>2</a:t>
                </a:r>
                <a:endParaRPr lang="en-US">
                  <a:effectLst/>
                </a:endParaRPr>
              </a:p>
            </p:txBody>
          </p:sp>
        </p:grpSp>
        <p:grpSp>
          <p:nvGrpSpPr>
            <p:cNvPr id="982024" name="Group 8"/>
            <p:cNvGrpSpPr>
              <a:grpSpLocks/>
            </p:cNvGrpSpPr>
            <p:nvPr/>
          </p:nvGrpSpPr>
          <p:grpSpPr bwMode="auto">
            <a:xfrm>
              <a:off x="1872" y="1488"/>
              <a:ext cx="1824" cy="1728"/>
              <a:chOff x="1248" y="1824"/>
              <a:chExt cx="1824" cy="1728"/>
            </a:xfrm>
          </p:grpSpPr>
          <p:sp>
            <p:nvSpPr>
              <p:cNvPr id="982025" name="Oval 9"/>
              <p:cNvSpPr>
                <a:spLocks noChangeArrowheads="1"/>
              </p:cNvSpPr>
              <p:nvPr/>
            </p:nvSpPr>
            <p:spPr bwMode="auto">
              <a:xfrm>
                <a:off x="1248" y="1824"/>
                <a:ext cx="1824" cy="1728"/>
              </a:xfrm>
              <a:prstGeom prst="ellipse">
                <a:avLst/>
              </a:prstGeom>
              <a:noFill/>
              <a:ln w="38100">
                <a:solidFill>
                  <a:srgbClr val="00808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982026" name="Text Box 10"/>
              <p:cNvSpPr txBox="1">
                <a:spLocks noChangeArrowheads="1"/>
              </p:cNvSpPr>
              <p:nvPr/>
            </p:nvSpPr>
            <p:spPr bwMode="auto">
              <a:xfrm>
                <a:off x="1344" y="2496"/>
                <a:ext cx="527" cy="3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a:solidFill>
                      <a:srgbClr val="008080"/>
                    </a:solidFill>
                    <a:effectLst/>
                  </a:rPr>
                  <a:t>C</a:t>
                </a:r>
                <a:r>
                  <a:rPr lang="en-US" baseline="-25000">
                    <a:solidFill>
                      <a:srgbClr val="008080"/>
                    </a:solidFill>
                    <a:effectLst/>
                  </a:rPr>
                  <a:t>3</a:t>
                </a:r>
                <a:endParaRPr lang="en-US">
                  <a:solidFill>
                    <a:srgbClr val="008080"/>
                  </a:solidFill>
                  <a:effectLst/>
                </a:endParaRPr>
              </a:p>
            </p:txBody>
          </p:sp>
        </p:grpSp>
      </p:grpSp>
      <p:sp>
        <p:nvSpPr>
          <p:cNvPr id="982037" name="Text Box 21"/>
          <p:cNvSpPr txBox="1">
            <a:spLocks noChangeArrowheads="1"/>
          </p:cNvSpPr>
          <p:nvPr/>
        </p:nvSpPr>
        <p:spPr bwMode="auto">
          <a:xfrm>
            <a:off x="1871663" y="3122613"/>
            <a:ext cx="2066925" cy="396875"/>
          </a:xfrm>
          <a:prstGeom prst="rect">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sz="2000">
                <a:solidFill>
                  <a:schemeClr val="tx1"/>
                </a:solidFill>
                <a:effectLst/>
              </a:rPr>
              <a:t>Function space</a:t>
            </a:r>
            <a:endParaRPr lang="en-US" sz="2800">
              <a:solidFill>
                <a:schemeClr val="tx1"/>
              </a:solidFill>
              <a:effectLst/>
            </a:endParaRPr>
          </a:p>
        </p:txBody>
      </p:sp>
      <p:grpSp>
        <p:nvGrpSpPr>
          <p:cNvPr id="982038" name="Group 22"/>
          <p:cNvGrpSpPr>
            <a:grpSpLocks/>
          </p:cNvGrpSpPr>
          <p:nvPr/>
        </p:nvGrpSpPr>
        <p:grpSpPr bwMode="auto">
          <a:xfrm>
            <a:off x="4689475" y="3730625"/>
            <a:ext cx="2773363" cy="3044825"/>
            <a:chOff x="2688" y="1968"/>
            <a:chExt cx="2127" cy="2358"/>
          </a:xfrm>
        </p:grpSpPr>
        <p:grpSp>
          <p:nvGrpSpPr>
            <p:cNvPr id="982039" name="Group 23"/>
            <p:cNvGrpSpPr>
              <a:grpSpLocks/>
            </p:cNvGrpSpPr>
            <p:nvPr/>
          </p:nvGrpSpPr>
          <p:grpSpPr bwMode="auto">
            <a:xfrm>
              <a:off x="2688" y="1968"/>
              <a:ext cx="1824" cy="1728"/>
              <a:chOff x="2208" y="2016"/>
              <a:chExt cx="1824" cy="1728"/>
            </a:xfrm>
          </p:grpSpPr>
          <p:sp>
            <p:nvSpPr>
              <p:cNvPr id="982040" name="Oval 24"/>
              <p:cNvSpPr>
                <a:spLocks noChangeArrowheads="1"/>
              </p:cNvSpPr>
              <p:nvPr/>
            </p:nvSpPr>
            <p:spPr bwMode="auto">
              <a:xfrm>
                <a:off x="2208" y="2016"/>
                <a:ext cx="1824" cy="1728"/>
              </a:xfrm>
              <a:prstGeom prst="ellipse">
                <a:avLst/>
              </a:prstGeom>
              <a:noFill/>
              <a:ln w="38100">
                <a:solidFill>
                  <a:srgbClr val="00CC6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982041" name="Text Box 25"/>
              <p:cNvSpPr txBox="1">
                <a:spLocks noChangeArrowheads="1"/>
              </p:cNvSpPr>
              <p:nvPr/>
            </p:nvSpPr>
            <p:spPr bwMode="auto">
              <a:xfrm>
                <a:off x="2977" y="3312"/>
                <a:ext cx="527" cy="3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a:solidFill>
                      <a:srgbClr val="33CC33"/>
                    </a:solidFill>
                    <a:effectLst/>
                  </a:rPr>
                  <a:t>C</a:t>
                </a:r>
                <a:r>
                  <a:rPr lang="en-US" baseline="-25000">
                    <a:solidFill>
                      <a:srgbClr val="33CC33"/>
                    </a:solidFill>
                    <a:effectLst/>
                  </a:rPr>
                  <a:t>1</a:t>
                </a:r>
                <a:endParaRPr lang="en-US">
                  <a:solidFill>
                    <a:srgbClr val="33CC33"/>
                  </a:solidFill>
                  <a:effectLst/>
                </a:endParaRPr>
              </a:p>
            </p:txBody>
          </p:sp>
        </p:grpSp>
        <p:sp>
          <p:nvSpPr>
            <p:cNvPr id="982042" name="Rectangle 26"/>
            <p:cNvSpPr>
              <a:spLocks noChangeArrowheads="1"/>
            </p:cNvSpPr>
            <p:nvPr/>
          </p:nvSpPr>
          <p:spPr bwMode="auto">
            <a:xfrm>
              <a:off x="2938" y="4019"/>
              <a:ext cx="1877" cy="307"/>
            </a:xfrm>
            <a:prstGeom prst="rect">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spcBef>
                  <a:spcPct val="0"/>
                </a:spcBef>
              </a:pPr>
              <a:r>
                <a:rPr lang="en-US" sz="2000">
                  <a:solidFill>
                    <a:schemeClr val="tx1"/>
                  </a:solidFill>
                  <a:effectLst/>
                </a:rPr>
                <a:t>Retrieval constraints</a:t>
              </a:r>
            </a:p>
          </p:txBody>
        </p:sp>
        <p:sp>
          <p:nvSpPr>
            <p:cNvPr id="982043" name="Line 27"/>
            <p:cNvSpPr>
              <a:spLocks noChangeShapeType="1"/>
            </p:cNvSpPr>
            <p:nvPr/>
          </p:nvSpPr>
          <p:spPr bwMode="auto">
            <a:xfrm flipH="1" flipV="1">
              <a:off x="3888" y="3648"/>
              <a:ext cx="144" cy="336"/>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graphicFrame>
        <p:nvGraphicFramePr>
          <p:cNvPr id="982047" name="Object 31"/>
          <p:cNvGraphicFramePr>
            <a:graphicFrameLocks noChangeAspect="1"/>
          </p:cNvGraphicFramePr>
          <p:nvPr>
            <p:extLst>
              <p:ext uri="{D42A27DB-BD31-4B8C-83A1-F6EECF244321}">
                <p14:modId xmlns:p14="http://schemas.microsoft.com/office/powerpoint/2010/main" val="1547754899"/>
              </p:ext>
            </p:extLst>
          </p:nvPr>
        </p:nvGraphicFramePr>
        <p:xfrm>
          <a:off x="2286000" y="1047750"/>
          <a:ext cx="6037263" cy="1042988"/>
        </p:xfrm>
        <a:graphic>
          <a:graphicData uri="http://schemas.openxmlformats.org/presentationml/2006/ole">
            <mc:AlternateContent xmlns:mc="http://schemas.openxmlformats.org/markup-compatibility/2006">
              <mc:Choice xmlns:v="urn:schemas-microsoft-com:vml" Requires="v">
                <p:oleObj spid="_x0000_s104619" name="Equation" r:id="rId4" imgW="3378200" imgH="584200" progId="Equation.3">
                  <p:embed/>
                </p:oleObj>
              </mc:Choice>
              <mc:Fallback>
                <p:oleObj name="Equation" r:id="rId4" imgW="3378200" imgH="584200" progId="Equation.3">
                  <p:embed/>
                  <p:pic>
                    <p:nvPicPr>
                      <p:cNvPr id="0" name=""/>
                      <p:cNvPicPr>
                        <a:picLocks noChangeAspect="1" noChangeArrowheads="1"/>
                      </p:cNvPicPr>
                      <p:nvPr/>
                    </p:nvPicPr>
                    <p:blipFill>
                      <a:blip r:embed="rId5"/>
                      <a:srcRect/>
                      <a:stretch>
                        <a:fillRect/>
                      </a:stretch>
                    </p:blipFill>
                    <p:spPr bwMode="auto">
                      <a:xfrm>
                        <a:off x="2286000" y="1047750"/>
                        <a:ext cx="6037263" cy="10429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oleObj>
              </mc:Fallback>
            </mc:AlternateContent>
          </a:graphicData>
        </a:graphic>
      </p:graphicFrame>
      <p:sp>
        <p:nvSpPr>
          <p:cNvPr id="982048" name="Text Box 32"/>
          <p:cNvSpPr txBox="1">
            <a:spLocks noChangeArrowheads="1"/>
          </p:cNvSpPr>
          <p:nvPr/>
        </p:nvSpPr>
        <p:spPr bwMode="auto">
          <a:xfrm>
            <a:off x="990600" y="1081088"/>
            <a:ext cx="251460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sz="2800" b="1" dirty="0" smtClean="0">
                <a:solidFill>
                  <a:schemeClr val="tx1"/>
                </a:solidFill>
                <a:effectLst>
                  <a:outerShdw blurRad="38100" dist="38100" dir="2700000" algn="tl">
                    <a:srgbClr val="DDDDDD"/>
                  </a:outerShdw>
                </a:effectLst>
                <a:latin typeface="Arial"/>
                <a:cs typeface="Arial"/>
              </a:rPr>
              <a:t>PIV: </a:t>
            </a:r>
            <a:endParaRPr lang="en-US" sz="2800" b="1" dirty="0">
              <a:effectLst>
                <a:outerShdw blurRad="38100" dist="38100" dir="2700000" algn="tl">
                  <a:srgbClr val="DDDDDD"/>
                </a:outerShdw>
              </a:effectLst>
              <a:latin typeface="Arial"/>
              <a:cs typeface="Arial"/>
            </a:endParaRPr>
          </a:p>
        </p:txBody>
      </p:sp>
      <p:sp>
        <p:nvSpPr>
          <p:cNvPr id="982053" name="Oval 37"/>
          <p:cNvSpPr>
            <a:spLocks noChangeArrowheads="1"/>
          </p:cNvSpPr>
          <p:nvPr/>
        </p:nvSpPr>
        <p:spPr bwMode="auto">
          <a:xfrm>
            <a:off x="7010400" y="1600200"/>
            <a:ext cx="228600" cy="304800"/>
          </a:xfrm>
          <a:prstGeom prst="ellipse">
            <a:avLst/>
          </a:prstGeom>
          <a:noFill/>
          <a:ln w="38100">
            <a:solidFill>
              <a:srgbClr val="80008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nvGrpSpPr>
          <p:cNvPr id="982068" name="Group 52"/>
          <p:cNvGrpSpPr>
            <a:grpSpLocks/>
          </p:cNvGrpSpPr>
          <p:nvPr/>
        </p:nvGrpSpPr>
        <p:grpSpPr bwMode="auto">
          <a:xfrm>
            <a:off x="5292725" y="2967038"/>
            <a:ext cx="2251075" cy="738187"/>
            <a:chOff x="3334" y="1869"/>
            <a:chExt cx="1418" cy="465"/>
          </a:xfrm>
        </p:grpSpPr>
        <p:sp>
          <p:nvSpPr>
            <p:cNvPr id="982061" name="Oval 45"/>
            <p:cNvSpPr>
              <a:spLocks noChangeArrowheads="1"/>
            </p:cNvSpPr>
            <p:nvPr/>
          </p:nvSpPr>
          <p:spPr bwMode="auto">
            <a:xfrm>
              <a:off x="3478" y="2256"/>
              <a:ext cx="79" cy="78"/>
            </a:xfrm>
            <a:prstGeom prst="ellipse">
              <a:avLst/>
            </a:prstGeom>
            <a:solidFill>
              <a:srgbClr val="800080"/>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982062" name="Text Box 46"/>
            <p:cNvSpPr txBox="1">
              <a:spLocks noChangeArrowheads="1"/>
            </p:cNvSpPr>
            <p:nvPr/>
          </p:nvSpPr>
          <p:spPr bwMode="auto">
            <a:xfrm>
              <a:off x="3334" y="1869"/>
              <a:ext cx="698"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sz="2800">
                  <a:solidFill>
                    <a:srgbClr val="660066"/>
                  </a:solidFill>
                  <a:effectLst/>
                </a:rPr>
                <a:t>S</a:t>
              </a:r>
              <a:r>
                <a:rPr lang="en-US" sz="2800" baseline="-25000">
                  <a:solidFill>
                    <a:srgbClr val="660066"/>
                  </a:solidFill>
                  <a:effectLst/>
                </a:rPr>
                <a:t>0.1</a:t>
              </a:r>
              <a:endParaRPr lang="en-US" sz="2800">
                <a:solidFill>
                  <a:srgbClr val="660066"/>
                </a:solidFill>
                <a:effectLst/>
              </a:endParaRPr>
            </a:p>
          </p:txBody>
        </p:sp>
        <p:sp>
          <p:nvSpPr>
            <p:cNvPr id="982064" name="Oval 48"/>
            <p:cNvSpPr>
              <a:spLocks noChangeArrowheads="1"/>
            </p:cNvSpPr>
            <p:nvPr/>
          </p:nvSpPr>
          <p:spPr bwMode="auto">
            <a:xfrm>
              <a:off x="3905" y="2256"/>
              <a:ext cx="79" cy="78"/>
            </a:xfrm>
            <a:prstGeom prst="ellipse">
              <a:avLst/>
            </a:prstGeom>
            <a:solidFill>
              <a:srgbClr val="800080"/>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982065" name="Oval 49"/>
            <p:cNvSpPr>
              <a:spLocks noChangeArrowheads="1"/>
            </p:cNvSpPr>
            <p:nvPr/>
          </p:nvSpPr>
          <p:spPr bwMode="auto">
            <a:xfrm>
              <a:off x="4272" y="2256"/>
              <a:ext cx="79" cy="78"/>
            </a:xfrm>
            <a:prstGeom prst="ellipse">
              <a:avLst/>
            </a:prstGeom>
            <a:solidFill>
              <a:srgbClr val="800080"/>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982066" name="Text Box 50"/>
            <p:cNvSpPr txBox="1">
              <a:spLocks noChangeArrowheads="1"/>
            </p:cNvSpPr>
            <p:nvPr/>
          </p:nvSpPr>
          <p:spPr bwMode="auto">
            <a:xfrm>
              <a:off x="3718" y="1881"/>
              <a:ext cx="698"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sz="2800">
                  <a:solidFill>
                    <a:srgbClr val="660066"/>
                  </a:solidFill>
                  <a:effectLst/>
                </a:rPr>
                <a:t>S</a:t>
              </a:r>
              <a:r>
                <a:rPr lang="en-US" sz="2800" baseline="-25000">
                  <a:solidFill>
                    <a:srgbClr val="660066"/>
                  </a:solidFill>
                  <a:effectLst/>
                </a:rPr>
                <a:t>0.3</a:t>
              </a:r>
              <a:endParaRPr lang="en-US" sz="2800">
                <a:solidFill>
                  <a:srgbClr val="660066"/>
                </a:solidFill>
                <a:effectLst/>
              </a:endParaRPr>
            </a:p>
          </p:txBody>
        </p:sp>
        <p:sp>
          <p:nvSpPr>
            <p:cNvPr id="982067" name="Text Box 51"/>
            <p:cNvSpPr txBox="1">
              <a:spLocks noChangeArrowheads="1"/>
            </p:cNvSpPr>
            <p:nvPr/>
          </p:nvSpPr>
          <p:spPr bwMode="auto">
            <a:xfrm>
              <a:off x="4054" y="1881"/>
              <a:ext cx="698"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sz="2800">
                  <a:solidFill>
                    <a:srgbClr val="660066"/>
                  </a:solidFill>
                  <a:effectLst/>
                </a:rPr>
                <a:t>S</a:t>
              </a:r>
              <a:r>
                <a:rPr lang="en-US" sz="2800" baseline="-25000">
                  <a:solidFill>
                    <a:srgbClr val="660066"/>
                  </a:solidFill>
                  <a:effectLst/>
                </a:rPr>
                <a:t>0.5</a:t>
              </a:r>
              <a:endParaRPr lang="en-US" sz="2800">
                <a:solidFill>
                  <a:srgbClr val="660066"/>
                </a:solidFill>
                <a:effectLst/>
              </a:endParaRPr>
            </a:p>
          </p:txBody>
        </p:sp>
      </p:grpSp>
    </p:spTree>
    <p:extLst>
      <p:ext uri="{BB962C8B-B14F-4D97-AF65-F5344CB8AC3E}">
        <p14:creationId xmlns:p14="http://schemas.microsoft.com/office/powerpoint/2010/main" val="94260481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8205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98206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2053"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p:txBody>
          <a:bodyPr>
            <a:normAutofit/>
          </a:bodyPr>
          <a:lstStyle/>
          <a:p>
            <a:pPr eaLnBrk="1" hangingPunct="1"/>
            <a:r>
              <a:rPr lang="en-US" altLang="en-US" sz="3200" b="1" dirty="0" smtClean="0">
                <a:solidFill>
                  <a:srgbClr val="000090"/>
                </a:solidFill>
                <a:latin typeface="Arial" charset="0"/>
                <a:cs typeface="Arial" charset="0"/>
              </a:rPr>
              <a:t>Review: Axiomatic Relevance Hypothesis</a:t>
            </a:r>
          </a:p>
        </p:txBody>
      </p:sp>
      <p:sp>
        <p:nvSpPr>
          <p:cNvPr id="30723" name="Content Placeholder 2"/>
          <p:cNvSpPr>
            <a:spLocks noGrp="1"/>
          </p:cNvSpPr>
          <p:nvPr>
            <p:ph idx="1"/>
          </p:nvPr>
        </p:nvSpPr>
        <p:spPr>
          <a:xfrm>
            <a:off x="228600" y="990600"/>
            <a:ext cx="8763000" cy="5135563"/>
          </a:xfrm>
        </p:spPr>
        <p:txBody>
          <a:bodyPr>
            <a:normAutofit lnSpcReduction="10000"/>
          </a:bodyPr>
          <a:lstStyle/>
          <a:p>
            <a:pPr eaLnBrk="1" hangingPunct="1">
              <a:defRPr/>
            </a:pPr>
            <a:r>
              <a:rPr lang="en-US" sz="3000" dirty="0" smtClean="0">
                <a:cs typeface="Arial" charset="0"/>
              </a:rPr>
              <a:t>Relevance can be modeled by a set of formally defined constraints on a retrieval function.</a:t>
            </a:r>
          </a:p>
          <a:p>
            <a:pPr lvl="1" eaLnBrk="1" hangingPunct="1">
              <a:defRPr/>
            </a:pPr>
            <a:r>
              <a:rPr lang="en-US" sz="2600" dirty="0" smtClean="0">
                <a:cs typeface="Arial" charset="0"/>
              </a:rPr>
              <a:t>If a function satisfies all the constraints, it will perform well empirically. </a:t>
            </a:r>
          </a:p>
          <a:p>
            <a:pPr lvl="1">
              <a:defRPr/>
            </a:pPr>
            <a:r>
              <a:rPr lang="en-US" sz="2600" dirty="0" smtClean="0">
                <a:cs typeface="Arial" charset="0"/>
              </a:rPr>
              <a:t>If function      satisfies more constraints than function     ,    	  would perform better than      empirically. </a:t>
            </a:r>
          </a:p>
          <a:p>
            <a:pPr eaLnBrk="1" hangingPunct="1">
              <a:defRPr/>
            </a:pPr>
            <a:r>
              <a:rPr lang="en-US" sz="3000" dirty="0" smtClean="0">
                <a:cs typeface="Arial" charset="0"/>
              </a:rPr>
              <a:t>Analytical evaluation of retrieval functions</a:t>
            </a:r>
          </a:p>
          <a:p>
            <a:pPr lvl="1">
              <a:defRPr/>
            </a:pPr>
            <a:r>
              <a:rPr lang="en-US" sz="2600" dirty="0" smtClean="0">
                <a:cs typeface="Arial" charset="0"/>
              </a:rPr>
              <a:t>Given a set of relevance constraints                   </a:t>
            </a:r>
          </a:p>
          <a:p>
            <a:pPr lvl="1">
              <a:defRPr/>
            </a:pPr>
            <a:r>
              <a:rPr lang="en-US" sz="2600" dirty="0" smtClean="0">
                <a:cs typeface="Arial" charset="0"/>
              </a:rPr>
              <a:t>Function     is analytically more effective than function      </a:t>
            </a:r>
            <a:r>
              <a:rPr lang="en-US" sz="2600" dirty="0" err="1" smtClean="0">
                <a:cs typeface="Arial" charset="0"/>
              </a:rPr>
              <a:t>iff</a:t>
            </a:r>
            <a:r>
              <a:rPr lang="en-US" sz="2600" dirty="0" smtClean="0">
                <a:cs typeface="Arial" charset="0"/>
              </a:rPr>
              <a:t> the set of constraints satisfied by     is a proper subset of those satisfied by </a:t>
            </a:r>
          </a:p>
          <a:p>
            <a:pPr lvl="1">
              <a:defRPr/>
            </a:pPr>
            <a:r>
              <a:rPr lang="en-US" sz="2600" dirty="0" smtClean="0">
                <a:cs typeface="Arial" charset="0"/>
              </a:rPr>
              <a:t>A function     is optimal </a:t>
            </a:r>
            <a:r>
              <a:rPr lang="en-US" sz="2600" dirty="0" err="1" smtClean="0">
                <a:cs typeface="Arial" charset="0"/>
              </a:rPr>
              <a:t>iff</a:t>
            </a:r>
            <a:r>
              <a:rPr lang="en-US" sz="2600" dirty="0" smtClean="0">
                <a:cs typeface="Arial" charset="0"/>
              </a:rPr>
              <a:t> it satisfies all the constraints in </a:t>
            </a:r>
          </a:p>
          <a:p>
            <a:pPr marL="457200" lvl="1" indent="0" eaLnBrk="1" hangingPunct="1">
              <a:buFont typeface="Arial" charset="0"/>
              <a:buNone/>
              <a:defRPr/>
            </a:pPr>
            <a:endParaRPr lang="en-US" dirty="0" smtClean="0">
              <a:latin typeface="Arial" charset="0"/>
              <a:cs typeface="Arial" charset="0"/>
            </a:endParaRPr>
          </a:p>
        </p:txBody>
      </p:sp>
      <p:sp>
        <p:nvSpPr>
          <p:cNvPr id="2" name="Slide Number Placeholder 1"/>
          <p:cNvSpPr>
            <a:spLocks noGrp="1"/>
          </p:cNvSpPr>
          <p:nvPr>
            <p:ph type="sldNum" sz="quarter" idx="12"/>
          </p:nvPr>
        </p:nvSpPr>
        <p:spPr/>
        <p:txBody>
          <a:bodyPr/>
          <a:lstStyle/>
          <a:p>
            <a:fld id="{88AD08FE-21CA-447A-B5E0-10774CCDBD3A}" type="slidenum">
              <a:rPr lang="en-US" smtClean="0"/>
              <a:t>37</a:t>
            </a:fld>
            <a:endParaRPr lang="en-US"/>
          </a:p>
        </p:txBody>
      </p:sp>
      <p:graphicFrame>
        <p:nvGraphicFramePr>
          <p:cNvPr id="3" name="Object 2"/>
          <p:cNvGraphicFramePr>
            <a:graphicFrameLocks noChangeAspect="1"/>
          </p:cNvGraphicFramePr>
          <p:nvPr>
            <p:extLst>
              <p:ext uri="{D42A27DB-BD31-4B8C-83A1-F6EECF244321}">
                <p14:modId xmlns:p14="http://schemas.microsoft.com/office/powerpoint/2010/main" val="1490352078"/>
              </p:ext>
            </p:extLst>
          </p:nvPr>
        </p:nvGraphicFramePr>
        <p:xfrm>
          <a:off x="2514600" y="2754086"/>
          <a:ext cx="304800" cy="370114"/>
        </p:xfrm>
        <a:graphic>
          <a:graphicData uri="http://schemas.openxmlformats.org/presentationml/2006/ole">
            <mc:AlternateContent xmlns:mc="http://schemas.openxmlformats.org/markup-compatibility/2006">
              <mc:Choice xmlns:v="urn:schemas-microsoft-com:vml" Requires="v">
                <p:oleObj spid="_x0000_s206451" name="Equation" r:id="rId3" imgW="177800" imgH="215900" progId="Equation.3">
                  <p:embed/>
                </p:oleObj>
              </mc:Choice>
              <mc:Fallback>
                <p:oleObj name="Equation" r:id="rId3" imgW="177800" imgH="215900" progId="Equation.3">
                  <p:embed/>
                  <p:pic>
                    <p:nvPicPr>
                      <p:cNvPr id="0" name=""/>
                      <p:cNvPicPr/>
                      <p:nvPr/>
                    </p:nvPicPr>
                    <p:blipFill>
                      <a:blip r:embed="rId4"/>
                      <a:stretch>
                        <a:fillRect/>
                      </a:stretch>
                    </p:blipFill>
                    <p:spPr>
                      <a:xfrm>
                        <a:off x="2514600" y="2754086"/>
                        <a:ext cx="304800" cy="370114"/>
                      </a:xfrm>
                      <a:prstGeom prst="rect">
                        <a:avLst/>
                      </a:prstGeom>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3630054331"/>
              </p:ext>
            </p:extLst>
          </p:nvPr>
        </p:nvGraphicFramePr>
        <p:xfrm>
          <a:off x="8229600" y="2743200"/>
          <a:ext cx="304800" cy="370114"/>
        </p:xfrm>
        <a:graphic>
          <a:graphicData uri="http://schemas.openxmlformats.org/presentationml/2006/ole">
            <mc:AlternateContent xmlns:mc="http://schemas.openxmlformats.org/markup-compatibility/2006">
              <mc:Choice xmlns:v="urn:schemas-microsoft-com:vml" Requires="v">
                <p:oleObj spid="_x0000_s206452" name="Equation" r:id="rId5" imgW="177800" imgH="215900" progId="Equation.3">
                  <p:embed/>
                </p:oleObj>
              </mc:Choice>
              <mc:Fallback>
                <p:oleObj name="Equation" r:id="rId5" imgW="177800" imgH="215900" progId="Equation.3">
                  <p:embed/>
                  <p:pic>
                    <p:nvPicPr>
                      <p:cNvPr id="0" name=""/>
                      <p:cNvPicPr/>
                      <p:nvPr/>
                    </p:nvPicPr>
                    <p:blipFill>
                      <a:blip r:embed="rId6"/>
                      <a:stretch>
                        <a:fillRect/>
                      </a:stretch>
                    </p:blipFill>
                    <p:spPr>
                      <a:xfrm>
                        <a:off x="8229600" y="2743200"/>
                        <a:ext cx="304800" cy="370114"/>
                      </a:xfrm>
                      <a:prstGeom prst="rect">
                        <a:avLst/>
                      </a:prstGeom>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679106231"/>
              </p:ext>
            </p:extLst>
          </p:nvPr>
        </p:nvGraphicFramePr>
        <p:xfrm>
          <a:off x="990600" y="3135086"/>
          <a:ext cx="304800" cy="370114"/>
        </p:xfrm>
        <a:graphic>
          <a:graphicData uri="http://schemas.openxmlformats.org/presentationml/2006/ole">
            <mc:AlternateContent xmlns:mc="http://schemas.openxmlformats.org/markup-compatibility/2006">
              <mc:Choice xmlns:v="urn:schemas-microsoft-com:vml" Requires="v">
                <p:oleObj spid="_x0000_s206453" name="Equation" r:id="rId7" imgW="177800" imgH="215900" progId="Equation.3">
                  <p:embed/>
                </p:oleObj>
              </mc:Choice>
              <mc:Fallback>
                <p:oleObj name="Equation" r:id="rId7" imgW="177800" imgH="215900" progId="Equation.3">
                  <p:embed/>
                  <p:pic>
                    <p:nvPicPr>
                      <p:cNvPr id="0" name=""/>
                      <p:cNvPicPr/>
                      <p:nvPr/>
                    </p:nvPicPr>
                    <p:blipFill>
                      <a:blip r:embed="rId4"/>
                      <a:stretch>
                        <a:fillRect/>
                      </a:stretch>
                    </p:blipFill>
                    <p:spPr>
                      <a:xfrm>
                        <a:off x="990600" y="3135086"/>
                        <a:ext cx="304800" cy="370114"/>
                      </a:xfrm>
                      <a:prstGeom prst="rect">
                        <a:avLst/>
                      </a:prstGeom>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3197153773"/>
              </p:ext>
            </p:extLst>
          </p:nvPr>
        </p:nvGraphicFramePr>
        <p:xfrm>
          <a:off x="5029200" y="3124200"/>
          <a:ext cx="304800" cy="370114"/>
        </p:xfrm>
        <a:graphic>
          <a:graphicData uri="http://schemas.openxmlformats.org/presentationml/2006/ole">
            <mc:AlternateContent xmlns:mc="http://schemas.openxmlformats.org/markup-compatibility/2006">
              <mc:Choice xmlns:v="urn:schemas-microsoft-com:vml" Requires="v">
                <p:oleObj spid="_x0000_s206454" name="Equation" r:id="rId8" imgW="177800" imgH="215900" progId="Equation.3">
                  <p:embed/>
                </p:oleObj>
              </mc:Choice>
              <mc:Fallback>
                <p:oleObj name="Equation" r:id="rId8" imgW="177800" imgH="215900" progId="Equation.3">
                  <p:embed/>
                  <p:pic>
                    <p:nvPicPr>
                      <p:cNvPr id="0" name=""/>
                      <p:cNvPicPr/>
                      <p:nvPr/>
                    </p:nvPicPr>
                    <p:blipFill>
                      <a:blip r:embed="rId6"/>
                      <a:stretch>
                        <a:fillRect/>
                      </a:stretch>
                    </p:blipFill>
                    <p:spPr>
                      <a:xfrm>
                        <a:off x="5029200" y="3124200"/>
                        <a:ext cx="304800" cy="370114"/>
                      </a:xfrm>
                      <a:prstGeom prst="rect">
                        <a:avLst/>
                      </a:prstGeom>
                    </p:spPr>
                  </p:pic>
                </p:oleObj>
              </mc:Fallback>
            </mc:AlternateContent>
          </a:graphicData>
        </a:graphic>
      </p:graphicFrame>
      <p:graphicFrame>
        <p:nvGraphicFramePr>
          <p:cNvPr id="4" name="Object 3"/>
          <p:cNvGraphicFramePr>
            <a:graphicFrameLocks noChangeAspect="1"/>
          </p:cNvGraphicFramePr>
          <p:nvPr>
            <p:extLst>
              <p:ext uri="{D42A27DB-BD31-4B8C-83A1-F6EECF244321}">
                <p14:modId xmlns:p14="http://schemas.microsoft.com/office/powerpoint/2010/main" val="3971644519"/>
              </p:ext>
            </p:extLst>
          </p:nvPr>
        </p:nvGraphicFramePr>
        <p:xfrm>
          <a:off x="5943600" y="4114800"/>
          <a:ext cx="1365997" cy="336550"/>
        </p:xfrm>
        <a:graphic>
          <a:graphicData uri="http://schemas.openxmlformats.org/presentationml/2006/ole">
            <mc:AlternateContent xmlns:mc="http://schemas.openxmlformats.org/markup-compatibility/2006">
              <mc:Choice xmlns:v="urn:schemas-microsoft-com:vml" Requires="v">
                <p:oleObj spid="_x0000_s206455" name="Equation" r:id="rId9" imgW="876300" imgH="215900" progId="Equation.3">
                  <p:embed/>
                </p:oleObj>
              </mc:Choice>
              <mc:Fallback>
                <p:oleObj name="Equation" r:id="rId9" imgW="876300" imgH="215900" progId="Equation.3">
                  <p:embed/>
                  <p:pic>
                    <p:nvPicPr>
                      <p:cNvPr id="0" name=""/>
                      <p:cNvPicPr/>
                      <p:nvPr/>
                    </p:nvPicPr>
                    <p:blipFill>
                      <a:blip r:embed="rId10"/>
                      <a:stretch>
                        <a:fillRect/>
                      </a:stretch>
                    </p:blipFill>
                    <p:spPr>
                      <a:xfrm>
                        <a:off x="5943600" y="4114800"/>
                        <a:ext cx="1365997" cy="336550"/>
                      </a:xfrm>
                      <a:prstGeom prst="rect">
                        <a:avLst/>
                      </a:prstGeom>
                    </p:spPr>
                  </p:pic>
                </p:oleObj>
              </mc:Fallback>
            </mc:AlternateContent>
          </a:graphicData>
        </a:graphic>
      </p:graphicFrame>
      <p:graphicFrame>
        <p:nvGraphicFramePr>
          <p:cNvPr id="10" name="Object 9"/>
          <p:cNvGraphicFramePr>
            <a:graphicFrameLocks noChangeAspect="1"/>
          </p:cNvGraphicFramePr>
          <p:nvPr>
            <p:extLst>
              <p:ext uri="{D42A27DB-BD31-4B8C-83A1-F6EECF244321}">
                <p14:modId xmlns:p14="http://schemas.microsoft.com/office/powerpoint/2010/main" val="4160116150"/>
              </p:ext>
            </p:extLst>
          </p:nvPr>
        </p:nvGraphicFramePr>
        <p:xfrm>
          <a:off x="2286000" y="4495800"/>
          <a:ext cx="304800" cy="370114"/>
        </p:xfrm>
        <a:graphic>
          <a:graphicData uri="http://schemas.openxmlformats.org/presentationml/2006/ole">
            <mc:AlternateContent xmlns:mc="http://schemas.openxmlformats.org/markup-compatibility/2006">
              <mc:Choice xmlns:v="urn:schemas-microsoft-com:vml" Requires="v">
                <p:oleObj spid="_x0000_s206456" name="Equation" r:id="rId11" imgW="177800" imgH="215900" progId="Equation.3">
                  <p:embed/>
                </p:oleObj>
              </mc:Choice>
              <mc:Fallback>
                <p:oleObj name="Equation" r:id="rId11" imgW="177800" imgH="215900" progId="Equation.3">
                  <p:embed/>
                  <p:pic>
                    <p:nvPicPr>
                      <p:cNvPr id="0" name=""/>
                      <p:cNvPicPr/>
                      <p:nvPr/>
                    </p:nvPicPr>
                    <p:blipFill>
                      <a:blip r:embed="rId4"/>
                      <a:stretch>
                        <a:fillRect/>
                      </a:stretch>
                    </p:blipFill>
                    <p:spPr>
                      <a:xfrm>
                        <a:off x="2286000" y="4495800"/>
                        <a:ext cx="304800" cy="370114"/>
                      </a:xfrm>
                      <a:prstGeom prst="rect">
                        <a:avLst/>
                      </a:prstGeom>
                    </p:spPr>
                  </p:pic>
                </p:oleObj>
              </mc:Fallback>
            </mc:AlternateContent>
          </a:graphicData>
        </a:graphic>
      </p:graphicFrame>
      <p:graphicFrame>
        <p:nvGraphicFramePr>
          <p:cNvPr id="11" name="Object 10"/>
          <p:cNvGraphicFramePr>
            <a:graphicFrameLocks noChangeAspect="1"/>
          </p:cNvGraphicFramePr>
          <p:nvPr>
            <p:extLst>
              <p:ext uri="{D42A27DB-BD31-4B8C-83A1-F6EECF244321}">
                <p14:modId xmlns:p14="http://schemas.microsoft.com/office/powerpoint/2010/main" val="3574084720"/>
              </p:ext>
            </p:extLst>
          </p:nvPr>
        </p:nvGraphicFramePr>
        <p:xfrm>
          <a:off x="8305800" y="4495800"/>
          <a:ext cx="304800" cy="370114"/>
        </p:xfrm>
        <a:graphic>
          <a:graphicData uri="http://schemas.openxmlformats.org/presentationml/2006/ole">
            <mc:AlternateContent xmlns:mc="http://schemas.openxmlformats.org/markup-compatibility/2006">
              <mc:Choice xmlns:v="urn:schemas-microsoft-com:vml" Requires="v">
                <p:oleObj spid="_x0000_s206457" name="Equation" r:id="rId12" imgW="177800" imgH="215900" progId="Equation.3">
                  <p:embed/>
                </p:oleObj>
              </mc:Choice>
              <mc:Fallback>
                <p:oleObj name="Equation" r:id="rId12" imgW="177800" imgH="215900" progId="Equation.3">
                  <p:embed/>
                  <p:pic>
                    <p:nvPicPr>
                      <p:cNvPr id="0" name=""/>
                      <p:cNvPicPr/>
                      <p:nvPr/>
                    </p:nvPicPr>
                    <p:blipFill>
                      <a:blip r:embed="rId6"/>
                      <a:stretch>
                        <a:fillRect/>
                      </a:stretch>
                    </p:blipFill>
                    <p:spPr>
                      <a:xfrm>
                        <a:off x="8305800" y="4495800"/>
                        <a:ext cx="304800" cy="370114"/>
                      </a:xfrm>
                      <a:prstGeom prst="rect">
                        <a:avLst/>
                      </a:prstGeom>
                    </p:spPr>
                  </p:pic>
                </p:oleObj>
              </mc:Fallback>
            </mc:AlternateContent>
          </a:graphicData>
        </a:graphic>
      </p:graphicFrame>
      <p:graphicFrame>
        <p:nvGraphicFramePr>
          <p:cNvPr id="12" name="Object 11"/>
          <p:cNvGraphicFramePr>
            <a:graphicFrameLocks noChangeAspect="1"/>
          </p:cNvGraphicFramePr>
          <p:nvPr>
            <p:extLst>
              <p:ext uri="{D42A27DB-BD31-4B8C-83A1-F6EECF244321}">
                <p14:modId xmlns:p14="http://schemas.microsoft.com/office/powerpoint/2010/main" val="735929424"/>
              </p:ext>
            </p:extLst>
          </p:nvPr>
        </p:nvGraphicFramePr>
        <p:xfrm>
          <a:off x="3810000" y="5192486"/>
          <a:ext cx="304800" cy="370114"/>
        </p:xfrm>
        <a:graphic>
          <a:graphicData uri="http://schemas.openxmlformats.org/presentationml/2006/ole">
            <mc:AlternateContent xmlns:mc="http://schemas.openxmlformats.org/markup-compatibility/2006">
              <mc:Choice xmlns:v="urn:schemas-microsoft-com:vml" Requires="v">
                <p:oleObj spid="_x0000_s206458" name="Equation" r:id="rId13" imgW="177800" imgH="215900" progId="Equation.3">
                  <p:embed/>
                </p:oleObj>
              </mc:Choice>
              <mc:Fallback>
                <p:oleObj name="Equation" r:id="rId13" imgW="177800" imgH="215900" progId="Equation.3">
                  <p:embed/>
                  <p:pic>
                    <p:nvPicPr>
                      <p:cNvPr id="0" name=""/>
                      <p:cNvPicPr/>
                      <p:nvPr/>
                    </p:nvPicPr>
                    <p:blipFill>
                      <a:blip r:embed="rId4"/>
                      <a:stretch>
                        <a:fillRect/>
                      </a:stretch>
                    </p:blipFill>
                    <p:spPr>
                      <a:xfrm>
                        <a:off x="3810000" y="5192486"/>
                        <a:ext cx="304800" cy="370114"/>
                      </a:xfrm>
                      <a:prstGeom prst="rect">
                        <a:avLst/>
                      </a:prstGeom>
                    </p:spPr>
                  </p:pic>
                </p:oleObj>
              </mc:Fallback>
            </mc:AlternateContent>
          </a:graphicData>
        </a:graphic>
      </p:graphicFrame>
      <p:graphicFrame>
        <p:nvGraphicFramePr>
          <p:cNvPr id="13" name="Object 12"/>
          <p:cNvGraphicFramePr>
            <a:graphicFrameLocks noChangeAspect="1"/>
          </p:cNvGraphicFramePr>
          <p:nvPr>
            <p:extLst>
              <p:ext uri="{D42A27DB-BD31-4B8C-83A1-F6EECF244321}">
                <p14:modId xmlns:p14="http://schemas.microsoft.com/office/powerpoint/2010/main" val="2179947775"/>
              </p:ext>
            </p:extLst>
          </p:nvPr>
        </p:nvGraphicFramePr>
        <p:xfrm>
          <a:off x="5867400" y="4876800"/>
          <a:ext cx="304800" cy="370114"/>
        </p:xfrm>
        <a:graphic>
          <a:graphicData uri="http://schemas.openxmlformats.org/presentationml/2006/ole">
            <mc:AlternateContent xmlns:mc="http://schemas.openxmlformats.org/markup-compatibility/2006">
              <mc:Choice xmlns:v="urn:schemas-microsoft-com:vml" Requires="v">
                <p:oleObj spid="_x0000_s206459" name="Equation" r:id="rId14" imgW="177800" imgH="215900" progId="Equation.3">
                  <p:embed/>
                </p:oleObj>
              </mc:Choice>
              <mc:Fallback>
                <p:oleObj name="Equation" r:id="rId14" imgW="177800" imgH="215900" progId="Equation.3">
                  <p:embed/>
                  <p:pic>
                    <p:nvPicPr>
                      <p:cNvPr id="0" name=""/>
                      <p:cNvPicPr/>
                      <p:nvPr/>
                    </p:nvPicPr>
                    <p:blipFill>
                      <a:blip r:embed="rId6"/>
                      <a:stretch>
                        <a:fillRect/>
                      </a:stretch>
                    </p:blipFill>
                    <p:spPr>
                      <a:xfrm>
                        <a:off x="5867400" y="4876800"/>
                        <a:ext cx="304800" cy="370114"/>
                      </a:xfrm>
                      <a:prstGeom prst="rect">
                        <a:avLst/>
                      </a:prstGeom>
                    </p:spPr>
                  </p:pic>
                </p:oleObj>
              </mc:Fallback>
            </mc:AlternateContent>
          </a:graphicData>
        </a:graphic>
      </p:graphicFrame>
      <p:graphicFrame>
        <p:nvGraphicFramePr>
          <p:cNvPr id="14" name="Object 13"/>
          <p:cNvGraphicFramePr>
            <a:graphicFrameLocks noChangeAspect="1"/>
          </p:cNvGraphicFramePr>
          <p:nvPr>
            <p:extLst>
              <p:ext uri="{D42A27DB-BD31-4B8C-83A1-F6EECF244321}">
                <p14:modId xmlns:p14="http://schemas.microsoft.com/office/powerpoint/2010/main" val="2739186799"/>
              </p:ext>
            </p:extLst>
          </p:nvPr>
        </p:nvGraphicFramePr>
        <p:xfrm>
          <a:off x="2514600" y="5638800"/>
          <a:ext cx="261937" cy="260350"/>
        </p:xfrm>
        <a:graphic>
          <a:graphicData uri="http://schemas.openxmlformats.org/presentationml/2006/ole">
            <mc:AlternateContent xmlns:mc="http://schemas.openxmlformats.org/markup-compatibility/2006">
              <mc:Choice xmlns:v="urn:schemas-microsoft-com:vml" Requires="v">
                <p:oleObj spid="_x0000_s206460" name="Equation" r:id="rId15" imgW="152400" imgH="152400" progId="Equation.3">
                  <p:embed/>
                </p:oleObj>
              </mc:Choice>
              <mc:Fallback>
                <p:oleObj name="Equation" r:id="rId15" imgW="152400" imgH="152400" progId="Equation.3">
                  <p:embed/>
                  <p:pic>
                    <p:nvPicPr>
                      <p:cNvPr id="0" name=""/>
                      <p:cNvPicPr/>
                      <p:nvPr/>
                    </p:nvPicPr>
                    <p:blipFill>
                      <a:blip r:embed="rId16"/>
                      <a:stretch>
                        <a:fillRect/>
                      </a:stretch>
                    </p:blipFill>
                    <p:spPr>
                      <a:xfrm>
                        <a:off x="2514600" y="5638800"/>
                        <a:ext cx="261937" cy="260350"/>
                      </a:xfrm>
                      <a:prstGeom prst="rect">
                        <a:avLst/>
                      </a:prstGeom>
                    </p:spPr>
                  </p:pic>
                </p:oleObj>
              </mc:Fallback>
            </mc:AlternateContent>
          </a:graphicData>
        </a:graphic>
      </p:graphicFrame>
      <p:graphicFrame>
        <p:nvGraphicFramePr>
          <p:cNvPr id="15" name="Object 14"/>
          <p:cNvGraphicFramePr>
            <a:graphicFrameLocks noChangeAspect="1"/>
          </p:cNvGraphicFramePr>
          <p:nvPr>
            <p:extLst>
              <p:ext uri="{D42A27DB-BD31-4B8C-83A1-F6EECF244321}">
                <p14:modId xmlns:p14="http://schemas.microsoft.com/office/powerpoint/2010/main" val="79642323"/>
              </p:ext>
            </p:extLst>
          </p:nvPr>
        </p:nvGraphicFramePr>
        <p:xfrm>
          <a:off x="8729662" y="5661025"/>
          <a:ext cx="261938" cy="282575"/>
        </p:xfrm>
        <a:graphic>
          <a:graphicData uri="http://schemas.openxmlformats.org/presentationml/2006/ole">
            <mc:AlternateContent xmlns:mc="http://schemas.openxmlformats.org/markup-compatibility/2006">
              <mc:Choice xmlns:v="urn:schemas-microsoft-com:vml" Requires="v">
                <p:oleObj spid="_x0000_s206461" name="Equation" r:id="rId17" imgW="152400" imgH="165100" progId="Equation.3">
                  <p:embed/>
                </p:oleObj>
              </mc:Choice>
              <mc:Fallback>
                <p:oleObj name="Equation" r:id="rId17" imgW="152400" imgH="165100" progId="Equation.3">
                  <p:embed/>
                  <p:pic>
                    <p:nvPicPr>
                      <p:cNvPr id="0" name=""/>
                      <p:cNvPicPr/>
                      <p:nvPr/>
                    </p:nvPicPr>
                    <p:blipFill>
                      <a:blip r:embed="rId18"/>
                      <a:stretch>
                        <a:fillRect/>
                      </a:stretch>
                    </p:blipFill>
                    <p:spPr>
                      <a:xfrm>
                        <a:off x="8729662" y="5661025"/>
                        <a:ext cx="261938" cy="282575"/>
                      </a:xfrm>
                      <a:prstGeom prst="rect">
                        <a:avLst/>
                      </a:prstGeom>
                    </p:spPr>
                  </p:pic>
                </p:oleObj>
              </mc:Fallback>
            </mc:AlternateContent>
          </a:graphicData>
        </a:graphic>
      </p:graphicFrame>
    </p:spTree>
    <p:extLst>
      <p:ext uri="{BB962C8B-B14F-4D97-AF65-F5344CB8AC3E}">
        <p14:creationId xmlns:p14="http://schemas.microsoft.com/office/powerpoint/2010/main" val="638899281"/>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a:xfrm>
            <a:off x="0" y="-152400"/>
            <a:ext cx="8991600" cy="1143000"/>
          </a:xfrm>
        </p:spPr>
        <p:txBody>
          <a:bodyPr/>
          <a:lstStyle/>
          <a:p>
            <a:pPr eaLnBrk="1" hangingPunct="1"/>
            <a:r>
              <a:rPr lang="en-US" altLang="zh-CN" sz="3200" b="1" dirty="0" smtClean="0">
                <a:solidFill>
                  <a:srgbClr val="000090"/>
                </a:solidFill>
                <a:latin typeface="Arial" charset="0"/>
                <a:cs typeface="Arial" charset="0"/>
              </a:rPr>
              <a:t>Testing the Axiomatic Relevance Hypothesis </a:t>
            </a:r>
          </a:p>
        </p:txBody>
      </p:sp>
      <p:sp>
        <p:nvSpPr>
          <p:cNvPr id="39939" name="Rectangle 3"/>
          <p:cNvSpPr>
            <a:spLocks noGrp="1" noChangeArrowheads="1"/>
          </p:cNvSpPr>
          <p:nvPr>
            <p:ph type="body" idx="1"/>
          </p:nvPr>
        </p:nvSpPr>
        <p:spPr>
          <a:xfrm>
            <a:off x="152400" y="838200"/>
            <a:ext cx="8763000" cy="5562600"/>
          </a:xfrm>
        </p:spPr>
        <p:txBody>
          <a:bodyPr>
            <a:normAutofit fontScale="92500" lnSpcReduction="10000"/>
          </a:bodyPr>
          <a:lstStyle/>
          <a:p>
            <a:pPr eaLnBrk="1" hangingPunct="1"/>
            <a:r>
              <a:rPr lang="en-US" altLang="zh-CN" b="0" dirty="0" smtClean="0">
                <a:solidFill>
                  <a:srgbClr val="FF0000"/>
                </a:solidFill>
                <a:latin typeface="Arial" charset="0"/>
                <a:cs typeface="Arial" charset="0"/>
              </a:rPr>
              <a:t>Is the satisfaction of these constraints correlated with good empirical performance of a retrieval function?</a:t>
            </a:r>
          </a:p>
          <a:p>
            <a:pPr eaLnBrk="1" hangingPunct="1"/>
            <a:r>
              <a:rPr lang="en-US" altLang="zh-CN" b="0" dirty="0" smtClean="0">
                <a:solidFill>
                  <a:srgbClr val="FF0000"/>
                </a:solidFill>
                <a:latin typeface="Arial" charset="0"/>
                <a:cs typeface="Arial" charset="0"/>
              </a:rPr>
              <a:t>Can we use these constraints to analytically compare retrieval functions  without experimentation?  </a:t>
            </a:r>
          </a:p>
          <a:p>
            <a:pPr eaLnBrk="1" hangingPunct="1"/>
            <a:r>
              <a:rPr lang="en-US" altLang="zh-CN" dirty="0" smtClean="0">
                <a:latin typeface="Arial" charset="0"/>
                <a:cs typeface="Arial" charset="0"/>
              </a:rPr>
              <a:t>“Yes!” to both questions</a:t>
            </a:r>
          </a:p>
          <a:p>
            <a:pPr lvl="1" eaLnBrk="1" hangingPunct="1"/>
            <a:r>
              <a:rPr lang="en-US" altLang="zh-CN" dirty="0" smtClean="0">
                <a:solidFill>
                  <a:srgbClr val="333333"/>
                </a:solidFill>
                <a:latin typeface="Arial" charset="0"/>
                <a:cs typeface="Arial" charset="0"/>
              </a:rPr>
              <a:t>When a formula does not satisfy the constraint, it often indicates non-optimality of the formula.</a:t>
            </a:r>
          </a:p>
          <a:p>
            <a:pPr lvl="1" eaLnBrk="1" hangingPunct="1"/>
            <a:r>
              <a:rPr lang="en-US" altLang="zh-CN" dirty="0" smtClean="0">
                <a:solidFill>
                  <a:srgbClr val="333333"/>
                </a:solidFill>
                <a:latin typeface="Arial" charset="0"/>
                <a:cs typeface="Arial" charset="0"/>
              </a:rPr>
              <a:t>Violation of constraints may pinpoint where a formula needs to be improved.</a:t>
            </a:r>
          </a:p>
          <a:p>
            <a:pPr lvl="1"/>
            <a:r>
              <a:rPr lang="en-US" altLang="zh-CN" dirty="0">
                <a:latin typeface="Arial" charset="0"/>
                <a:cs typeface="Arial" charset="0"/>
              </a:rPr>
              <a:t>Constraint analysis reveals optimal ranges of parameter values </a:t>
            </a:r>
            <a:endParaRPr lang="en-US" altLang="zh-CN" dirty="0">
              <a:solidFill>
                <a:srgbClr val="333333"/>
              </a:solidFill>
              <a:latin typeface="Arial" charset="0"/>
              <a:cs typeface="Arial" charset="0"/>
            </a:endParaRPr>
          </a:p>
          <a:p>
            <a:pPr lvl="1" eaLnBrk="1" hangingPunct="1"/>
            <a:endParaRPr lang="en-US" altLang="zh-CN" dirty="0" smtClean="0">
              <a:solidFill>
                <a:srgbClr val="333333"/>
              </a:solidFill>
              <a:latin typeface="Arial" charset="0"/>
              <a:cs typeface="Arial" charset="0"/>
            </a:endParaRPr>
          </a:p>
        </p:txBody>
      </p:sp>
      <p:sp>
        <p:nvSpPr>
          <p:cNvPr id="3" name="Slide Number Placeholder 2"/>
          <p:cNvSpPr>
            <a:spLocks noGrp="1"/>
          </p:cNvSpPr>
          <p:nvPr>
            <p:ph type="sldNum" sz="quarter" idx="12"/>
          </p:nvPr>
        </p:nvSpPr>
        <p:spPr/>
        <p:txBody>
          <a:bodyPr/>
          <a:lstStyle/>
          <a:p>
            <a:fld id="{88AD08FE-21CA-447A-B5E0-10774CCDBD3A}" type="slidenum">
              <a:rPr lang="en-US" smtClean="0"/>
              <a:t>38</a:t>
            </a:fld>
            <a:endParaRPr lang="en-US"/>
          </a:p>
        </p:txBody>
      </p:sp>
    </p:spTree>
    <p:extLst>
      <p:ext uri="{BB962C8B-B14F-4D97-AF65-F5344CB8AC3E}">
        <p14:creationId xmlns:p14="http://schemas.microsoft.com/office/powerpoint/2010/main" val="3906242074"/>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Slide Number Placeholder 6"/>
          <p:cNvSpPr>
            <a:spLocks noGrp="1"/>
          </p:cNvSpPr>
          <p:nvPr>
            <p:ph type="sldNum" sz="quarter" idx="12"/>
          </p:nvPr>
        </p:nvSpPr>
        <p:spPr bwMode="auto">
          <a:xfrm>
            <a:off x="7010400" y="6111875"/>
            <a:ext cx="2133600" cy="365125"/>
          </a:xfrm>
          <a:extLst>
            <a:ext uri="{91240B29-F687-4f45-9708-019B960494DF}">
              <a14:hiddenLine xmlns:a14="http://schemas.microsoft.com/office/drawing/2010/main" w="9525">
                <a:solidFill>
                  <a:srgbClr val="000000"/>
                </a:solidFill>
                <a:round/>
                <a:headEnd/>
                <a:tailEnd/>
              </a14:hiddenLine>
            </a:ext>
          </a:extLst>
        </p:spPr>
        <p:txBody>
          <a:bodyPr/>
          <a:lstStyle/>
          <a:p>
            <a:fld id="{41D6AE8A-B722-2C44-AB7B-A512E7AC5D7A}" type="slidenum">
              <a:rPr lang="en-US"/>
              <a:pPr/>
              <a:t>39</a:t>
            </a:fld>
            <a:endParaRPr lang="en-US"/>
          </a:p>
        </p:txBody>
      </p:sp>
      <p:pic>
        <p:nvPicPr>
          <p:cNvPr id="44034" name="Picture 33" descr="p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 y="2781300"/>
            <a:ext cx="4610100" cy="369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5" name="Picture 34" descr="p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95800" y="2781300"/>
            <a:ext cx="4610100" cy="369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0115" name="Oval 3"/>
          <p:cNvSpPr>
            <a:spLocks noChangeArrowheads="1"/>
          </p:cNvSpPr>
          <p:nvPr/>
        </p:nvSpPr>
        <p:spPr bwMode="auto">
          <a:xfrm>
            <a:off x="1752600" y="1219200"/>
            <a:ext cx="2079625" cy="838200"/>
          </a:xfrm>
          <a:prstGeom prst="ellipse">
            <a:avLst/>
          </a:prstGeom>
          <a:solidFill>
            <a:schemeClr val="bg1"/>
          </a:solidFill>
          <a:ln w="19050">
            <a:solidFill>
              <a:srgbClr val="3366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ffectLst>
                <a:outerShdw blurRad="38100" dist="38100" dir="2700000" algn="tl">
                  <a:srgbClr val="000000">
                    <a:alpha val="43137"/>
                  </a:srgbClr>
                </a:outerShdw>
              </a:effectLst>
              <a:cs typeface="+mn-cs"/>
            </a:endParaRPr>
          </a:p>
        </p:txBody>
      </p:sp>
      <p:sp>
        <p:nvSpPr>
          <p:cNvPr id="730116" name="Text Box 4"/>
          <p:cNvSpPr txBox="1">
            <a:spLocks noChangeArrowheads="1"/>
          </p:cNvSpPr>
          <p:nvPr/>
        </p:nvSpPr>
        <p:spPr bwMode="auto">
          <a:xfrm>
            <a:off x="381000" y="2209800"/>
            <a:ext cx="83820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defRPr/>
            </a:pPr>
            <a:r>
              <a:rPr lang="en-US" altLang="zh-CN" sz="2800">
                <a:solidFill>
                  <a:srgbClr val="336600"/>
                </a:solidFill>
                <a:ea typeface="宋体" charset="0"/>
                <a:cs typeface="宋体" charset="0"/>
              </a:rPr>
              <a:t>Negative </a:t>
            </a:r>
            <a:r>
              <a:rPr lang="en-US" altLang="zh-CN" sz="2800">
                <a:solidFill>
                  <a:srgbClr val="336600"/>
                </a:solidFill>
                <a:ea typeface="宋体" charset="0"/>
                <a:cs typeface="宋体" charset="0"/>
                <a:sym typeface="Wingdings" charset="0"/>
              </a:rPr>
              <a:t> Violates the constraints</a:t>
            </a:r>
            <a:endParaRPr lang="en-US" altLang="zh-CN" sz="2800">
              <a:solidFill>
                <a:srgbClr val="336600"/>
              </a:solidFill>
              <a:ea typeface="宋体" charset="0"/>
              <a:cs typeface="宋体" charset="0"/>
            </a:endParaRPr>
          </a:p>
        </p:txBody>
      </p:sp>
      <p:sp>
        <p:nvSpPr>
          <p:cNvPr id="730118" name="Rectangle 6"/>
          <p:cNvSpPr>
            <a:spLocks noGrp="1" noChangeArrowheads="1"/>
          </p:cNvSpPr>
          <p:nvPr>
            <p:ph type="title"/>
          </p:nvPr>
        </p:nvSpPr>
        <p:spPr>
          <a:xfrm>
            <a:off x="-152400" y="-152400"/>
            <a:ext cx="9525000" cy="1143000"/>
          </a:xfrm>
        </p:spPr>
        <p:txBody>
          <a:bodyPr>
            <a:normAutofit fontScale="90000"/>
          </a:bodyPr>
          <a:lstStyle/>
          <a:p>
            <a:pPr eaLnBrk="1" hangingPunct="1">
              <a:defRPr/>
            </a:pPr>
            <a:r>
              <a:rPr lang="en-US" altLang="zh-CN" sz="3600" b="1" dirty="0" smtClean="0">
                <a:solidFill>
                  <a:srgbClr val="000099"/>
                </a:solidFill>
                <a:effectLst>
                  <a:outerShdw blurRad="38100" dist="38100" dir="2700000" algn="tl">
                    <a:srgbClr val="DDDDDD"/>
                  </a:outerShdw>
                </a:effectLst>
                <a:latin typeface="Arial"/>
                <a:ea typeface="宋体" charset="0"/>
                <a:cs typeface="Arial"/>
              </a:rPr>
              <a:t>Violation of Constraints </a:t>
            </a:r>
            <a:r>
              <a:rPr lang="en-US" altLang="zh-CN" sz="3600" b="1" dirty="0" smtClean="0">
                <a:solidFill>
                  <a:srgbClr val="000099"/>
                </a:solidFill>
                <a:effectLst>
                  <a:outerShdw blurRad="38100" dist="38100" dir="2700000" algn="tl">
                    <a:srgbClr val="DDDDDD"/>
                  </a:outerShdw>
                </a:effectLst>
                <a:latin typeface="Arial"/>
                <a:ea typeface="宋体" charset="0"/>
                <a:cs typeface="Arial"/>
                <a:sym typeface="Wingdings" charset="0"/>
              </a:rPr>
              <a:t></a:t>
            </a:r>
            <a:r>
              <a:rPr lang="en-US" altLang="zh-CN" sz="3600" b="1" dirty="0" smtClean="0">
                <a:solidFill>
                  <a:srgbClr val="000099"/>
                </a:solidFill>
                <a:effectLst>
                  <a:outerShdw blurRad="38100" dist="38100" dir="2700000" algn="tl">
                    <a:srgbClr val="DDDDDD"/>
                  </a:outerShdw>
                </a:effectLst>
                <a:latin typeface="Arial"/>
                <a:ea typeface="宋体" charset="0"/>
                <a:cs typeface="Arial"/>
              </a:rPr>
              <a:t> Poor Performance</a:t>
            </a:r>
          </a:p>
        </p:txBody>
      </p:sp>
      <p:sp>
        <p:nvSpPr>
          <p:cNvPr id="730119" name="Rectangle 7"/>
          <p:cNvSpPr>
            <a:spLocks noChangeArrowheads="1"/>
          </p:cNvSpPr>
          <p:nvPr/>
        </p:nvSpPr>
        <p:spPr bwMode="auto">
          <a:xfrm>
            <a:off x="609600" y="685800"/>
            <a:ext cx="77724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342900" indent="-342900">
              <a:spcBef>
                <a:spcPct val="20000"/>
              </a:spcBef>
              <a:buFontTx/>
              <a:buChar char="•"/>
              <a:defRPr/>
            </a:pPr>
            <a:r>
              <a:rPr lang="en-US" altLang="zh-CN" sz="2800" b="1" dirty="0" smtClean="0">
                <a:ea typeface="宋体" charset="0"/>
                <a:cs typeface="宋体" charset="0"/>
              </a:rPr>
              <a:t>Okapi BM25</a:t>
            </a:r>
            <a:endParaRPr lang="en-US" altLang="zh-CN" sz="2800" b="1" dirty="0">
              <a:ea typeface="宋体" charset="0"/>
              <a:cs typeface="宋体" charset="0"/>
            </a:endParaRPr>
          </a:p>
        </p:txBody>
      </p:sp>
      <p:graphicFrame>
        <p:nvGraphicFramePr>
          <p:cNvPr id="44040" name="Object 28"/>
          <p:cNvGraphicFramePr>
            <a:graphicFrameLocks noGrp="1" noChangeAspect="1"/>
          </p:cNvGraphicFramePr>
          <p:nvPr>
            <p:ph idx="1"/>
            <p:extLst>
              <p:ext uri="{D42A27DB-BD31-4B8C-83A1-F6EECF244321}">
                <p14:modId xmlns:p14="http://schemas.microsoft.com/office/powerpoint/2010/main" val="2390695707"/>
              </p:ext>
            </p:extLst>
          </p:nvPr>
        </p:nvGraphicFramePr>
        <p:xfrm>
          <a:off x="1295400" y="1376363"/>
          <a:ext cx="6781800" cy="862012"/>
        </p:xfrm>
        <a:graphic>
          <a:graphicData uri="http://schemas.openxmlformats.org/presentationml/2006/ole">
            <mc:AlternateContent xmlns:mc="http://schemas.openxmlformats.org/markup-compatibility/2006">
              <mc:Choice xmlns:v="urn:schemas-microsoft-com:vml" Requires="v">
                <p:oleObj spid="_x0000_s107690" name="Equation" r:id="rId6" imgW="4292600" imgH="546100" progId="Equation.3">
                  <p:embed/>
                </p:oleObj>
              </mc:Choice>
              <mc:Fallback>
                <p:oleObj name="Equation" r:id="rId6" imgW="4292600" imgH="54610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95400" y="1376363"/>
                        <a:ext cx="6781800" cy="8620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7"/>
                                </a:srgbClr>
                              </a:outerShdw>
                            </a:effectLst>
                          </a14:hiddenEffects>
                        </a:ext>
                      </a:extLst>
                    </p:spPr>
                  </p:pic>
                </p:oleObj>
              </mc:Fallback>
            </mc:AlternateContent>
          </a:graphicData>
        </a:graphic>
      </p:graphicFrame>
      <p:sp>
        <p:nvSpPr>
          <p:cNvPr id="730143" name="Rectangle 31"/>
          <p:cNvSpPr>
            <a:spLocks noChangeArrowheads="1"/>
          </p:cNvSpPr>
          <p:nvPr/>
        </p:nvSpPr>
        <p:spPr bwMode="auto">
          <a:xfrm>
            <a:off x="6705600" y="6096000"/>
            <a:ext cx="228600" cy="228600"/>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ffectLst>
                <a:outerShdw blurRad="38100" dist="38100" dir="2700000" algn="tl">
                  <a:srgbClr val="000000">
                    <a:alpha val="43137"/>
                  </a:srgbClr>
                </a:outerShdw>
              </a:effectLst>
              <a:cs typeface="+mn-cs"/>
            </a:endParaRPr>
          </a:p>
        </p:txBody>
      </p:sp>
      <p:sp>
        <p:nvSpPr>
          <p:cNvPr id="730144" name="Rectangle 32"/>
          <p:cNvSpPr>
            <a:spLocks noChangeArrowheads="1"/>
          </p:cNvSpPr>
          <p:nvPr/>
        </p:nvSpPr>
        <p:spPr bwMode="auto">
          <a:xfrm>
            <a:off x="2209800" y="6096000"/>
            <a:ext cx="228600" cy="228600"/>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ffectLst>
                <a:outerShdw blurRad="38100" dist="38100" dir="2700000" algn="tl">
                  <a:srgbClr val="000000">
                    <a:alpha val="43137"/>
                  </a:srgbClr>
                </a:outerShdw>
              </a:effectLst>
              <a:cs typeface="+mn-cs"/>
            </a:endParaRPr>
          </a:p>
        </p:txBody>
      </p:sp>
      <p:grpSp>
        <p:nvGrpSpPr>
          <p:cNvPr id="3" name="Group 2"/>
          <p:cNvGrpSpPr/>
          <p:nvPr/>
        </p:nvGrpSpPr>
        <p:grpSpPr>
          <a:xfrm>
            <a:off x="609600" y="2895600"/>
            <a:ext cx="7848600" cy="2198132"/>
            <a:chOff x="609600" y="2895600"/>
            <a:chExt cx="7848600" cy="2198132"/>
          </a:xfrm>
        </p:grpSpPr>
        <p:sp>
          <p:nvSpPr>
            <p:cNvPr id="2" name="TextBox 1"/>
            <p:cNvSpPr txBox="1"/>
            <p:nvPr/>
          </p:nvSpPr>
          <p:spPr>
            <a:xfrm>
              <a:off x="1524000" y="4724400"/>
              <a:ext cx="741572" cy="369332"/>
            </a:xfrm>
            <a:prstGeom prst="rect">
              <a:avLst/>
            </a:prstGeom>
            <a:solidFill>
              <a:srgbClr val="FFC000"/>
            </a:solidFill>
          </p:spPr>
          <p:txBody>
            <a:bodyPr wrap="none" rtlCol="0">
              <a:spAutoFit/>
            </a:bodyPr>
            <a:lstStyle/>
            <a:p>
              <a:r>
                <a:rPr lang="en-US" dirty="0" smtClean="0"/>
                <a:t>BM25</a:t>
              </a:r>
              <a:endParaRPr lang="en-US" dirty="0"/>
            </a:p>
          </p:txBody>
        </p:sp>
        <p:sp>
          <p:nvSpPr>
            <p:cNvPr id="14" name="TextBox 13"/>
            <p:cNvSpPr txBox="1"/>
            <p:nvPr/>
          </p:nvSpPr>
          <p:spPr>
            <a:xfrm>
              <a:off x="2324100" y="4717042"/>
              <a:ext cx="723900" cy="369332"/>
            </a:xfrm>
            <a:prstGeom prst="rect">
              <a:avLst/>
            </a:prstGeom>
            <a:solidFill>
              <a:srgbClr val="FFC000"/>
            </a:solidFill>
          </p:spPr>
          <p:txBody>
            <a:bodyPr wrap="square" rtlCol="0">
              <a:spAutoFit/>
            </a:bodyPr>
            <a:lstStyle/>
            <a:p>
              <a:pPr algn="ctr"/>
              <a:r>
                <a:rPr lang="en-US" dirty="0" smtClean="0"/>
                <a:t>PIV</a:t>
              </a:r>
              <a:endParaRPr lang="en-US" dirty="0"/>
            </a:p>
          </p:txBody>
        </p:sp>
        <p:sp>
          <p:nvSpPr>
            <p:cNvPr id="15" name="TextBox 14"/>
            <p:cNvSpPr txBox="1"/>
            <p:nvPr/>
          </p:nvSpPr>
          <p:spPr>
            <a:xfrm>
              <a:off x="5943600" y="4659868"/>
              <a:ext cx="741572" cy="369332"/>
            </a:xfrm>
            <a:prstGeom prst="rect">
              <a:avLst/>
            </a:prstGeom>
            <a:solidFill>
              <a:srgbClr val="FFC000"/>
            </a:solidFill>
          </p:spPr>
          <p:txBody>
            <a:bodyPr wrap="none" rtlCol="0">
              <a:spAutoFit/>
            </a:bodyPr>
            <a:lstStyle/>
            <a:p>
              <a:r>
                <a:rPr lang="en-US" dirty="0" smtClean="0"/>
                <a:t>BM25</a:t>
              </a:r>
              <a:endParaRPr lang="en-US" dirty="0"/>
            </a:p>
          </p:txBody>
        </p:sp>
        <p:sp>
          <p:nvSpPr>
            <p:cNvPr id="4" name="Rectangle 3"/>
            <p:cNvSpPr/>
            <p:nvPr/>
          </p:nvSpPr>
          <p:spPr>
            <a:xfrm>
              <a:off x="609600" y="2895600"/>
              <a:ext cx="3200400" cy="4572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Keyword Queries </a:t>
              </a:r>
            </a:p>
            <a:p>
              <a:pPr algn="ctr"/>
              <a:r>
                <a:rPr lang="en-US" dirty="0" smtClean="0">
                  <a:solidFill>
                    <a:schemeClr val="tx1"/>
                  </a:solidFill>
                </a:rPr>
                <a:t>(constraint satisfied by BM25)</a:t>
              </a:r>
              <a:endParaRPr lang="en-US" dirty="0">
                <a:solidFill>
                  <a:schemeClr val="tx1"/>
                </a:solidFill>
              </a:endParaRPr>
            </a:p>
          </p:txBody>
        </p:sp>
        <p:sp>
          <p:nvSpPr>
            <p:cNvPr id="19" name="Rectangle 18"/>
            <p:cNvSpPr/>
            <p:nvPr/>
          </p:nvSpPr>
          <p:spPr>
            <a:xfrm>
              <a:off x="5257800" y="2895600"/>
              <a:ext cx="3200400" cy="4572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Verbose Queries </a:t>
              </a:r>
            </a:p>
            <a:p>
              <a:pPr algn="ctr"/>
              <a:r>
                <a:rPr lang="en-US" dirty="0" smtClean="0">
                  <a:solidFill>
                    <a:schemeClr val="tx1"/>
                  </a:solidFill>
                </a:rPr>
                <a:t>(constraint violated by BM25)</a:t>
              </a:r>
              <a:endParaRPr lang="en-US" dirty="0">
                <a:solidFill>
                  <a:schemeClr val="tx1"/>
                </a:solidFill>
              </a:endParaRPr>
            </a:p>
          </p:txBody>
        </p:sp>
        <p:sp>
          <p:nvSpPr>
            <p:cNvPr id="20" name="TextBox 19"/>
            <p:cNvSpPr txBox="1"/>
            <p:nvPr/>
          </p:nvSpPr>
          <p:spPr>
            <a:xfrm>
              <a:off x="6819900" y="3593068"/>
              <a:ext cx="723900" cy="369332"/>
            </a:xfrm>
            <a:prstGeom prst="rect">
              <a:avLst/>
            </a:prstGeom>
            <a:solidFill>
              <a:srgbClr val="FFC000"/>
            </a:solidFill>
          </p:spPr>
          <p:txBody>
            <a:bodyPr wrap="square" rtlCol="0">
              <a:spAutoFit/>
            </a:bodyPr>
            <a:lstStyle/>
            <a:p>
              <a:pPr algn="ctr"/>
              <a:r>
                <a:rPr lang="en-US" dirty="0" smtClean="0"/>
                <a:t>PIV</a:t>
              </a:r>
              <a:endParaRPr lang="en-US" dirty="0"/>
            </a:p>
          </p:txBody>
        </p:sp>
      </p:grpSp>
    </p:spTree>
    <p:extLst>
      <p:ext uri="{BB962C8B-B14F-4D97-AF65-F5344CB8AC3E}">
        <p14:creationId xmlns:p14="http://schemas.microsoft.com/office/powerpoint/2010/main" val="148337265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403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403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000090"/>
                </a:solidFill>
              </a:rPr>
              <a:t>Organization of Tutorial</a:t>
            </a:r>
            <a:endParaRPr lang="en-US" b="1" dirty="0">
              <a:solidFill>
                <a:srgbClr val="000090"/>
              </a:solidFill>
            </a:endParaRPr>
          </a:p>
        </p:txBody>
      </p:sp>
      <p:sp>
        <p:nvSpPr>
          <p:cNvPr id="5" name="Slide Number Placeholder 4"/>
          <p:cNvSpPr>
            <a:spLocks noGrp="1"/>
          </p:cNvSpPr>
          <p:nvPr>
            <p:ph type="sldNum" sz="quarter" idx="12"/>
          </p:nvPr>
        </p:nvSpPr>
        <p:spPr/>
        <p:txBody>
          <a:bodyPr/>
          <a:lstStyle/>
          <a:p>
            <a:fld id="{88AD08FE-21CA-447A-B5E0-10774CCDBD3A}" type="slidenum">
              <a:rPr lang="en-US" smtClean="0"/>
              <a:t>4</a:t>
            </a:fld>
            <a:endParaRPr lang="en-US"/>
          </a:p>
        </p:txBody>
      </p:sp>
      <p:sp>
        <p:nvSpPr>
          <p:cNvPr id="4" name="Rounded Rectangle 3"/>
          <p:cNvSpPr/>
          <p:nvPr/>
        </p:nvSpPr>
        <p:spPr>
          <a:xfrm>
            <a:off x="2057400" y="1143000"/>
            <a:ext cx="5105400" cy="76200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dirty="0" smtClean="0"/>
              <a:t>Motivation</a:t>
            </a:r>
            <a:endParaRPr lang="en-US" sz="2800" dirty="0"/>
          </a:p>
        </p:txBody>
      </p:sp>
      <p:sp>
        <p:nvSpPr>
          <p:cNvPr id="13" name="Rounded Rectangle 12"/>
          <p:cNvSpPr/>
          <p:nvPr/>
        </p:nvSpPr>
        <p:spPr>
          <a:xfrm>
            <a:off x="2057400" y="2362200"/>
            <a:ext cx="5105400" cy="1066800"/>
          </a:xfrm>
          <a:prstGeom prst="roundRect">
            <a:avLst/>
          </a:prstGeom>
          <a:solidFill>
            <a:srgbClr val="8EB4E3"/>
          </a:solidFill>
        </p:spPr>
        <p:style>
          <a:lnRef idx="1">
            <a:schemeClr val="accent5"/>
          </a:lnRef>
          <a:fillRef idx="3">
            <a:schemeClr val="accent5"/>
          </a:fillRef>
          <a:effectRef idx="2">
            <a:schemeClr val="accent5"/>
          </a:effectRef>
          <a:fontRef idx="minor">
            <a:schemeClr val="lt1"/>
          </a:fontRef>
        </p:style>
        <p:txBody>
          <a:bodyPr rtlCol="0" anchor="ctr"/>
          <a:lstStyle/>
          <a:p>
            <a:pPr algn="ctr"/>
            <a:r>
              <a:rPr lang="en-US" sz="2800" dirty="0"/>
              <a:t>Axiomatic Analysis and Optimization: </a:t>
            </a:r>
            <a:r>
              <a:rPr lang="en-US" sz="2800" dirty="0" smtClean="0"/>
              <a:t>Early Work</a:t>
            </a:r>
            <a:endParaRPr lang="en-US" sz="2800" dirty="0"/>
          </a:p>
        </p:txBody>
      </p:sp>
      <p:sp>
        <p:nvSpPr>
          <p:cNvPr id="14" name="Rounded Rectangle 13"/>
          <p:cNvSpPr/>
          <p:nvPr/>
        </p:nvSpPr>
        <p:spPr>
          <a:xfrm>
            <a:off x="2057400" y="3886200"/>
            <a:ext cx="5105400" cy="1066800"/>
          </a:xfrm>
          <a:prstGeom prst="roundRect">
            <a:avLst/>
          </a:prstGeom>
          <a:solidFill>
            <a:srgbClr val="8EB4E3"/>
          </a:solidFill>
        </p:spPr>
        <p:style>
          <a:lnRef idx="1">
            <a:schemeClr val="accent5"/>
          </a:lnRef>
          <a:fillRef idx="3">
            <a:schemeClr val="accent5"/>
          </a:fillRef>
          <a:effectRef idx="2">
            <a:schemeClr val="accent5"/>
          </a:effectRef>
          <a:fontRef idx="minor">
            <a:schemeClr val="lt1"/>
          </a:fontRef>
        </p:style>
        <p:txBody>
          <a:bodyPr rtlCol="0" anchor="ctr"/>
          <a:lstStyle/>
          <a:p>
            <a:pPr algn="ctr"/>
            <a:r>
              <a:rPr lang="en-US" sz="2800" dirty="0"/>
              <a:t>Axiomatic Analysis and Optimization: </a:t>
            </a:r>
            <a:r>
              <a:rPr lang="en-US" sz="2800" dirty="0" smtClean="0"/>
              <a:t>Recent Work</a:t>
            </a:r>
            <a:endParaRPr lang="en-US" sz="2800" dirty="0"/>
          </a:p>
        </p:txBody>
      </p:sp>
      <p:sp>
        <p:nvSpPr>
          <p:cNvPr id="16" name="Rounded Rectangle 15"/>
          <p:cNvSpPr/>
          <p:nvPr/>
        </p:nvSpPr>
        <p:spPr>
          <a:xfrm>
            <a:off x="2057400" y="5410200"/>
            <a:ext cx="5105400" cy="762000"/>
          </a:xfrm>
          <a:prstGeom prst="roundRect">
            <a:avLst/>
          </a:prstGeom>
          <a:solidFill>
            <a:srgbClr val="8EB4E3"/>
          </a:solidFill>
        </p:spPr>
        <p:style>
          <a:lnRef idx="1">
            <a:schemeClr val="accent5"/>
          </a:lnRef>
          <a:fillRef idx="3">
            <a:schemeClr val="accent5"/>
          </a:fillRef>
          <a:effectRef idx="2">
            <a:schemeClr val="accent5"/>
          </a:effectRef>
          <a:fontRef idx="minor">
            <a:schemeClr val="lt1"/>
          </a:fontRef>
        </p:style>
        <p:txBody>
          <a:bodyPr rtlCol="0" anchor="ctr"/>
          <a:lstStyle/>
          <a:p>
            <a:pPr algn="ctr"/>
            <a:r>
              <a:rPr lang="en-US" sz="2800" dirty="0" smtClean="0"/>
              <a:t>Summary</a:t>
            </a:r>
            <a:endParaRPr lang="en-US" sz="2800" dirty="0"/>
          </a:p>
        </p:txBody>
      </p:sp>
      <p:pic>
        <p:nvPicPr>
          <p:cNvPr id="8" name="Picture 7" descr="6a00d83516c0ad53ef017c3329aba8970b-800wi.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67600" y="1066800"/>
            <a:ext cx="792480" cy="990600"/>
          </a:xfrm>
          <a:prstGeom prst="rect">
            <a:avLst/>
          </a:prstGeom>
        </p:spPr>
      </p:pic>
    </p:spTree>
    <p:extLst>
      <p:ext uri="{BB962C8B-B14F-4D97-AF65-F5344CB8AC3E}">
        <p14:creationId xmlns:p14="http://schemas.microsoft.com/office/powerpoint/2010/main" val="823478904"/>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Slide Number Placeholder 6"/>
          <p:cNvSpPr>
            <a:spLocks noGrp="1"/>
          </p:cNvSpPr>
          <p:nvPr>
            <p:ph type="sldNum" sz="quarter" idx="12"/>
          </p:nvPr>
        </p:nvSpPr>
        <p:spPr bwMode="auto">
          <a:extLst>
            <a:ext uri="{91240B29-F687-4f45-9708-019B960494DF}">
              <a14:hiddenLine xmlns:a14="http://schemas.microsoft.com/office/drawing/2010/main" w="9525">
                <a:solidFill>
                  <a:srgbClr val="000000"/>
                </a:solidFill>
                <a:round/>
                <a:headEnd/>
                <a:tailEnd/>
              </a14:hiddenLine>
            </a:ext>
          </a:extLst>
        </p:spPr>
        <p:txBody>
          <a:bodyPr/>
          <a:lstStyle/>
          <a:p>
            <a:fld id="{D9E588C6-3C7A-CA47-82C9-46E0FCBAB610}" type="slidenum">
              <a:rPr lang="en-US"/>
              <a:pPr/>
              <a:t>40</a:t>
            </a:fld>
            <a:endParaRPr lang="en-US"/>
          </a:p>
        </p:txBody>
      </p:sp>
      <p:pic>
        <p:nvPicPr>
          <p:cNvPr id="46082" name="Picture 44" descr="p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 y="3124200"/>
            <a:ext cx="4610100" cy="369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3" name="Picture 45" descr="p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33900" y="3124200"/>
            <a:ext cx="4610100" cy="369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2162" name="Rectangle 2"/>
          <p:cNvSpPr>
            <a:spLocks noGrp="1" noChangeArrowheads="1"/>
          </p:cNvSpPr>
          <p:nvPr>
            <p:ph type="title"/>
          </p:nvPr>
        </p:nvSpPr>
        <p:spPr>
          <a:xfrm>
            <a:off x="0" y="0"/>
            <a:ext cx="9144000" cy="1143000"/>
          </a:xfrm>
        </p:spPr>
        <p:txBody>
          <a:bodyPr>
            <a:normAutofit fontScale="90000"/>
          </a:bodyPr>
          <a:lstStyle/>
          <a:p>
            <a:pPr eaLnBrk="1" hangingPunct="1">
              <a:defRPr/>
            </a:pPr>
            <a:r>
              <a:rPr lang="en-US" altLang="zh-CN" sz="3600" b="1" dirty="0" smtClean="0">
                <a:solidFill>
                  <a:srgbClr val="000099"/>
                </a:solidFill>
                <a:effectLst>
                  <a:outerShdw blurRad="38100" dist="38100" dir="2700000" algn="tl">
                    <a:srgbClr val="DDDDDD"/>
                  </a:outerShdw>
                </a:effectLst>
                <a:latin typeface="Arial"/>
                <a:ea typeface="宋体" charset="0"/>
                <a:cs typeface="Arial"/>
              </a:rPr>
              <a:t>Constraints Analysis </a:t>
            </a:r>
            <a:r>
              <a:rPr lang="en-US" altLang="zh-CN" sz="3600" b="1" dirty="0" smtClean="0">
                <a:solidFill>
                  <a:srgbClr val="000099"/>
                </a:solidFill>
                <a:effectLst>
                  <a:outerShdw blurRad="38100" dist="38100" dir="2700000" algn="tl">
                    <a:srgbClr val="DDDDDD"/>
                  </a:outerShdw>
                </a:effectLst>
                <a:latin typeface="Arial"/>
                <a:ea typeface="宋体" charset="0"/>
                <a:cs typeface="Arial"/>
                <a:sym typeface="Wingdings" charset="0"/>
              </a:rPr>
              <a:t> </a:t>
            </a:r>
            <a:r>
              <a:rPr lang="en-US" altLang="zh-CN" sz="3600" b="1" dirty="0" smtClean="0">
                <a:solidFill>
                  <a:srgbClr val="000099"/>
                </a:solidFill>
                <a:effectLst>
                  <a:outerShdw blurRad="38100" dist="38100" dir="2700000" algn="tl">
                    <a:srgbClr val="DDDDDD"/>
                  </a:outerShdw>
                </a:effectLst>
                <a:latin typeface="Arial"/>
                <a:ea typeface="宋体" charset="0"/>
                <a:cs typeface="Arial"/>
              </a:rPr>
              <a:t>Guidance for Improving an Existing Retrieval Function</a:t>
            </a:r>
          </a:p>
        </p:txBody>
      </p:sp>
      <p:sp>
        <p:nvSpPr>
          <p:cNvPr id="732163" name="Oval 3"/>
          <p:cNvSpPr>
            <a:spLocks noChangeArrowheads="1"/>
          </p:cNvSpPr>
          <p:nvPr/>
        </p:nvSpPr>
        <p:spPr bwMode="auto">
          <a:xfrm>
            <a:off x="1905000" y="1600200"/>
            <a:ext cx="1900238" cy="838200"/>
          </a:xfrm>
          <a:prstGeom prst="ellipse">
            <a:avLst/>
          </a:prstGeom>
          <a:solidFill>
            <a:schemeClr val="bg1"/>
          </a:solidFill>
          <a:ln w="19050">
            <a:solidFill>
              <a:srgbClr val="3366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ffectLst>
                <a:outerShdw blurRad="38100" dist="38100" dir="2700000" algn="tl">
                  <a:srgbClr val="000000">
                    <a:alpha val="43137"/>
                  </a:srgbClr>
                </a:outerShdw>
              </a:effectLst>
              <a:cs typeface="+mn-cs"/>
            </a:endParaRPr>
          </a:p>
        </p:txBody>
      </p:sp>
      <p:sp>
        <p:nvSpPr>
          <p:cNvPr id="732166" name="Rectangle 6"/>
          <p:cNvSpPr>
            <a:spLocks noChangeArrowheads="1"/>
          </p:cNvSpPr>
          <p:nvPr/>
        </p:nvSpPr>
        <p:spPr bwMode="auto">
          <a:xfrm>
            <a:off x="609600" y="1066800"/>
            <a:ext cx="77724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342900" indent="-342900">
              <a:spcBef>
                <a:spcPct val="20000"/>
              </a:spcBef>
              <a:buFontTx/>
              <a:buChar char="•"/>
              <a:defRPr/>
            </a:pPr>
            <a:r>
              <a:rPr lang="en-US" altLang="zh-CN" sz="2800" b="1" dirty="0">
                <a:ea typeface="宋体" charset="0"/>
                <a:cs typeface="宋体" charset="0"/>
              </a:rPr>
              <a:t>Modified Okapi </a:t>
            </a:r>
            <a:r>
              <a:rPr lang="en-US" altLang="zh-CN" sz="2800" b="1" dirty="0" smtClean="0">
                <a:ea typeface="宋体" charset="0"/>
                <a:cs typeface="宋体" charset="0"/>
              </a:rPr>
              <a:t>BM25</a:t>
            </a:r>
            <a:endParaRPr lang="en-US" altLang="zh-CN" sz="2800" b="1" dirty="0">
              <a:ea typeface="宋体" charset="0"/>
              <a:cs typeface="宋体" charset="0"/>
            </a:endParaRPr>
          </a:p>
        </p:txBody>
      </p:sp>
      <p:sp>
        <p:nvSpPr>
          <p:cNvPr id="732169" name="Line 9"/>
          <p:cNvSpPr>
            <a:spLocks noChangeShapeType="1"/>
          </p:cNvSpPr>
          <p:nvPr/>
        </p:nvSpPr>
        <p:spPr bwMode="auto">
          <a:xfrm>
            <a:off x="1981200" y="1676400"/>
            <a:ext cx="1600200" cy="838200"/>
          </a:xfrm>
          <a:prstGeom prst="line">
            <a:avLst/>
          </a:prstGeom>
          <a:noFill/>
          <a:ln w="28575">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effectLst>
                <a:outerShdw blurRad="38100" dist="38100" dir="2700000" algn="tl">
                  <a:srgbClr val="000000">
                    <a:alpha val="43137"/>
                  </a:srgbClr>
                </a:outerShdw>
              </a:effectLst>
              <a:cs typeface="+mn-cs"/>
            </a:endParaRPr>
          </a:p>
        </p:txBody>
      </p:sp>
      <p:sp>
        <p:nvSpPr>
          <p:cNvPr id="732170" name="Freeform 10"/>
          <p:cNvSpPr>
            <a:spLocks/>
          </p:cNvSpPr>
          <p:nvPr/>
        </p:nvSpPr>
        <p:spPr bwMode="auto">
          <a:xfrm>
            <a:off x="3581400" y="1447800"/>
            <a:ext cx="1625600" cy="596900"/>
          </a:xfrm>
          <a:custGeom>
            <a:avLst/>
            <a:gdLst>
              <a:gd name="T0" fmla="*/ 960 w 1024"/>
              <a:gd name="T1" fmla="*/ 40 h 376"/>
              <a:gd name="T2" fmla="*/ 912 w 1024"/>
              <a:gd name="T3" fmla="*/ 40 h 376"/>
              <a:gd name="T4" fmla="*/ 288 w 1024"/>
              <a:gd name="T5" fmla="*/ 40 h 376"/>
              <a:gd name="T6" fmla="*/ 48 w 1024"/>
              <a:gd name="T7" fmla="*/ 280 h 376"/>
              <a:gd name="T8" fmla="*/ 0 w 1024"/>
              <a:gd name="T9" fmla="*/ 376 h 376"/>
            </a:gdLst>
            <a:ahLst/>
            <a:cxnLst>
              <a:cxn ang="0">
                <a:pos x="T0" y="T1"/>
              </a:cxn>
              <a:cxn ang="0">
                <a:pos x="T2" y="T3"/>
              </a:cxn>
              <a:cxn ang="0">
                <a:pos x="T4" y="T5"/>
              </a:cxn>
              <a:cxn ang="0">
                <a:pos x="T6" y="T7"/>
              </a:cxn>
              <a:cxn ang="0">
                <a:pos x="T8" y="T9"/>
              </a:cxn>
            </a:cxnLst>
            <a:rect l="0" t="0" r="r" b="b"/>
            <a:pathLst>
              <a:path w="1024" h="376">
                <a:moveTo>
                  <a:pt x="960" y="40"/>
                </a:moveTo>
                <a:cubicBezTo>
                  <a:pt x="992" y="40"/>
                  <a:pt x="1024" y="40"/>
                  <a:pt x="912" y="40"/>
                </a:cubicBezTo>
                <a:cubicBezTo>
                  <a:pt x="800" y="40"/>
                  <a:pt x="432" y="0"/>
                  <a:pt x="288" y="40"/>
                </a:cubicBezTo>
                <a:cubicBezTo>
                  <a:pt x="144" y="80"/>
                  <a:pt x="96" y="224"/>
                  <a:pt x="48" y="280"/>
                </a:cubicBezTo>
                <a:cubicBezTo>
                  <a:pt x="0" y="336"/>
                  <a:pt x="0" y="356"/>
                  <a:pt x="0" y="376"/>
                </a:cubicBezTo>
              </a:path>
            </a:pathLst>
          </a:custGeom>
          <a:noFill/>
          <a:ln w="19050">
            <a:solidFill>
              <a:srgbClr val="FF0000"/>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effectLst>
                <a:outerShdw blurRad="38100" dist="38100" dir="2700000" algn="tl">
                  <a:srgbClr val="000000">
                    <a:alpha val="43137"/>
                  </a:srgbClr>
                </a:outerShdw>
              </a:effectLst>
              <a:cs typeface="+mn-cs"/>
            </a:endParaRPr>
          </a:p>
        </p:txBody>
      </p:sp>
      <p:graphicFrame>
        <p:nvGraphicFramePr>
          <p:cNvPr id="46090" name="Object 38"/>
          <p:cNvGraphicFramePr>
            <a:graphicFrameLocks noGrp="1" noChangeAspect="1"/>
          </p:cNvGraphicFramePr>
          <p:nvPr>
            <p:ph idx="1"/>
          </p:nvPr>
        </p:nvGraphicFramePr>
        <p:xfrm>
          <a:off x="1447800" y="1828800"/>
          <a:ext cx="6629400" cy="842963"/>
        </p:xfrm>
        <a:graphic>
          <a:graphicData uri="http://schemas.openxmlformats.org/presentationml/2006/ole">
            <mc:AlternateContent xmlns:mc="http://schemas.openxmlformats.org/markup-compatibility/2006">
              <mc:Choice xmlns:v="urn:schemas-microsoft-com:vml" Requires="v">
                <p:oleObj spid="_x0000_s109887" name="Equation" r:id="rId6" imgW="4292600" imgH="546100" progId="Equation.3">
                  <p:embed/>
                </p:oleObj>
              </mc:Choice>
              <mc:Fallback>
                <p:oleObj name="Equation" r:id="rId6" imgW="4292600" imgH="54610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47800" y="1828800"/>
                        <a:ext cx="6629400" cy="8429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7"/>
                                </a:srgbClr>
                              </a:outerShdw>
                            </a:effectLst>
                          </a14:hiddenEffects>
                        </a:ext>
                      </a:extLst>
                    </p:spPr>
                  </p:pic>
                </p:oleObj>
              </mc:Fallback>
            </mc:AlternateContent>
          </a:graphicData>
        </a:graphic>
      </p:graphicFrame>
      <p:graphicFrame>
        <p:nvGraphicFramePr>
          <p:cNvPr id="46091" name="Object 39"/>
          <p:cNvGraphicFramePr>
            <a:graphicFrameLocks noChangeAspect="1"/>
          </p:cNvGraphicFramePr>
          <p:nvPr/>
        </p:nvGraphicFramePr>
        <p:xfrm>
          <a:off x="5181600" y="1143000"/>
          <a:ext cx="914400" cy="615950"/>
        </p:xfrm>
        <a:graphic>
          <a:graphicData uri="http://schemas.openxmlformats.org/presentationml/2006/ole">
            <mc:AlternateContent xmlns:mc="http://schemas.openxmlformats.org/markup-compatibility/2006">
              <mc:Choice xmlns:v="urn:schemas-microsoft-com:vml" Requires="v">
                <p:oleObj spid="_x0000_s109888" name="Equation" r:id="rId8" imgW="584200" imgH="393700" progId="Equation.3">
                  <p:embed/>
                </p:oleObj>
              </mc:Choice>
              <mc:Fallback>
                <p:oleObj name="Equation" r:id="rId8" imgW="584200" imgH="393700"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181600" y="1143000"/>
                        <a:ext cx="914400" cy="615950"/>
                      </a:xfrm>
                      <a:prstGeom prst="rect">
                        <a:avLst/>
                      </a:prstGeom>
                      <a:noFill/>
                      <a:ln w="3810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732202" name="Rectangle 42"/>
          <p:cNvSpPr>
            <a:spLocks noChangeArrowheads="1"/>
          </p:cNvSpPr>
          <p:nvPr/>
        </p:nvSpPr>
        <p:spPr bwMode="auto">
          <a:xfrm>
            <a:off x="6477000" y="6400800"/>
            <a:ext cx="228600" cy="228600"/>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ffectLst>
                <a:outerShdw blurRad="38100" dist="38100" dir="2700000" algn="tl">
                  <a:srgbClr val="000000">
                    <a:alpha val="43137"/>
                  </a:srgbClr>
                </a:outerShdw>
              </a:effectLst>
              <a:cs typeface="+mn-cs"/>
            </a:endParaRPr>
          </a:p>
        </p:txBody>
      </p:sp>
      <p:sp>
        <p:nvSpPr>
          <p:cNvPr id="732203" name="Rectangle 43"/>
          <p:cNvSpPr>
            <a:spLocks noChangeArrowheads="1"/>
          </p:cNvSpPr>
          <p:nvPr/>
        </p:nvSpPr>
        <p:spPr bwMode="auto">
          <a:xfrm>
            <a:off x="2057400" y="6400800"/>
            <a:ext cx="228600" cy="228600"/>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ffectLst>
                <a:outerShdw blurRad="38100" dist="38100" dir="2700000" algn="tl">
                  <a:srgbClr val="000000">
                    <a:alpha val="43137"/>
                  </a:srgbClr>
                </a:outerShdw>
              </a:effectLst>
              <a:cs typeface="+mn-cs"/>
            </a:endParaRPr>
          </a:p>
        </p:txBody>
      </p:sp>
      <p:sp>
        <p:nvSpPr>
          <p:cNvPr id="732164" name="Text Box 4"/>
          <p:cNvSpPr txBox="1">
            <a:spLocks noChangeArrowheads="1"/>
          </p:cNvSpPr>
          <p:nvPr/>
        </p:nvSpPr>
        <p:spPr bwMode="auto">
          <a:xfrm>
            <a:off x="0" y="2681288"/>
            <a:ext cx="9144000" cy="519112"/>
          </a:xfrm>
          <a:prstGeom prst="rect">
            <a:avLst/>
          </a:prstGeom>
          <a:ln/>
          <a:extLst/>
        </p:spPr>
        <p:style>
          <a:lnRef idx="0">
            <a:schemeClr val="accent2"/>
          </a:lnRef>
          <a:fillRef idx="3">
            <a:schemeClr val="accent2"/>
          </a:fillRef>
          <a:effectRef idx="3">
            <a:schemeClr val="accent2"/>
          </a:effectRef>
          <a:fontRef idx="minor">
            <a:schemeClr val="lt1"/>
          </a:fontRef>
        </p:style>
        <p:txBody>
          <a:bodyPr>
            <a:spAutoFit/>
          </a:bodyPr>
          <a:lstStyle/>
          <a:p>
            <a:pPr>
              <a:defRPr/>
            </a:pPr>
            <a:r>
              <a:rPr lang="en-US" altLang="zh-CN" sz="2800" dirty="0">
                <a:solidFill>
                  <a:schemeClr val="bg1"/>
                </a:solidFill>
                <a:ea typeface="宋体" charset="0"/>
                <a:cs typeface="宋体" charset="0"/>
              </a:rPr>
              <a:t>Make it satisfy constraints; expected to improve performance</a:t>
            </a:r>
          </a:p>
        </p:txBody>
      </p:sp>
      <p:grpSp>
        <p:nvGrpSpPr>
          <p:cNvPr id="2" name="Group 1"/>
          <p:cNvGrpSpPr/>
          <p:nvPr/>
        </p:nvGrpSpPr>
        <p:grpSpPr>
          <a:xfrm>
            <a:off x="609600" y="3276600"/>
            <a:ext cx="7848600" cy="2856175"/>
            <a:chOff x="609600" y="3276600"/>
            <a:chExt cx="7848600" cy="2856175"/>
          </a:xfrm>
        </p:grpSpPr>
        <p:sp>
          <p:nvSpPr>
            <p:cNvPr id="15" name="TextBox 14"/>
            <p:cNvSpPr txBox="1"/>
            <p:nvPr/>
          </p:nvSpPr>
          <p:spPr>
            <a:xfrm>
              <a:off x="1194143" y="4495800"/>
              <a:ext cx="634657" cy="307777"/>
            </a:xfrm>
            <a:prstGeom prst="rect">
              <a:avLst/>
            </a:prstGeom>
            <a:solidFill>
              <a:srgbClr val="FFC000"/>
            </a:solidFill>
          </p:spPr>
          <p:txBody>
            <a:bodyPr wrap="square" rtlCol="0">
              <a:spAutoFit/>
            </a:bodyPr>
            <a:lstStyle/>
            <a:p>
              <a:r>
                <a:rPr lang="en-US" sz="1400" dirty="0" smtClean="0"/>
                <a:t>BM25</a:t>
              </a:r>
              <a:endParaRPr lang="en-US" sz="1400" dirty="0"/>
            </a:p>
          </p:txBody>
        </p:sp>
        <p:sp>
          <p:nvSpPr>
            <p:cNvPr id="16" name="TextBox 15"/>
            <p:cNvSpPr txBox="1"/>
            <p:nvPr/>
          </p:nvSpPr>
          <p:spPr>
            <a:xfrm>
              <a:off x="1857678" y="4495800"/>
              <a:ext cx="504522" cy="307777"/>
            </a:xfrm>
            <a:prstGeom prst="rect">
              <a:avLst/>
            </a:prstGeom>
            <a:solidFill>
              <a:srgbClr val="FFC000"/>
            </a:solidFill>
          </p:spPr>
          <p:txBody>
            <a:bodyPr wrap="square" rtlCol="0">
              <a:spAutoFit/>
            </a:bodyPr>
            <a:lstStyle/>
            <a:p>
              <a:pPr algn="ctr"/>
              <a:r>
                <a:rPr lang="en-US" sz="1400" dirty="0" smtClean="0"/>
                <a:t>PIV</a:t>
              </a:r>
              <a:endParaRPr lang="en-US" sz="1400" dirty="0"/>
            </a:p>
          </p:txBody>
        </p:sp>
        <p:sp>
          <p:nvSpPr>
            <p:cNvPr id="20" name="TextBox 19"/>
            <p:cNvSpPr txBox="1"/>
            <p:nvPr/>
          </p:nvSpPr>
          <p:spPr>
            <a:xfrm>
              <a:off x="5782985" y="5824998"/>
              <a:ext cx="617815" cy="307777"/>
            </a:xfrm>
            <a:prstGeom prst="rect">
              <a:avLst/>
            </a:prstGeom>
            <a:solidFill>
              <a:srgbClr val="FFC000"/>
            </a:solidFill>
          </p:spPr>
          <p:txBody>
            <a:bodyPr wrap="none" rtlCol="0">
              <a:spAutoFit/>
            </a:bodyPr>
            <a:lstStyle/>
            <a:p>
              <a:r>
                <a:rPr lang="en-US" sz="1400" dirty="0" smtClean="0"/>
                <a:t>BM25</a:t>
              </a:r>
              <a:endParaRPr lang="en-US" sz="1400" dirty="0"/>
            </a:p>
          </p:txBody>
        </p:sp>
        <p:sp>
          <p:nvSpPr>
            <p:cNvPr id="21" name="TextBox 20"/>
            <p:cNvSpPr txBox="1"/>
            <p:nvPr/>
          </p:nvSpPr>
          <p:spPr>
            <a:xfrm>
              <a:off x="6425482" y="5257800"/>
              <a:ext cx="508718" cy="307777"/>
            </a:xfrm>
            <a:prstGeom prst="rect">
              <a:avLst/>
            </a:prstGeom>
            <a:solidFill>
              <a:srgbClr val="FFC000"/>
            </a:solidFill>
          </p:spPr>
          <p:txBody>
            <a:bodyPr wrap="square" rtlCol="0">
              <a:spAutoFit/>
            </a:bodyPr>
            <a:lstStyle/>
            <a:p>
              <a:pPr algn="ctr"/>
              <a:r>
                <a:rPr lang="en-US" sz="1400" dirty="0" smtClean="0"/>
                <a:t>PIV</a:t>
              </a:r>
              <a:endParaRPr lang="en-US" sz="1400" dirty="0"/>
            </a:p>
          </p:txBody>
        </p:sp>
        <p:cxnSp>
          <p:nvCxnSpPr>
            <p:cNvPr id="3" name="Straight Arrow Connector 2"/>
            <p:cNvCxnSpPr/>
            <p:nvPr/>
          </p:nvCxnSpPr>
          <p:spPr>
            <a:xfrm flipH="1">
              <a:off x="2667000" y="3752488"/>
              <a:ext cx="1138238" cy="590912"/>
            </a:xfrm>
            <a:prstGeom prst="straightConnector1">
              <a:avLst/>
            </a:prstGeom>
            <a:ln w="76200">
              <a:tailEnd type="arrow"/>
            </a:ln>
          </p:spPr>
          <p:style>
            <a:lnRef idx="1">
              <a:schemeClr val="accent1"/>
            </a:lnRef>
            <a:fillRef idx="0">
              <a:schemeClr val="accent1"/>
            </a:fillRef>
            <a:effectRef idx="0">
              <a:schemeClr val="accent1"/>
            </a:effectRef>
            <a:fontRef idx="minor">
              <a:schemeClr val="tx1"/>
            </a:fontRef>
          </p:style>
        </p:cxnSp>
        <p:sp>
          <p:nvSpPr>
            <p:cNvPr id="23" name="Rectangle 22"/>
            <p:cNvSpPr/>
            <p:nvPr/>
          </p:nvSpPr>
          <p:spPr>
            <a:xfrm>
              <a:off x="609600" y="3276600"/>
              <a:ext cx="3200400" cy="4572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Keyword Queries </a:t>
              </a:r>
            </a:p>
            <a:p>
              <a:pPr algn="ctr"/>
              <a:r>
                <a:rPr lang="en-US" dirty="0" smtClean="0">
                  <a:solidFill>
                    <a:schemeClr val="tx1"/>
                  </a:solidFill>
                </a:rPr>
                <a:t>(constraint satisfied by BM25)</a:t>
              </a:r>
              <a:endParaRPr lang="en-US" dirty="0">
                <a:solidFill>
                  <a:schemeClr val="tx1"/>
                </a:solidFill>
              </a:endParaRPr>
            </a:p>
          </p:txBody>
        </p:sp>
        <p:sp>
          <p:nvSpPr>
            <p:cNvPr id="25" name="Rectangle 24"/>
            <p:cNvSpPr/>
            <p:nvPr/>
          </p:nvSpPr>
          <p:spPr>
            <a:xfrm>
              <a:off x="5257800" y="3276600"/>
              <a:ext cx="3200400" cy="4572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Verbose Queries </a:t>
              </a:r>
            </a:p>
            <a:p>
              <a:pPr algn="ctr"/>
              <a:r>
                <a:rPr lang="en-US" dirty="0" smtClean="0">
                  <a:solidFill>
                    <a:schemeClr val="tx1"/>
                  </a:solidFill>
                </a:rPr>
                <a:t>(constraint violated by BM25)</a:t>
              </a:r>
              <a:endParaRPr lang="en-US" dirty="0">
                <a:solidFill>
                  <a:schemeClr val="tx1"/>
                </a:solidFill>
              </a:endParaRPr>
            </a:p>
          </p:txBody>
        </p:sp>
        <p:sp>
          <p:nvSpPr>
            <p:cNvPr id="19" name="TextBox 18"/>
            <p:cNvSpPr txBox="1"/>
            <p:nvPr/>
          </p:nvSpPr>
          <p:spPr>
            <a:xfrm>
              <a:off x="3704195" y="3505200"/>
              <a:ext cx="1645402" cy="369332"/>
            </a:xfrm>
            <a:prstGeom prst="rect">
              <a:avLst/>
            </a:prstGeom>
            <a:solidFill>
              <a:srgbClr val="FFC000"/>
            </a:solidFill>
          </p:spPr>
          <p:txBody>
            <a:bodyPr wrap="none" rtlCol="0">
              <a:spAutoFit/>
            </a:bodyPr>
            <a:lstStyle/>
            <a:p>
              <a:r>
                <a:rPr lang="en-US" dirty="0" smtClean="0"/>
                <a:t>Modified BM25</a:t>
              </a:r>
              <a:endParaRPr lang="en-US" dirty="0"/>
            </a:p>
          </p:txBody>
        </p:sp>
        <p:cxnSp>
          <p:nvCxnSpPr>
            <p:cNvPr id="24" name="Straight Arrow Connector 23"/>
            <p:cNvCxnSpPr>
              <a:stCxn id="19" idx="3"/>
            </p:cNvCxnSpPr>
            <p:nvPr/>
          </p:nvCxnSpPr>
          <p:spPr>
            <a:xfrm>
              <a:off x="5349597" y="3689866"/>
              <a:ext cx="1965603" cy="958334"/>
            </a:xfrm>
            <a:prstGeom prst="straightConnector1">
              <a:avLst/>
            </a:prstGeom>
            <a:ln w="76200">
              <a:tailEnd type="arrow"/>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26256130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608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608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Slide Number Placeholder 7"/>
          <p:cNvSpPr>
            <a:spLocks noGrp="1"/>
          </p:cNvSpPr>
          <p:nvPr>
            <p:ph type="sldNum" sz="quarter" idx="12"/>
          </p:nvPr>
        </p:nvSpPr>
        <p:spPr bwMode="auto">
          <a:xfrm>
            <a:off x="250825" y="6092825"/>
            <a:ext cx="395288" cy="420688"/>
          </a:xfrm>
          <a:extLst>
            <a:ext uri="{91240B29-F687-4f45-9708-019B960494DF}">
              <a14:hiddenLine xmlns:a14="http://schemas.microsoft.com/office/drawing/2010/main" w="9525">
                <a:solidFill>
                  <a:srgbClr val="000000"/>
                </a:solidFill>
                <a:round/>
                <a:headEnd/>
                <a:tailEnd/>
              </a14:hiddenLine>
            </a:ext>
          </a:extLst>
        </p:spPr>
        <p:txBody>
          <a:bodyPr/>
          <a:lstStyle/>
          <a:p>
            <a:fld id="{93EE0E47-A4EE-DB45-9F17-A4FA9804F6B2}" type="slidenum">
              <a:rPr lang="en-US"/>
              <a:pPr/>
              <a:t>41</a:t>
            </a:fld>
            <a:endParaRPr lang="en-US"/>
          </a:p>
        </p:txBody>
      </p:sp>
      <p:sp>
        <p:nvSpPr>
          <p:cNvPr id="368648" name="Rectangle 8"/>
          <p:cNvSpPr>
            <a:spLocks noGrp="1" noChangeArrowheads="1"/>
          </p:cNvSpPr>
          <p:nvPr>
            <p:ph type="title"/>
          </p:nvPr>
        </p:nvSpPr>
        <p:spPr>
          <a:xfrm>
            <a:off x="685800" y="76200"/>
            <a:ext cx="8001000" cy="1143000"/>
          </a:xfrm>
        </p:spPr>
        <p:txBody>
          <a:bodyPr>
            <a:normAutofit fontScale="90000"/>
          </a:bodyPr>
          <a:lstStyle/>
          <a:p>
            <a:pPr eaLnBrk="1" hangingPunct="1">
              <a:defRPr/>
            </a:pPr>
            <a:r>
              <a:rPr lang="en-US" altLang="zh-CN" sz="3600" b="1" dirty="0" smtClean="0">
                <a:solidFill>
                  <a:srgbClr val="000099"/>
                </a:solidFill>
                <a:effectLst>
                  <a:outerShdw blurRad="38100" dist="38100" dir="2700000" algn="tl">
                    <a:srgbClr val="DDDDDD"/>
                  </a:outerShdw>
                </a:effectLst>
                <a:latin typeface="Arial"/>
                <a:ea typeface="宋体" charset="0"/>
                <a:cs typeface="Arial"/>
              </a:rPr>
              <a:t>Conditional Satisfaction of Constraints </a:t>
            </a:r>
            <a:r>
              <a:rPr lang="en-US" altLang="zh-CN" sz="3600" b="1" dirty="0" smtClean="0">
                <a:solidFill>
                  <a:srgbClr val="000099"/>
                </a:solidFill>
                <a:effectLst>
                  <a:outerShdw blurRad="38100" dist="38100" dir="2700000" algn="tl">
                    <a:srgbClr val="DDDDDD"/>
                  </a:outerShdw>
                </a:effectLst>
                <a:latin typeface="Arial"/>
                <a:ea typeface="宋体" charset="0"/>
                <a:cs typeface="Arial"/>
                <a:sym typeface="Wingdings" charset="0"/>
              </a:rPr>
              <a:t> Parameter Bounds</a:t>
            </a:r>
            <a:endParaRPr lang="en-US" altLang="zh-CN" sz="3600" b="1" dirty="0" smtClean="0">
              <a:solidFill>
                <a:srgbClr val="000099"/>
              </a:solidFill>
              <a:effectLst>
                <a:outerShdw blurRad="38100" dist="38100" dir="2700000" algn="tl">
                  <a:srgbClr val="DDDDDD"/>
                </a:outerShdw>
              </a:effectLst>
              <a:latin typeface="Arial"/>
              <a:ea typeface="宋体" charset="0"/>
              <a:cs typeface="Arial"/>
            </a:endParaRPr>
          </a:p>
        </p:txBody>
      </p:sp>
      <p:sp>
        <p:nvSpPr>
          <p:cNvPr id="48131" name="Rectangle 9"/>
          <p:cNvSpPr>
            <a:spLocks noGrp="1" noChangeArrowheads="1"/>
          </p:cNvSpPr>
          <p:nvPr>
            <p:ph type="body" sz="half" idx="1"/>
          </p:nvPr>
        </p:nvSpPr>
        <p:spPr>
          <a:xfrm>
            <a:off x="685800" y="1295400"/>
            <a:ext cx="7467600" cy="685800"/>
          </a:xfrm>
        </p:spPr>
        <p:txBody>
          <a:bodyPr/>
          <a:lstStyle/>
          <a:p>
            <a:pPr eaLnBrk="1" hangingPunct="1">
              <a:lnSpc>
                <a:spcPct val="90000"/>
              </a:lnSpc>
            </a:pPr>
            <a:r>
              <a:rPr lang="en-US" altLang="zh-CN" sz="2800" b="1" dirty="0" smtClean="0">
                <a:latin typeface="Perpetua" charset="0"/>
                <a:ea typeface="宋体" charset="0"/>
                <a:cs typeface="宋体" charset="0"/>
              </a:rPr>
              <a:t>PIV</a:t>
            </a:r>
            <a:endParaRPr lang="en-US" altLang="zh-CN" sz="2800" b="1" dirty="0">
              <a:latin typeface="Perpetua" charset="0"/>
              <a:ea typeface="宋体" charset="0"/>
              <a:cs typeface="宋体" charset="0"/>
            </a:endParaRPr>
          </a:p>
        </p:txBody>
      </p:sp>
      <p:sp>
        <p:nvSpPr>
          <p:cNvPr id="368650" name="Text Box 10"/>
          <p:cNvSpPr txBox="1">
            <a:spLocks noChangeArrowheads="1"/>
          </p:cNvSpPr>
          <p:nvPr/>
        </p:nvSpPr>
        <p:spPr bwMode="auto">
          <a:xfrm>
            <a:off x="2438400" y="1325562"/>
            <a:ext cx="36576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defRPr/>
            </a:pPr>
            <a:r>
              <a:rPr lang="en-US" altLang="zh-CN" sz="3200" dirty="0">
                <a:solidFill>
                  <a:srgbClr val="336600"/>
                </a:solidFill>
                <a:ea typeface="宋体" charset="0"/>
                <a:cs typeface="宋体" charset="0"/>
              </a:rPr>
              <a:t>LNC2 </a:t>
            </a:r>
            <a:r>
              <a:rPr lang="en-US" altLang="zh-CN" sz="3200" dirty="0">
                <a:solidFill>
                  <a:srgbClr val="336600"/>
                </a:solidFill>
                <a:ea typeface="宋体" charset="0"/>
                <a:cs typeface="宋体" charset="0"/>
                <a:sym typeface="Wingdings" charset="0"/>
              </a:rPr>
              <a:t> s&lt;0.4</a:t>
            </a:r>
            <a:endParaRPr lang="en-US" altLang="zh-CN" sz="3200" dirty="0">
              <a:solidFill>
                <a:srgbClr val="336600"/>
              </a:solidFill>
              <a:ea typeface="宋体" charset="0"/>
              <a:cs typeface="宋体" charset="0"/>
            </a:endParaRPr>
          </a:p>
        </p:txBody>
      </p:sp>
      <p:grpSp>
        <p:nvGrpSpPr>
          <p:cNvPr id="48133" name="Group 22"/>
          <p:cNvGrpSpPr>
            <a:grpSpLocks/>
          </p:cNvGrpSpPr>
          <p:nvPr/>
        </p:nvGrpSpPr>
        <p:grpSpPr bwMode="auto">
          <a:xfrm>
            <a:off x="1187450" y="2057400"/>
            <a:ext cx="6324600" cy="4191000"/>
            <a:chOff x="1152" y="1536"/>
            <a:chExt cx="3360" cy="2345"/>
          </a:xfrm>
        </p:grpSpPr>
        <p:pic>
          <p:nvPicPr>
            <p:cNvPr id="48135" name="Picture 20" descr="exp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52" y="1536"/>
              <a:ext cx="3360" cy="23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59" name="Line 19"/>
            <p:cNvSpPr>
              <a:spLocks noChangeShapeType="1"/>
            </p:cNvSpPr>
            <p:nvPr/>
          </p:nvSpPr>
          <p:spPr bwMode="auto">
            <a:xfrm>
              <a:off x="2736" y="1920"/>
              <a:ext cx="0" cy="864"/>
            </a:xfrm>
            <a:prstGeom prst="line">
              <a:avLst/>
            </a:prstGeom>
            <a:noFill/>
            <a:ln w="38100">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ffectLst>
                  <a:outerShdw blurRad="38100" dist="38100" dir="2700000" algn="tl">
                    <a:srgbClr val="000000">
                      <a:alpha val="43137"/>
                    </a:srgbClr>
                  </a:outerShdw>
                </a:effectLst>
                <a:cs typeface="+mn-cs"/>
              </a:endParaRPr>
            </a:p>
          </p:txBody>
        </p:sp>
        <p:sp>
          <p:nvSpPr>
            <p:cNvPr id="368661" name="Text Box 21"/>
            <p:cNvSpPr txBox="1">
              <a:spLocks noChangeArrowheads="1"/>
            </p:cNvSpPr>
            <p:nvPr/>
          </p:nvSpPr>
          <p:spPr bwMode="auto">
            <a:xfrm>
              <a:off x="2784" y="1920"/>
              <a:ext cx="576" cy="2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en-US">
                  <a:effectLst>
                    <a:outerShdw blurRad="38100" dist="38100" dir="2700000" algn="tl">
                      <a:srgbClr val="DDDDDD"/>
                    </a:outerShdw>
                  </a:effectLst>
                  <a:cs typeface="+mn-cs"/>
                </a:rPr>
                <a:t>0.4</a:t>
              </a:r>
            </a:p>
          </p:txBody>
        </p:sp>
      </p:grpSp>
    </p:spTree>
    <p:extLst>
      <p:ext uri="{BB962C8B-B14F-4D97-AF65-F5344CB8AC3E}">
        <p14:creationId xmlns:p14="http://schemas.microsoft.com/office/powerpoint/2010/main" val="87996591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81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Title 1"/>
          <p:cNvSpPr>
            <a:spLocks noGrp="1"/>
          </p:cNvSpPr>
          <p:nvPr>
            <p:ph type="title"/>
          </p:nvPr>
        </p:nvSpPr>
        <p:spPr>
          <a:xfrm>
            <a:off x="-152400" y="0"/>
            <a:ext cx="9410700" cy="1143001"/>
          </a:xfrm>
        </p:spPr>
        <p:txBody>
          <a:bodyPr>
            <a:noAutofit/>
          </a:bodyPr>
          <a:lstStyle/>
          <a:p>
            <a:r>
              <a:rPr lang="en-US" altLang="en-US" sz="3000" b="1" dirty="0">
                <a:solidFill>
                  <a:srgbClr val="000090"/>
                </a:solidFill>
                <a:latin typeface="Arial" charset="0"/>
                <a:cs typeface="Arial" charset="0"/>
              </a:rPr>
              <a:t>Systematic Analysis of 4 State of the Art Models </a:t>
            </a:r>
            <a:r>
              <a:rPr lang="en-US" altLang="en-US" sz="3600" b="1" dirty="0" smtClean="0">
                <a:solidFill>
                  <a:srgbClr val="000090"/>
                </a:solidFill>
                <a:latin typeface="Arial" charset="0"/>
                <a:cs typeface="Arial" charset="0"/>
              </a:rPr>
              <a:t/>
            </a:r>
            <a:br>
              <a:rPr lang="en-US" altLang="en-US" sz="3600" b="1" dirty="0" smtClean="0">
                <a:solidFill>
                  <a:srgbClr val="000090"/>
                </a:solidFill>
                <a:latin typeface="Arial" charset="0"/>
                <a:cs typeface="Arial" charset="0"/>
              </a:rPr>
            </a:br>
            <a:r>
              <a:rPr lang="en-US" altLang="en-US" sz="2000" dirty="0" smtClean="0">
                <a:solidFill>
                  <a:schemeClr val="bg1">
                    <a:lumMod val="50000"/>
                  </a:schemeClr>
                </a:solidFill>
                <a:latin typeface="Arial" charset="0"/>
                <a:cs typeface="Arial" charset="0"/>
              </a:rPr>
              <a:t>[</a:t>
            </a:r>
            <a:r>
              <a:rPr lang="en-US" altLang="en-US" sz="2000" dirty="0">
                <a:solidFill>
                  <a:schemeClr val="bg1">
                    <a:lumMod val="50000"/>
                  </a:schemeClr>
                </a:solidFill>
                <a:latin typeface="Arial" charset="0"/>
                <a:cs typeface="Arial" charset="0"/>
              </a:rPr>
              <a:t>Fang et al. </a:t>
            </a:r>
            <a:r>
              <a:rPr lang="en-US" altLang="en-US" sz="2000" dirty="0" smtClean="0">
                <a:solidFill>
                  <a:schemeClr val="bg1">
                    <a:lumMod val="50000"/>
                  </a:schemeClr>
                </a:solidFill>
                <a:latin typeface="Arial" charset="0"/>
                <a:cs typeface="Arial" charset="0"/>
              </a:rPr>
              <a:t>2011</a:t>
            </a:r>
            <a:r>
              <a:rPr lang="en-US" altLang="en-US" sz="2000" dirty="0">
                <a:solidFill>
                  <a:schemeClr val="bg1">
                    <a:lumMod val="50000"/>
                  </a:schemeClr>
                </a:solidFill>
                <a:latin typeface="Arial" charset="0"/>
                <a:cs typeface="Arial" charset="0"/>
              </a:rPr>
              <a:t>]</a:t>
            </a:r>
            <a:endParaRPr lang="en-US" sz="2000" dirty="0" smtClean="0">
              <a:solidFill>
                <a:schemeClr val="bg1">
                  <a:lumMod val="50000"/>
                </a:schemeClr>
              </a:solidFill>
            </a:endParaRPr>
          </a:p>
        </p:txBody>
      </p:sp>
      <p:graphicFrame>
        <p:nvGraphicFramePr>
          <p:cNvPr id="7" name="Content Placeholder 6"/>
          <p:cNvGraphicFramePr>
            <a:graphicFrameLocks noGrp="1"/>
          </p:cNvGraphicFramePr>
          <p:nvPr>
            <p:ph sz="quarter" idx="2"/>
            <p:extLst>
              <p:ext uri="{D42A27DB-BD31-4B8C-83A1-F6EECF244321}">
                <p14:modId xmlns:p14="http://schemas.microsoft.com/office/powerpoint/2010/main" val="2518902185"/>
              </p:ext>
            </p:extLst>
          </p:nvPr>
        </p:nvGraphicFramePr>
        <p:xfrm>
          <a:off x="250827" y="1511299"/>
          <a:ext cx="8512174" cy="4830865"/>
        </p:xfrm>
        <a:graphic>
          <a:graphicData uri="http://schemas.openxmlformats.org/drawingml/2006/table">
            <a:tbl>
              <a:tblPr firstRow="1" bandRow="1">
                <a:tableStyleId>{5C22544A-7EE6-4342-B048-85BDC9FD1C3A}</a:tableStyleId>
              </a:tblPr>
              <a:tblGrid>
                <a:gridCol w="1638462"/>
                <a:gridCol w="1198928"/>
                <a:gridCol w="1418696"/>
                <a:gridCol w="1418696"/>
                <a:gridCol w="1418696"/>
                <a:gridCol w="1418696"/>
              </a:tblGrid>
              <a:tr h="513011">
                <a:tc>
                  <a:txBody>
                    <a:bodyPr/>
                    <a:lstStyle/>
                    <a:p>
                      <a:pPr algn="ctr"/>
                      <a:r>
                        <a:rPr lang="en-US" sz="2400" dirty="0" smtClean="0"/>
                        <a:t>Function</a:t>
                      </a:r>
                      <a:endParaRPr lang="en-US" sz="2400" dirty="0"/>
                    </a:p>
                  </a:txBody>
                  <a:tcPr marL="91434" marR="91434" marT="45719" marB="45719"/>
                </a:tc>
                <a:tc>
                  <a:txBody>
                    <a:bodyPr/>
                    <a:lstStyle/>
                    <a:p>
                      <a:pPr algn="ctr"/>
                      <a:r>
                        <a:rPr lang="en-US" sz="2400" dirty="0" smtClean="0"/>
                        <a:t>TFCs</a:t>
                      </a:r>
                      <a:endParaRPr lang="en-US" sz="2400" dirty="0"/>
                    </a:p>
                  </a:txBody>
                  <a:tcPr marL="91434" marR="91434" marT="45719" marB="45719"/>
                </a:tc>
                <a:tc>
                  <a:txBody>
                    <a:bodyPr/>
                    <a:lstStyle/>
                    <a:p>
                      <a:pPr algn="ctr"/>
                      <a:r>
                        <a:rPr lang="en-US" sz="2400" dirty="0" smtClean="0"/>
                        <a:t>TDC</a:t>
                      </a:r>
                      <a:endParaRPr lang="en-US" sz="2400" dirty="0"/>
                    </a:p>
                  </a:txBody>
                  <a:tcPr marL="91434" marR="91434" marT="45719" marB="45719"/>
                </a:tc>
                <a:tc>
                  <a:txBody>
                    <a:bodyPr/>
                    <a:lstStyle/>
                    <a:p>
                      <a:pPr algn="ctr"/>
                      <a:r>
                        <a:rPr lang="en-US" sz="2400" dirty="0" smtClean="0"/>
                        <a:t>LNC1</a:t>
                      </a:r>
                      <a:endParaRPr lang="en-US" sz="2400" dirty="0"/>
                    </a:p>
                  </a:txBody>
                  <a:tcPr marL="91434" marR="91434" marT="45719" marB="45719"/>
                </a:tc>
                <a:tc>
                  <a:txBody>
                    <a:bodyPr/>
                    <a:lstStyle/>
                    <a:p>
                      <a:pPr algn="ctr"/>
                      <a:r>
                        <a:rPr lang="en-US" sz="2400" dirty="0" smtClean="0"/>
                        <a:t>LNC2</a:t>
                      </a:r>
                      <a:endParaRPr lang="en-US" sz="2400" dirty="0"/>
                    </a:p>
                  </a:txBody>
                  <a:tcPr marL="91434" marR="91434" marT="45719" marB="45719"/>
                </a:tc>
                <a:tc>
                  <a:txBody>
                    <a:bodyPr/>
                    <a:lstStyle/>
                    <a:p>
                      <a:pPr algn="ctr"/>
                      <a:r>
                        <a:rPr lang="en-US" sz="2400" dirty="0" smtClean="0"/>
                        <a:t>TF-LNC</a:t>
                      </a:r>
                      <a:endParaRPr lang="en-US" sz="2400" dirty="0"/>
                    </a:p>
                  </a:txBody>
                  <a:tcPr marL="91434" marR="91434" marT="45719" marB="45719"/>
                </a:tc>
              </a:tr>
              <a:tr h="513011">
                <a:tc>
                  <a:txBody>
                    <a:bodyPr/>
                    <a:lstStyle/>
                    <a:p>
                      <a:pPr algn="ctr"/>
                      <a:r>
                        <a:rPr lang="en-US" sz="2400" dirty="0" smtClean="0"/>
                        <a:t>PIV</a:t>
                      </a:r>
                      <a:endParaRPr lang="en-US" sz="2400" dirty="0"/>
                    </a:p>
                  </a:txBody>
                  <a:tcPr marL="91434" marR="91434" marT="45719" marB="45719"/>
                </a:tc>
                <a:tc>
                  <a:txBody>
                    <a:bodyPr/>
                    <a:lstStyle/>
                    <a:p>
                      <a:pPr algn="ctr"/>
                      <a:r>
                        <a:rPr lang="en-US" sz="2400" dirty="0" smtClean="0"/>
                        <a:t>Yes</a:t>
                      </a:r>
                      <a:endParaRPr lang="en-US" sz="2400" dirty="0"/>
                    </a:p>
                  </a:txBody>
                  <a:tcPr marL="91434" marR="91434" marT="45719" marB="45719"/>
                </a:tc>
                <a:tc>
                  <a:txBody>
                    <a:bodyPr/>
                    <a:lstStyle/>
                    <a:p>
                      <a:pPr algn="ctr"/>
                      <a:r>
                        <a:rPr lang="en-US" sz="2400" dirty="0" smtClean="0"/>
                        <a:t>Yes</a:t>
                      </a:r>
                      <a:endParaRPr lang="en-US" sz="2400" dirty="0"/>
                    </a:p>
                  </a:txBody>
                  <a:tcPr marL="91434" marR="91434" marT="45719" marB="45719"/>
                </a:tc>
                <a:tc>
                  <a:txBody>
                    <a:bodyPr/>
                    <a:lstStyle/>
                    <a:p>
                      <a:pPr algn="ctr"/>
                      <a:r>
                        <a:rPr lang="en-US" sz="2400" dirty="0" smtClean="0"/>
                        <a:t>Yes</a:t>
                      </a:r>
                      <a:endParaRPr lang="en-US" sz="2400" dirty="0"/>
                    </a:p>
                  </a:txBody>
                  <a:tcPr marL="91434" marR="91434" marT="45719" marB="45719"/>
                </a:tc>
                <a:tc>
                  <a:txBody>
                    <a:bodyPr/>
                    <a:lstStyle/>
                    <a:p>
                      <a:pPr algn="ctr"/>
                      <a:r>
                        <a:rPr lang="en-US" sz="2400" dirty="0" smtClean="0"/>
                        <a:t>C1*</a:t>
                      </a:r>
                      <a:endParaRPr lang="en-US" sz="2400" dirty="0"/>
                    </a:p>
                  </a:txBody>
                  <a:tcPr marL="91434" marR="91434" marT="45719" marB="45719"/>
                </a:tc>
                <a:tc>
                  <a:txBody>
                    <a:bodyPr/>
                    <a:lstStyle/>
                    <a:p>
                      <a:pPr algn="ctr"/>
                      <a:r>
                        <a:rPr lang="en-US" sz="2400" dirty="0" smtClean="0"/>
                        <a:t>C2*</a:t>
                      </a:r>
                      <a:endParaRPr lang="en-US" sz="2400" dirty="0"/>
                    </a:p>
                  </a:txBody>
                  <a:tcPr marL="91434" marR="91434" marT="45719" marB="45719"/>
                </a:tc>
              </a:tr>
              <a:tr h="513011">
                <a:tc>
                  <a:txBody>
                    <a:bodyPr/>
                    <a:lstStyle/>
                    <a:p>
                      <a:pPr algn="ctr"/>
                      <a:r>
                        <a:rPr lang="en-US" sz="2400" dirty="0" smtClean="0"/>
                        <a:t>DIR</a:t>
                      </a:r>
                      <a:endParaRPr lang="en-US" sz="2400" dirty="0"/>
                    </a:p>
                  </a:txBody>
                  <a:tcPr marL="91434" marR="91434" marT="45719" marB="45719"/>
                </a:tc>
                <a:tc>
                  <a:txBody>
                    <a:bodyPr/>
                    <a:lstStyle/>
                    <a:p>
                      <a:pPr algn="ctr"/>
                      <a:r>
                        <a:rPr lang="en-US" sz="2400" dirty="0" smtClean="0"/>
                        <a:t>Yes</a:t>
                      </a:r>
                      <a:endParaRPr lang="en-US" sz="2400" dirty="0"/>
                    </a:p>
                  </a:txBody>
                  <a:tcPr marL="91434" marR="91434" marT="45719" marB="45719"/>
                </a:tc>
                <a:tc>
                  <a:txBody>
                    <a:bodyPr/>
                    <a:lstStyle/>
                    <a:p>
                      <a:pPr algn="ctr"/>
                      <a:r>
                        <a:rPr lang="en-US" sz="2400" dirty="0" smtClean="0"/>
                        <a:t>Yes</a:t>
                      </a:r>
                      <a:endParaRPr lang="en-US" sz="2400" dirty="0"/>
                    </a:p>
                  </a:txBody>
                  <a:tcPr marL="91434" marR="91434" marT="45719" marB="45719"/>
                </a:tc>
                <a:tc>
                  <a:txBody>
                    <a:bodyPr/>
                    <a:lstStyle/>
                    <a:p>
                      <a:pPr algn="ctr"/>
                      <a:r>
                        <a:rPr lang="en-US" sz="2400" dirty="0" smtClean="0"/>
                        <a:t>Yes</a:t>
                      </a:r>
                      <a:endParaRPr lang="en-US" sz="2400" dirty="0"/>
                    </a:p>
                  </a:txBody>
                  <a:tcPr marL="91434" marR="91434" marT="45719" marB="45719"/>
                </a:tc>
                <a:tc>
                  <a:txBody>
                    <a:bodyPr/>
                    <a:lstStyle/>
                    <a:p>
                      <a:pPr algn="ctr"/>
                      <a:r>
                        <a:rPr lang="en-US" sz="2400" dirty="0" smtClean="0"/>
                        <a:t>C3</a:t>
                      </a:r>
                      <a:endParaRPr lang="en-US" sz="2400" dirty="0"/>
                    </a:p>
                  </a:txBody>
                  <a:tcPr marL="91434" marR="91434" marT="45719" marB="45719"/>
                </a:tc>
                <a:tc>
                  <a:txBody>
                    <a:bodyPr/>
                    <a:lstStyle/>
                    <a:p>
                      <a:pPr algn="ctr"/>
                      <a:r>
                        <a:rPr lang="en-US" sz="2400" dirty="0" smtClean="0"/>
                        <a:t>Yes</a:t>
                      </a:r>
                      <a:endParaRPr lang="en-US" sz="2400" dirty="0"/>
                    </a:p>
                  </a:txBody>
                  <a:tcPr marL="91434" marR="91434" marT="45719" marB="45719"/>
                </a:tc>
              </a:tr>
              <a:tr h="758242">
                <a:tc>
                  <a:txBody>
                    <a:bodyPr/>
                    <a:lstStyle/>
                    <a:p>
                      <a:pPr algn="ctr"/>
                      <a:r>
                        <a:rPr lang="en-US" sz="2400" dirty="0" smtClean="0"/>
                        <a:t>BM25</a:t>
                      </a:r>
                    </a:p>
                    <a:p>
                      <a:pPr algn="ctr"/>
                      <a:r>
                        <a:rPr lang="en-US" sz="2400" dirty="0" smtClean="0"/>
                        <a:t>(Original)</a:t>
                      </a:r>
                      <a:endParaRPr lang="en-US" sz="2400" dirty="0"/>
                    </a:p>
                  </a:txBody>
                  <a:tcPr marL="91434" marR="91434" marT="45719" marB="45719"/>
                </a:tc>
                <a:tc>
                  <a:txBody>
                    <a:bodyPr/>
                    <a:lstStyle/>
                    <a:p>
                      <a:pPr algn="ctr"/>
                      <a:r>
                        <a:rPr lang="en-US" sz="2400" dirty="0" smtClean="0"/>
                        <a:t>C4</a:t>
                      </a:r>
                      <a:endParaRPr lang="en-US" sz="2400" dirty="0"/>
                    </a:p>
                  </a:txBody>
                  <a:tcPr marL="91434" marR="91434" marT="45719" marB="45719"/>
                </a:tc>
                <a:tc>
                  <a:txBody>
                    <a:bodyPr/>
                    <a:lstStyle/>
                    <a:p>
                      <a:pPr algn="ctr"/>
                      <a:r>
                        <a:rPr lang="en-US" sz="2400" dirty="0" smtClean="0"/>
                        <a:t>Yes</a:t>
                      </a:r>
                      <a:endParaRPr lang="en-US" sz="2400" dirty="0"/>
                    </a:p>
                  </a:txBody>
                  <a:tcPr marL="91434" marR="91434" marT="45719" marB="45719"/>
                </a:tc>
                <a:tc>
                  <a:txBody>
                    <a:bodyPr/>
                    <a:lstStyle/>
                    <a:p>
                      <a:pPr algn="ctr"/>
                      <a:r>
                        <a:rPr lang="en-US" sz="2400" dirty="0" smtClean="0"/>
                        <a:t>C4</a:t>
                      </a:r>
                      <a:endParaRPr lang="en-US" sz="2400" dirty="0"/>
                    </a:p>
                  </a:txBody>
                  <a:tcPr marL="91434" marR="91434" marT="45719" marB="45719"/>
                </a:tc>
                <a:tc>
                  <a:txBody>
                    <a:bodyPr/>
                    <a:lstStyle/>
                    <a:p>
                      <a:pPr algn="ctr"/>
                      <a:r>
                        <a:rPr lang="en-US" sz="2400" dirty="0" smtClean="0"/>
                        <a:t>C4</a:t>
                      </a:r>
                      <a:endParaRPr lang="en-US" sz="2400" dirty="0"/>
                    </a:p>
                  </a:txBody>
                  <a:tcPr marL="91434" marR="91434" marT="45719" marB="45719"/>
                </a:tc>
                <a:tc>
                  <a:txBody>
                    <a:bodyPr/>
                    <a:lstStyle/>
                    <a:p>
                      <a:pPr algn="ctr"/>
                      <a:r>
                        <a:rPr lang="en-US" sz="2400" dirty="0" smtClean="0"/>
                        <a:t>C4</a:t>
                      </a:r>
                      <a:endParaRPr lang="en-US" sz="2400" dirty="0"/>
                    </a:p>
                  </a:txBody>
                  <a:tcPr marL="91434" marR="91434" marT="45719" marB="45719"/>
                </a:tc>
              </a:tr>
              <a:tr h="758242">
                <a:tc>
                  <a:txBody>
                    <a:bodyPr/>
                    <a:lstStyle/>
                    <a:p>
                      <a:pPr algn="ctr"/>
                      <a:r>
                        <a:rPr lang="en-US" sz="2400" dirty="0" smtClean="0"/>
                        <a:t>BM25</a:t>
                      </a:r>
                    </a:p>
                    <a:p>
                      <a:pPr algn="ctr"/>
                      <a:r>
                        <a:rPr lang="en-US" sz="2400" dirty="0" smtClean="0"/>
                        <a:t>(Modified)</a:t>
                      </a:r>
                      <a:endParaRPr lang="en-US" sz="2400" dirty="0"/>
                    </a:p>
                  </a:txBody>
                  <a:tcPr marL="91434" marR="91434" marT="45719" marB="45719"/>
                </a:tc>
                <a:tc>
                  <a:txBody>
                    <a:bodyPr/>
                    <a:lstStyle/>
                    <a:p>
                      <a:pPr algn="ctr"/>
                      <a:r>
                        <a:rPr lang="en-US" sz="2400" dirty="0" smtClean="0"/>
                        <a:t>Yes</a:t>
                      </a:r>
                      <a:endParaRPr lang="en-US" sz="2400" dirty="0"/>
                    </a:p>
                  </a:txBody>
                  <a:tcPr marL="91434" marR="91434" marT="45719" marB="45719"/>
                </a:tc>
                <a:tc>
                  <a:txBody>
                    <a:bodyPr/>
                    <a:lstStyle/>
                    <a:p>
                      <a:pPr algn="ctr"/>
                      <a:r>
                        <a:rPr lang="en-US" sz="2400" dirty="0" smtClean="0"/>
                        <a:t>Yes</a:t>
                      </a:r>
                      <a:endParaRPr lang="en-US" sz="2400" dirty="0"/>
                    </a:p>
                  </a:txBody>
                  <a:tcPr marL="91434" marR="91434" marT="45719" marB="45719"/>
                </a:tc>
                <a:tc>
                  <a:txBody>
                    <a:bodyPr/>
                    <a:lstStyle/>
                    <a:p>
                      <a:pPr algn="ctr"/>
                      <a:r>
                        <a:rPr lang="en-US" sz="2400" dirty="0" smtClean="0"/>
                        <a:t>Yes</a:t>
                      </a:r>
                      <a:endParaRPr lang="en-US" sz="2400" dirty="0"/>
                    </a:p>
                  </a:txBody>
                  <a:tcPr marL="91434" marR="91434" marT="45719" marB="45719"/>
                </a:tc>
                <a:tc>
                  <a:txBody>
                    <a:bodyPr/>
                    <a:lstStyle/>
                    <a:p>
                      <a:pPr algn="ctr"/>
                      <a:r>
                        <a:rPr lang="en-US" sz="2400" dirty="0" smtClean="0"/>
                        <a:t>Yes</a:t>
                      </a:r>
                      <a:endParaRPr lang="en-US" sz="2400" dirty="0"/>
                    </a:p>
                  </a:txBody>
                  <a:tcPr marL="91434" marR="91434" marT="45719" marB="45719"/>
                </a:tc>
                <a:tc>
                  <a:txBody>
                    <a:bodyPr/>
                    <a:lstStyle/>
                    <a:p>
                      <a:pPr algn="ctr"/>
                      <a:r>
                        <a:rPr lang="en-US" sz="2400" dirty="0" smtClean="0"/>
                        <a:t>Yes</a:t>
                      </a:r>
                      <a:endParaRPr lang="en-US" sz="2400" dirty="0"/>
                    </a:p>
                  </a:txBody>
                  <a:tcPr marL="91434" marR="91434" marT="45719" marB="45719"/>
                </a:tc>
              </a:tr>
              <a:tr h="758242">
                <a:tc>
                  <a:txBody>
                    <a:bodyPr/>
                    <a:lstStyle/>
                    <a:p>
                      <a:pPr algn="ctr"/>
                      <a:r>
                        <a:rPr lang="en-US" sz="2400" dirty="0" smtClean="0"/>
                        <a:t>PL2</a:t>
                      </a:r>
                    </a:p>
                    <a:p>
                      <a:pPr algn="ctr"/>
                      <a:r>
                        <a:rPr lang="en-US" sz="2400" dirty="0" smtClean="0"/>
                        <a:t>(Original)</a:t>
                      </a:r>
                      <a:endParaRPr lang="en-US" sz="2400" dirty="0"/>
                    </a:p>
                  </a:txBody>
                  <a:tcPr marL="91434" marR="91434" marT="45719" marB="45719"/>
                </a:tc>
                <a:tc>
                  <a:txBody>
                    <a:bodyPr/>
                    <a:lstStyle/>
                    <a:p>
                      <a:pPr algn="ctr"/>
                      <a:r>
                        <a:rPr lang="en-US" sz="2400" dirty="0" smtClean="0"/>
                        <a:t>C5</a:t>
                      </a:r>
                      <a:endParaRPr lang="en-US" sz="2400" dirty="0"/>
                    </a:p>
                  </a:txBody>
                  <a:tcPr marL="91434" marR="91434" marT="45719" marB="45719"/>
                </a:tc>
                <a:tc>
                  <a:txBody>
                    <a:bodyPr/>
                    <a:lstStyle/>
                    <a:p>
                      <a:pPr algn="ctr"/>
                      <a:r>
                        <a:rPr lang="en-US" sz="2400" dirty="0" smtClean="0"/>
                        <a:t>C6*</a:t>
                      </a:r>
                      <a:endParaRPr lang="en-US" sz="2400" dirty="0"/>
                    </a:p>
                  </a:txBody>
                  <a:tcPr marL="91434" marR="91434" marT="45719" marB="45719"/>
                </a:tc>
                <a:tc>
                  <a:txBody>
                    <a:bodyPr/>
                    <a:lstStyle/>
                    <a:p>
                      <a:pPr algn="ctr"/>
                      <a:r>
                        <a:rPr lang="en-US" sz="2400" dirty="0" smtClean="0"/>
                        <a:t>C7</a:t>
                      </a:r>
                      <a:endParaRPr lang="en-US" sz="2400" dirty="0"/>
                    </a:p>
                  </a:txBody>
                  <a:tcPr marL="91434" marR="91434" marT="45719" marB="45719"/>
                </a:tc>
                <a:tc>
                  <a:txBody>
                    <a:bodyPr/>
                    <a:lstStyle/>
                    <a:p>
                      <a:pPr algn="ctr"/>
                      <a:r>
                        <a:rPr lang="en-US" sz="2400" dirty="0" smtClean="0"/>
                        <a:t>C8*</a:t>
                      </a:r>
                      <a:endParaRPr lang="en-US" sz="2400" dirty="0"/>
                    </a:p>
                  </a:txBody>
                  <a:tcPr marL="91434" marR="91434" marT="45719" marB="45719"/>
                </a:tc>
                <a:tc>
                  <a:txBody>
                    <a:bodyPr/>
                    <a:lstStyle/>
                    <a:p>
                      <a:pPr algn="ctr"/>
                      <a:r>
                        <a:rPr lang="en-US" sz="2400" dirty="0" smtClean="0"/>
                        <a:t>C8*</a:t>
                      </a:r>
                      <a:endParaRPr lang="en-US" sz="2400" dirty="0"/>
                    </a:p>
                  </a:txBody>
                  <a:tcPr marL="91434" marR="91434" marT="45719" marB="45719"/>
                </a:tc>
              </a:tr>
              <a:tr h="758242">
                <a:tc>
                  <a:txBody>
                    <a:bodyPr/>
                    <a:lstStyle/>
                    <a:p>
                      <a:pPr algn="ctr"/>
                      <a:r>
                        <a:rPr lang="en-US" sz="2400" dirty="0" smtClean="0"/>
                        <a:t>PL2</a:t>
                      </a:r>
                    </a:p>
                    <a:p>
                      <a:pPr algn="ctr"/>
                      <a:r>
                        <a:rPr lang="en-US" sz="2400" dirty="0" smtClean="0"/>
                        <a:t>(modified)</a:t>
                      </a:r>
                      <a:endParaRPr lang="en-US" sz="2400" dirty="0"/>
                    </a:p>
                  </a:txBody>
                  <a:tcPr marL="91434" marR="91434" marT="45719" marB="45719"/>
                </a:tc>
                <a:tc>
                  <a:txBody>
                    <a:bodyPr/>
                    <a:lstStyle/>
                    <a:p>
                      <a:pPr algn="ctr"/>
                      <a:r>
                        <a:rPr lang="en-US" sz="2400" dirty="0" smtClean="0"/>
                        <a:t>Yes</a:t>
                      </a:r>
                      <a:endParaRPr lang="en-US" sz="2400" dirty="0"/>
                    </a:p>
                  </a:txBody>
                  <a:tcPr marL="91434" marR="91434" marT="45719" marB="45719"/>
                </a:tc>
                <a:tc>
                  <a:txBody>
                    <a:bodyPr/>
                    <a:lstStyle/>
                    <a:p>
                      <a:pPr algn="ctr"/>
                      <a:r>
                        <a:rPr lang="en-US" sz="2400" dirty="0" smtClean="0"/>
                        <a:t>C6*</a:t>
                      </a:r>
                      <a:endParaRPr lang="en-US" sz="2400" dirty="0"/>
                    </a:p>
                  </a:txBody>
                  <a:tcPr marL="91434" marR="91434" marT="45719" marB="45719"/>
                </a:tc>
                <a:tc>
                  <a:txBody>
                    <a:bodyPr/>
                    <a:lstStyle/>
                    <a:p>
                      <a:pPr algn="ctr"/>
                      <a:r>
                        <a:rPr lang="en-US" sz="2400" dirty="0" smtClean="0"/>
                        <a:t>Yes</a:t>
                      </a:r>
                      <a:endParaRPr lang="en-US" sz="2400" dirty="0"/>
                    </a:p>
                  </a:txBody>
                  <a:tcPr marL="91434" marR="91434" marT="45719" marB="45719"/>
                </a:tc>
                <a:tc>
                  <a:txBody>
                    <a:bodyPr/>
                    <a:lstStyle/>
                    <a:p>
                      <a:pPr algn="ctr"/>
                      <a:r>
                        <a:rPr lang="en-US" sz="2400" dirty="0" smtClean="0"/>
                        <a:t>C8*</a:t>
                      </a:r>
                      <a:endParaRPr lang="en-US" sz="2400" dirty="0"/>
                    </a:p>
                  </a:txBody>
                  <a:tcPr marL="91434" marR="91434" marT="45719" marB="45719"/>
                </a:tc>
                <a:tc>
                  <a:txBody>
                    <a:bodyPr/>
                    <a:lstStyle/>
                    <a:p>
                      <a:pPr algn="ctr"/>
                      <a:r>
                        <a:rPr lang="en-US" sz="2400" dirty="0" smtClean="0"/>
                        <a:t>C8*</a:t>
                      </a:r>
                      <a:endParaRPr lang="en-US" sz="2400" dirty="0"/>
                    </a:p>
                  </a:txBody>
                  <a:tcPr marL="91434" marR="91434" marT="45719" marB="45719"/>
                </a:tc>
              </a:tr>
            </a:tbl>
          </a:graphicData>
        </a:graphic>
      </p:graphicFrame>
      <p:sp>
        <p:nvSpPr>
          <p:cNvPr id="8" name="Rounded Rectangular Callout 7"/>
          <p:cNvSpPr>
            <a:spLocks noChangeArrowheads="1"/>
          </p:cNvSpPr>
          <p:nvPr/>
        </p:nvSpPr>
        <p:spPr bwMode="auto">
          <a:xfrm>
            <a:off x="4419600" y="1143000"/>
            <a:ext cx="3887788" cy="685799"/>
          </a:xfrm>
          <a:prstGeom prst="wedgeRoundRectCallout">
            <a:avLst>
              <a:gd name="adj1" fmla="val 35692"/>
              <a:gd name="adj2" fmla="val 122902"/>
              <a:gd name="adj3" fmla="val 16667"/>
            </a:avLst>
          </a:prstGeom>
          <a:ln/>
          <a:extLst/>
        </p:spPr>
        <p:style>
          <a:lnRef idx="1">
            <a:schemeClr val="accent2"/>
          </a:lnRef>
          <a:fillRef idx="3">
            <a:schemeClr val="accent2"/>
          </a:fillRef>
          <a:effectRef idx="2">
            <a:schemeClr val="accent2"/>
          </a:effectRef>
          <a:fontRef idx="minor">
            <a:schemeClr val="lt1"/>
          </a:fontRef>
        </p:style>
        <p:txBody>
          <a:bodyPr anchor="ctr"/>
          <a:lstStyle/>
          <a:p>
            <a:pPr algn="ctr">
              <a:defRPr/>
            </a:pPr>
            <a:r>
              <a:rPr lang="en-US" sz="2400" dirty="0">
                <a:solidFill>
                  <a:schemeClr val="lt1"/>
                </a:solidFill>
                <a:latin typeface="+mn-lt"/>
                <a:ea typeface="+mn-ea"/>
              </a:rPr>
              <a:t>Parameter s must be small </a:t>
            </a:r>
          </a:p>
        </p:txBody>
      </p:sp>
      <p:sp>
        <p:nvSpPr>
          <p:cNvPr id="9" name="Rounded Rectangular Callout 8"/>
          <p:cNvSpPr>
            <a:spLocks noChangeArrowheads="1"/>
          </p:cNvSpPr>
          <p:nvPr/>
        </p:nvSpPr>
        <p:spPr bwMode="auto">
          <a:xfrm>
            <a:off x="250825" y="1900895"/>
            <a:ext cx="5157788" cy="1071562"/>
          </a:xfrm>
          <a:prstGeom prst="wedgeRoundRectCallout">
            <a:avLst>
              <a:gd name="adj1" fmla="val 69315"/>
              <a:gd name="adj2" fmla="val 32403"/>
              <a:gd name="adj3" fmla="val 16667"/>
            </a:avLst>
          </a:prstGeom>
          <a:ln/>
          <a:extLst/>
        </p:spPr>
        <p:style>
          <a:lnRef idx="1">
            <a:schemeClr val="accent2"/>
          </a:lnRef>
          <a:fillRef idx="3">
            <a:schemeClr val="accent2"/>
          </a:fillRef>
          <a:effectRef idx="2">
            <a:schemeClr val="accent2"/>
          </a:effectRef>
          <a:fontRef idx="minor">
            <a:schemeClr val="lt1"/>
          </a:fontRef>
        </p:style>
        <p:txBody>
          <a:bodyPr anchor="ctr"/>
          <a:lstStyle/>
          <a:p>
            <a:pPr algn="ctr">
              <a:defRPr/>
            </a:pPr>
            <a:r>
              <a:rPr lang="en-US" sz="2400" dirty="0">
                <a:solidFill>
                  <a:schemeClr val="lt1"/>
                </a:solidFill>
                <a:latin typeface="+mn-lt"/>
                <a:ea typeface="+mn-ea"/>
              </a:rPr>
              <a:t>Problematic when a query term occurs less frequently in a doc than expected</a:t>
            </a:r>
          </a:p>
        </p:txBody>
      </p:sp>
      <p:sp>
        <p:nvSpPr>
          <p:cNvPr id="10" name="Rounded Rectangular Callout 9"/>
          <p:cNvSpPr>
            <a:spLocks noChangeArrowheads="1"/>
          </p:cNvSpPr>
          <p:nvPr/>
        </p:nvSpPr>
        <p:spPr bwMode="auto">
          <a:xfrm>
            <a:off x="6934200" y="2501899"/>
            <a:ext cx="2051050" cy="720725"/>
          </a:xfrm>
          <a:prstGeom prst="wedgeRoundRectCallout">
            <a:avLst>
              <a:gd name="adj1" fmla="val -53338"/>
              <a:gd name="adj2" fmla="val 108375"/>
              <a:gd name="adj3" fmla="val 16667"/>
            </a:avLst>
          </a:prstGeom>
          <a:ln/>
          <a:extLst/>
        </p:spPr>
        <p:style>
          <a:lnRef idx="1">
            <a:schemeClr val="accent2"/>
          </a:lnRef>
          <a:fillRef idx="3">
            <a:schemeClr val="accent2"/>
          </a:fillRef>
          <a:effectRef idx="2">
            <a:schemeClr val="accent2"/>
          </a:effectRef>
          <a:fontRef idx="minor">
            <a:schemeClr val="lt1"/>
          </a:fontRef>
        </p:style>
        <p:txBody>
          <a:bodyPr anchor="ctr"/>
          <a:lstStyle/>
          <a:p>
            <a:pPr algn="ctr">
              <a:defRPr/>
            </a:pPr>
            <a:r>
              <a:rPr lang="en-US" sz="2400" dirty="0">
                <a:solidFill>
                  <a:schemeClr val="lt1"/>
                </a:solidFill>
                <a:latin typeface="+mn-lt"/>
                <a:ea typeface="+mn-ea"/>
              </a:rPr>
              <a:t>Negative IDF</a:t>
            </a:r>
          </a:p>
        </p:txBody>
      </p:sp>
      <p:sp>
        <p:nvSpPr>
          <p:cNvPr id="11" name="Rounded Rectangular Callout 10"/>
          <p:cNvSpPr>
            <a:spLocks noChangeArrowheads="1"/>
          </p:cNvSpPr>
          <p:nvPr/>
        </p:nvSpPr>
        <p:spPr bwMode="auto">
          <a:xfrm>
            <a:off x="152400" y="3124200"/>
            <a:ext cx="5616575" cy="1276350"/>
          </a:xfrm>
          <a:prstGeom prst="wedgeRoundRectCallout">
            <a:avLst>
              <a:gd name="adj1" fmla="val 32685"/>
              <a:gd name="adj2" fmla="val 96245"/>
              <a:gd name="adj3" fmla="val 16667"/>
            </a:avLst>
          </a:prstGeom>
          <a:ln/>
          <a:extLst/>
        </p:spPr>
        <p:style>
          <a:lnRef idx="1">
            <a:schemeClr val="accent2"/>
          </a:lnRef>
          <a:fillRef idx="3">
            <a:schemeClr val="accent2"/>
          </a:fillRef>
          <a:effectRef idx="2">
            <a:schemeClr val="accent2"/>
          </a:effectRef>
          <a:fontRef idx="minor">
            <a:schemeClr val="lt1"/>
          </a:fontRef>
        </p:style>
        <p:txBody>
          <a:bodyPr anchor="ctr"/>
          <a:lstStyle/>
          <a:p>
            <a:pPr algn="ctr">
              <a:defRPr/>
            </a:pPr>
            <a:r>
              <a:rPr lang="en-US" sz="2400" dirty="0">
                <a:solidFill>
                  <a:schemeClr val="lt1"/>
                </a:solidFill>
                <a:latin typeface="+mn-lt"/>
                <a:ea typeface="+mn-ea"/>
              </a:rPr>
              <a:t>Problematic with common terms; parameter c must be large</a:t>
            </a:r>
          </a:p>
        </p:txBody>
      </p:sp>
      <p:sp>
        <p:nvSpPr>
          <p:cNvPr id="2" name="Slide Number Placeholder 1"/>
          <p:cNvSpPr>
            <a:spLocks noGrp="1"/>
          </p:cNvSpPr>
          <p:nvPr>
            <p:ph type="sldNum" sz="quarter" idx="12"/>
          </p:nvPr>
        </p:nvSpPr>
        <p:spPr/>
        <p:txBody>
          <a:bodyPr/>
          <a:lstStyle/>
          <a:p>
            <a:pPr>
              <a:defRPr/>
            </a:pPr>
            <a:fld id="{A1475236-E18B-486B-B90A-EA07377FB281}" type="slidenum">
              <a:rPr lang="zh-CN" altLang="en-US" smtClean="0"/>
              <a:pPr>
                <a:defRPr/>
              </a:pPr>
              <a:t>42</a:t>
            </a:fld>
            <a:endParaRPr lang="en-US" altLang="zh-CN"/>
          </a:p>
        </p:txBody>
      </p:sp>
    </p:spTree>
    <p:extLst>
      <p:ext uri="{BB962C8B-B14F-4D97-AF65-F5344CB8AC3E}">
        <p14:creationId xmlns:p14="http://schemas.microsoft.com/office/powerpoint/2010/main" val="133125627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5" name="Rectangle 2"/>
          <p:cNvSpPr>
            <a:spLocks noGrp="1" noChangeArrowheads="1"/>
          </p:cNvSpPr>
          <p:nvPr>
            <p:ph type="ctrTitle"/>
          </p:nvPr>
        </p:nvSpPr>
        <p:spPr>
          <a:xfrm>
            <a:off x="0" y="2130425"/>
            <a:ext cx="9067800" cy="1470025"/>
          </a:xfrm>
        </p:spPr>
        <p:txBody>
          <a:bodyPr>
            <a:normAutofit fontScale="90000"/>
          </a:bodyPr>
          <a:lstStyle/>
          <a:p>
            <a:pPr eaLnBrk="1" hangingPunct="1">
              <a:defRPr/>
            </a:pPr>
            <a:r>
              <a:rPr lang="en-US" altLang="zh-CN" sz="4000" b="1" dirty="0" smtClean="0">
                <a:solidFill>
                  <a:srgbClr val="000090"/>
                </a:solidFill>
                <a:latin typeface="Arial" charset="0"/>
                <a:cs typeface="Arial" charset="0"/>
              </a:rPr>
              <a:t/>
            </a:r>
            <a:br>
              <a:rPr lang="en-US" altLang="zh-CN" sz="4000" b="1" dirty="0" smtClean="0">
                <a:solidFill>
                  <a:srgbClr val="000090"/>
                </a:solidFill>
                <a:latin typeface="Arial" charset="0"/>
                <a:cs typeface="Arial" charset="0"/>
              </a:rPr>
            </a:br>
            <a:r>
              <a:rPr lang="en-US" altLang="zh-CN" sz="4000" b="1" dirty="0" smtClean="0">
                <a:solidFill>
                  <a:srgbClr val="000090"/>
                </a:solidFill>
                <a:latin typeface="Arial" charset="0"/>
                <a:cs typeface="Arial" charset="0"/>
              </a:rPr>
              <a:t>Perturbation tests:</a:t>
            </a:r>
            <a:br>
              <a:rPr lang="en-US" altLang="zh-CN" sz="4000" b="1" dirty="0" smtClean="0">
                <a:solidFill>
                  <a:srgbClr val="000090"/>
                </a:solidFill>
                <a:latin typeface="Arial" charset="0"/>
                <a:cs typeface="Arial" charset="0"/>
              </a:rPr>
            </a:br>
            <a:r>
              <a:rPr lang="en-US" altLang="zh-CN" sz="3600" b="1" dirty="0" smtClean="0">
                <a:solidFill>
                  <a:srgbClr val="000090"/>
                </a:solidFill>
                <a:latin typeface="Arial" charset="0"/>
                <a:cs typeface="Arial" charset="0"/>
              </a:rPr>
              <a:t/>
            </a:r>
            <a:br>
              <a:rPr lang="en-US" altLang="zh-CN" sz="3600" b="1" dirty="0" smtClean="0">
                <a:solidFill>
                  <a:srgbClr val="000090"/>
                </a:solidFill>
                <a:latin typeface="Arial" charset="0"/>
                <a:cs typeface="Arial" charset="0"/>
              </a:rPr>
            </a:br>
            <a:r>
              <a:rPr lang="en-US" altLang="zh-CN" sz="3600" b="1" dirty="0" smtClean="0">
                <a:solidFill>
                  <a:srgbClr val="000090"/>
                </a:solidFill>
                <a:latin typeface="Arial" charset="0"/>
                <a:cs typeface="Arial" charset="0"/>
              </a:rPr>
              <a:t>An empirical way of analyzing the constraints </a:t>
            </a:r>
            <a:r>
              <a:rPr lang="en-US" altLang="zh-CN" sz="4000" b="1" dirty="0" smtClean="0">
                <a:solidFill>
                  <a:schemeClr val="accent2"/>
                </a:solidFill>
                <a:latin typeface="Arial" charset="0"/>
                <a:cs typeface="Arial" charset="0"/>
              </a:rPr>
              <a:t/>
            </a:r>
            <a:br>
              <a:rPr lang="en-US" altLang="zh-CN" sz="4000" b="1" dirty="0" smtClean="0">
                <a:solidFill>
                  <a:schemeClr val="accent2"/>
                </a:solidFill>
                <a:latin typeface="Arial" charset="0"/>
                <a:cs typeface="Arial" charset="0"/>
              </a:rPr>
            </a:br>
            <a:endParaRPr lang="en-US" altLang="zh-CN" sz="4000" b="1" dirty="0" smtClean="0">
              <a:solidFill>
                <a:schemeClr val="bg1">
                  <a:lumMod val="50000"/>
                </a:schemeClr>
              </a:solidFill>
              <a:latin typeface="Arial" charset="0"/>
              <a:cs typeface="Arial" charset="0"/>
            </a:endParaRPr>
          </a:p>
        </p:txBody>
      </p:sp>
      <p:sp>
        <p:nvSpPr>
          <p:cNvPr id="2" name="Slide Number Placeholder 1"/>
          <p:cNvSpPr>
            <a:spLocks noGrp="1"/>
          </p:cNvSpPr>
          <p:nvPr>
            <p:ph type="sldNum" sz="quarter" idx="12"/>
          </p:nvPr>
        </p:nvSpPr>
        <p:spPr/>
        <p:txBody>
          <a:bodyPr/>
          <a:lstStyle/>
          <a:p>
            <a:fld id="{88AD08FE-21CA-447A-B5E0-10774CCDBD3A}" type="slidenum">
              <a:rPr lang="en-US" smtClean="0"/>
              <a:t>43</a:t>
            </a:fld>
            <a:endParaRPr lang="en-US"/>
          </a:p>
        </p:txBody>
      </p:sp>
      <p:sp>
        <p:nvSpPr>
          <p:cNvPr id="4" name="Rectangle 3"/>
          <p:cNvSpPr>
            <a:spLocks noChangeArrowheads="1"/>
          </p:cNvSpPr>
          <p:nvPr/>
        </p:nvSpPr>
        <p:spPr bwMode="auto">
          <a:xfrm>
            <a:off x="609600" y="5486400"/>
            <a:ext cx="8382000" cy="861774"/>
          </a:xfrm>
          <a:prstGeom prst="rect">
            <a:avLst/>
          </a:prstGeom>
          <a:ln/>
          <a:extLst/>
        </p:spPr>
        <p:style>
          <a:lnRef idx="1">
            <a:schemeClr val="accent3"/>
          </a:lnRef>
          <a:fillRef idx="2">
            <a:schemeClr val="accent3"/>
          </a:fillRef>
          <a:effectRef idx="1">
            <a:schemeClr val="accent3"/>
          </a:effectRef>
          <a:fontRef idx="minor">
            <a:schemeClr val="dk1"/>
          </a:fontRef>
        </p:style>
        <p:txBody>
          <a:bodyPr>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r>
              <a:rPr lang="en-US" sz="1800" dirty="0" smtClean="0">
                <a:solidFill>
                  <a:schemeClr val="tx1">
                    <a:lumMod val="65000"/>
                    <a:lumOff val="35000"/>
                  </a:schemeClr>
                </a:solidFill>
              </a:rPr>
              <a:t>For details, see </a:t>
            </a:r>
            <a:r>
              <a:rPr lang="en-US" sz="1600" dirty="0" smtClean="0">
                <a:solidFill>
                  <a:schemeClr val="tx1">
                    <a:lumMod val="65000"/>
                    <a:lumOff val="35000"/>
                  </a:schemeClr>
                </a:solidFill>
              </a:rPr>
              <a:t> </a:t>
            </a:r>
          </a:p>
          <a:p>
            <a:pPr marL="285750" indent="-285750" eaLnBrk="1" hangingPunct="1">
              <a:buFont typeface="Arial"/>
              <a:buChar char="•"/>
            </a:pPr>
            <a:r>
              <a:rPr lang="en-US" sz="1600" dirty="0" smtClean="0">
                <a:solidFill>
                  <a:schemeClr val="tx1">
                    <a:lumMod val="65000"/>
                    <a:lumOff val="35000"/>
                  </a:schemeClr>
                </a:solidFill>
              </a:rPr>
              <a:t>Hui </a:t>
            </a:r>
            <a:r>
              <a:rPr lang="en-US" sz="1600" dirty="0">
                <a:solidFill>
                  <a:schemeClr val="tx1">
                    <a:lumMod val="65000"/>
                    <a:lumOff val="35000"/>
                  </a:schemeClr>
                </a:solidFill>
              </a:rPr>
              <a:t>Fang, Tao </a:t>
            </a:r>
            <a:r>
              <a:rPr lang="en-US" sz="1600" dirty="0" smtClean="0">
                <a:solidFill>
                  <a:schemeClr val="tx1">
                    <a:lumMod val="65000"/>
                    <a:lumOff val="35000"/>
                  </a:schemeClr>
                </a:solidFill>
              </a:rPr>
              <a:t>Tao and </a:t>
            </a:r>
            <a:r>
              <a:rPr lang="en-US" sz="1600" dirty="0" err="1">
                <a:solidFill>
                  <a:schemeClr val="tx1">
                    <a:lumMod val="65000"/>
                    <a:lumOff val="35000"/>
                  </a:schemeClr>
                </a:solidFill>
              </a:rPr>
              <a:t>ChengXiang</a:t>
            </a:r>
            <a:r>
              <a:rPr lang="en-US" sz="1600" dirty="0">
                <a:solidFill>
                  <a:schemeClr val="tx1">
                    <a:lumMod val="65000"/>
                    <a:lumOff val="35000"/>
                  </a:schemeClr>
                </a:solidFill>
              </a:rPr>
              <a:t> </a:t>
            </a:r>
            <a:r>
              <a:rPr lang="en-US" sz="1600" dirty="0" err="1">
                <a:solidFill>
                  <a:schemeClr val="tx1">
                    <a:lumMod val="65000"/>
                    <a:lumOff val="35000"/>
                  </a:schemeClr>
                </a:solidFill>
              </a:rPr>
              <a:t>Zhai</a:t>
            </a:r>
            <a:r>
              <a:rPr lang="en-US" sz="1600" dirty="0">
                <a:solidFill>
                  <a:schemeClr val="tx1">
                    <a:lumMod val="65000"/>
                    <a:lumOff val="35000"/>
                  </a:schemeClr>
                </a:solidFill>
              </a:rPr>
              <a:t>: </a:t>
            </a:r>
            <a:r>
              <a:rPr lang="en-US" sz="1600" b="1" dirty="0">
                <a:solidFill>
                  <a:schemeClr val="tx1">
                    <a:lumMod val="65000"/>
                    <a:lumOff val="35000"/>
                  </a:schemeClr>
                </a:solidFill>
              </a:rPr>
              <a:t>Diagnostic Evaluation of Information Retrieval Models</a:t>
            </a:r>
            <a:r>
              <a:rPr lang="en-US" sz="1600" dirty="0">
                <a:solidFill>
                  <a:schemeClr val="tx1">
                    <a:lumMod val="65000"/>
                    <a:lumOff val="35000"/>
                  </a:schemeClr>
                </a:solidFill>
              </a:rPr>
              <a:t>. ACM </a:t>
            </a:r>
            <a:r>
              <a:rPr lang="en-US" sz="1600" dirty="0" smtClean="0">
                <a:solidFill>
                  <a:schemeClr val="tx1">
                    <a:lumMod val="65000"/>
                    <a:lumOff val="35000"/>
                  </a:schemeClr>
                </a:solidFill>
              </a:rPr>
              <a:t>Transaction of Information Systems, </a:t>
            </a:r>
            <a:r>
              <a:rPr lang="en-US" sz="1600" dirty="0">
                <a:solidFill>
                  <a:schemeClr val="tx1">
                    <a:lumMod val="65000"/>
                    <a:lumOff val="35000"/>
                  </a:schemeClr>
                </a:solidFill>
              </a:rPr>
              <a:t>29(2</a:t>
            </a:r>
            <a:r>
              <a:rPr lang="en-US" sz="1600" dirty="0" smtClean="0">
                <a:solidFill>
                  <a:schemeClr val="tx1">
                    <a:lumMod val="65000"/>
                    <a:lumOff val="35000"/>
                  </a:schemeClr>
                </a:solidFill>
              </a:rPr>
              <a:t>), 2011. </a:t>
            </a:r>
            <a:endParaRPr lang="en-US" sz="1600" dirty="0">
              <a:solidFill>
                <a:schemeClr val="tx1">
                  <a:lumMod val="65000"/>
                  <a:lumOff val="35000"/>
                </a:schemeClr>
              </a:solidFill>
            </a:endParaRPr>
          </a:p>
        </p:txBody>
      </p:sp>
    </p:spTree>
    <p:extLst>
      <p:ext uri="{BB962C8B-B14F-4D97-AF65-F5344CB8AC3E}">
        <p14:creationId xmlns:p14="http://schemas.microsoft.com/office/powerpoint/2010/main" val="2197327854"/>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Slide Number Placeholder 5"/>
          <p:cNvSpPr>
            <a:spLocks noGrp="1"/>
          </p:cNvSpPr>
          <p:nvPr>
            <p:ph type="sldNum" sz="quarter" idx="12"/>
          </p:nvPr>
        </p:nvSpPr>
        <p:spPr/>
        <p:txBody>
          <a:bodyPr/>
          <a:lstStyle/>
          <a:p>
            <a:fld id="{73368B32-D1E1-6E4E-A1B6-B3AA7844525D}" type="slidenum">
              <a:rPr lang="en-US"/>
              <a:pPr/>
              <a:t>44</a:t>
            </a:fld>
            <a:endParaRPr lang="en-US"/>
          </a:p>
        </p:txBody>
      </p:sp>
      <p:sp>
        <p:nvSpPr>
          <p:cNvPr id="1095682" name="Rectangle 2"/>
          <p:cNvSpPr>
            <a:spLocks noGrp="1" noChangeArrowheads="1"/>
          </p:cNvSpPr>
          <p:nvPr>
            <p:ph type="title"/>
          </p:nvPr>
        </p:nvSpPr>
        <p:spPr/>
        <p:txBody>
          <a:bodyPr/>
          <a:lstStyle/>
          <a:p>
            <a:endParaRPr lang="en-US"/>
          </a:p>
        </p:txBody>
      </p:sp>
      <p:sp>
        <p:nvSpPr>
          <p:cNvPr id="1095683" name="Rectangle 3"/>
          <p:cNvSpPr>
            <a:spLocks noGrp="1" noChangeArrowheads="1"/>
          </p:cNvSpPr>
          <p:nvPr>
            <p:ph type="body" idx="1"/>
          </p:nvPr>
        </p:nvSpPr>
        <p:spPr/>
        <p:txBody>
          <a:bodyPr/>
          <a:lstStyle/>
          <a:p>
            <a:endParaRPr lang="en-US"/>
          </a:p>
        </p:txBody>
      </p:sp>
      <p:pic>
        <p:nvPicPr>
          <p:cNvPr id="1095684" name="Picture 4" descr="tes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280988"/>
            <a:ext cx="8763000" cy="6577012"/>
          </a:xfrm>
          <a:prstGeom prst="rect">
            <a:avLst/>
          </a:prstGeom>
          <a:noFill/>
          <a:extLst>
            <a:ext uri="{909E8E84-426E-40dd-AFC4-6F175D3DCCD1}">
              <a14:hiddenFill xmlns:a14="http://schemas.microsoft.com/office/drawing/2010/main">
                <a:solidFill>
                  <a:srgbClr val="FFFFFF"/>
                </a:solidFill>
              </a14:hiddenFill>
            </a:ext>
          </a:extLst>
        </p:spPr>
      </p:pic>
      <p:sp>
        <p:nvSpPr>
          <p:cNvPr id="1095688" name="Rectangle 8"/>
          <p:cNvSpPr>
            <a:spLocks noChangeArrowheads="1"/>
          </p:cNvSpPr>
          <p:nvPr/>
        </p:nvSpPr>
        <p:spPr bwMode="auto">
          <a:xfrm>
            <a:off x="304800" y="457200"/>
            <a:ext cx="8458200" cy="762000"/>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095690" name="Rectangle 10"/>
          <p:cNvSpPr>
            <a:spLocks noChangeArrowheads="1"/>
          </p:cNvSpPr>
          <p:nvPr/>
        </p:nvSpPr>
        <p:spPr bwMode="auto">
          <a:xfrm>
            <a:off x="8077200" y="6172200"/>
            <a:ext cx="457200" cy="533400"/>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095689" name="Rectangle 9"/>
          <p:cNvSpPr>
            <a:spLocks noChangeArrowheads="1"/>
          </p:cNvSpPr>
          <p:nvPr/>
        </p:nvSpPr>
        <p:spPr bwMode="auto">
          <a:xfrm>
            <a:off x="-533400" y="-76200"/>
            <a:ext cx="10287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ctr">
              <a:spcBef>
                <a:spcPct val="0"/>
              </a:spcBef>
            </a:pPr>
            <a:r>
              <a:rPr lang="en-US" sz="3200" b="1" dirty="0">
                <a:solidFill>
                  <a:srgbClr val="000099"/>
                </a:solidFill>
                <a:effectLst>
                  <a:outerShdw blurRad="38100" dist="38100" dir="2700000" algn="tl">
                    <a:srgbClr val="DDDDDD"/>
                  </a:outerShdw>
                </a:effectLst>
                <a:latin typeface="Arial"/>
                <a:cs typeface="Arial"/>
              </a:rPr>
              <a:t>What if constraint analysis </a:t>
            </a:r>
            <a:r>
              <a:rPr lang="en-US" sz="3200" b="1" dirty="0" smtClean="0">
                <a:solidFill>
                  <a:srgbClr val="000099"/>
                </a:solidFill>
                <a:effectLst>
                  <a:outerShdw blurRad="38100" dist="38100" dir="2700000" algn="tl">
                    <a:srgbClr val="DDDDDD"/>
                  </a:outerShdw>
                </a:effectLst>
                <a:latin typeface="Arial"/>
                <a:cs typeface="Arial"/>
              </a:rPr>
              <a:t>is NOT sufficient</a:t>
            </a:r>
            <a:r>
              <a:rPr lang="en-US" sz="3200" b="1" dirty="0">
                <a:solidFill>
                  <a:srgbClr val="000099"/>
                </a:solidFill>
                <a:effectLst>
                  <a:outerShdw blurRad="38100" dist="38100" dir="2700000" algn="tl">
                    <a:srgbClr val="DDDDDD"/>
                  </a:outerShdw>
                </a:effectLst>
                <a:latin typeface="Arial"/>
                <a:cs typeface="Arial"/>
              </a:rPr>
              <a:t>? </a:t>
            </a:r>
          </a:p>
        </p:txBody>
      </p:sp>
      <p:grpSp>
        <p:nvGrpSpPr>
          <p:cNvPr id="1095695" name="Group 15"/>
          <p:cNvGrpSpPr>
            <a:grpSpLocks/>
          </p:cNvGrpSpPr>
          <p:nvPr/>
        </p:nvGrpSpPr>
        <p:grpSpPr bwMode="auto">
          <a:xfrm>
            <a:off x="5029200" y="3886200"/>
            <a:ext cx="941388" cy="671513"/>
            <a:chOff x="3168" y="2448"/>
            <a:chExt cx="593" cy="423"/>
          </a:xfrm>
        </p:grpSpPr>
        <p:sp>
          <p:nvSpPr>
            <p:cNvPr id="1095691" name="Text Box 11"/>
            <p:cNvSpPr txBox="1">
              <a:spLocks noChangeArrowheads="1"/>
            </p:cNvSpPr>
            <p:nvPr/>
          </p:nvSpPr>
          <p:spPr bwMode="auto">
            <a:xfrm>
              <a:off x="3265" y="2621"/>
              <a:ext cx="257"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000">
                  <a:solidFill>
                    <a:srgbClr val="691398"/>
                  </a:solidFill>
                  <a:effectLst>
                    <a:outerShdw blurRad="38100" dist="38100" dir="2700000" algn="tl">
                      <a:srgbClr val="DDDDDD"/>
                    </a:outerShdw>
                  </a:effectLst>
                </a:rPr>
                <a:t>S</a:t>
              </a:r>
              <a:r>
                <a:rPr lang="en-US" sz="2000" baseline="-25000">
                  <a:solidFill>
                    <a:srgbClr val="691398"/>
                  </a:solidFill>
                  <a:effectLst>
                    <a:outerShdw blurRad="38100" dist="38100" dir="2700000" algn="tl">
                      <a:srgbClr val="DDDDDD"/>
                    </a:outerShdw>
                  </a:effectLst>
                </a:rPr>
                <a:t>4</a:t>
              </a:r>
            </a:p>
          </p:txBody>
        </p:sp>
        <p:sp>
          <p:nvSpPr>
            <p:cNvPr id="1095692" name="Text Box 12"/>
            <p:cNvSpPr txBox="1">
              <a:spLocks noChangeArrowheads="1"/>
            </p:cNvSpPr>
            <p:nvPr/>
          </p:nvSpPr>
          <p:spPr bwMode="auto">
            <a:xfrm>
              <a:off x="3504" y="2486"/>
              <a:ext cx="257"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000">
                  <a:solidFill>
                    <a:srgbClr val="691398"/>
                  </a:solidFill>
                  <a:effectLst>
                    <a:outerShdw blurRad="38100" dist="38100" dir="2700000" algn="tl">
                      <a:srgbClr val="DDDDDD"/>
                    </a:outerShdw>
                  </a:effectLst>
                </a:rPr>
                <a:t>S</a:t>
              </a:r>
              <a:r>
                <a:rPr lang="en-US" sz="2000" baseline="-25000">
                  <a:solidFill>
                    <a:srgbClr val="691398"/>
                  </a:solidFill>
                  <a:effectLst>
                    <a:outerShdw blurRad="38100" dist="38100" dir="2700000" algn="tl">
                      <a:srgbClr val="DDDDDD"/>
                    </a:outerShdw>
                  </a:effectLst>
                </a:rPr>
                <a:t>5</a:t>
              </a:r>
            </a:p>
          </p:txBody>
        </p:sp>
        <p:sp>
          <p:nvSpPr>
            <p:cNvPr id="1095693" name="Oval 13"/>
            <p:cNvSpPr>
              <a:spLocks noChangeArrowheads="1"/>
            </p:cNvSpPr>
            <p:nvPr/>
          </p:nvSpPr>
          <p:spPr bwMode="auto">
            <a:xfrm>
              <a:off x="3168" y="2736"/>
              <a:ext cx="96" cy="96"/>
            </a:xfrm>
            <a:prstGeom prst="ellipse">
              <a:avLst/>
            </a:prstGeom>
            <a:solidFill>
              <a:srgbClr val="800080"/>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095694" name="Oval 14"/>
            <p:cNvSpPr>
              <a:spLocks noChangeArrowheads="1"/>
            </p:cNvSpPr>
            <p:nvPr/>
          </p:nvSpPr>
          <p:spPr bwMode="auto">
            <a:xfrm>
              <a:off x="3504" y="2448"/>
              <a:ext cx="96" cy="96"/>
            </a:xfrm>
            <a:prstGeom prst="ellipse">
              <a:avLst/>
            </a:prstGeom>
            <a:solidFill>
              <a:srgbClr val="800080"/>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spTree>
    <p:extLst>
      <p:ext uri="{BB962C8B-B14F-4D97-AF65-F5344CB8AC3E}">
        <p14:creationId xmlns:p14="http://schemas.microsoft.com/office/powerpoint/2010/main" val="235606504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09569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8818" name="Rectangle 2"/>
          <p:cNvSpPr>
            <a:spLocks noGrp="1" noChangeArrowheads="1"/>
          </p:cNvSpPr>
          <p:nvPr>
            <p:ph type="title"/>
          </p:nvPr>
        </p:nvSpPr>
        <p:spPr>
          <a:xfrm>
            <a:off x="685800" y="-228600"/>
            <a:ext cx="7772400" cy="1143001"/>
          </a:xfrm>
        </p:spPr>
        <p:txBody>
          <a:bodyPr>
            <a:normAutofit/>
          </a:bodyPr>
          <a:lstStyle/>
          <a:p>
            <a:pPr eaLnBrk="1" hangingPunct="1">
              <a:defRPr/>
            </a:pPr>
            <a:r>
              <a:rPr lang="en-US" sz="3600" b="1" dirty="0" smtClean="0">
                <a:solidFill>
                  <a:srgbClr val="000090"/>
                </a:solidFill>
                <a:effectLst>
                  <a:outerShdw blurRad="38100" dist="38100" dir="2700000" algn="tl">
                    <a:srgbClr val="DDDDDD"/>
                  </a:outerShdw>
                </a:effectLst>
                <a:latin typeface="Arial"/>
                <a:ea typeface="ＭＳ Ｐゴシック" charset="-128"/>
                <a:cs typeface="Arial"/>
              </a:rPr>
              <a:t>Medical Diagnosis Analogy</a:t>
            </a:r>
            <a:endParaRPr lang="en-US" sz="3600" dirty="0" smtClean="0">
              <a:solidFill>
                <a:srgbClr val="000090"/>
              </a:solidFill>
              <a:latin typeface="Arial"/>
              <a:ea typeface="ＭＳ Ｐゴシック" charset="-128"/>
              <a:cs typeface="Arial"/>
            </a:endParaRPr>
          </a:p>
        </p:txBody>
      </p:sp>
      <p:pic>
        <p:nvPicPr>
          <p:cNvPr id="55299" name="Picture 3" descr="kid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6875" y="1600200"/>
            <a:ext cx="1660525"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0" name="Picture 4" descr="ki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76600" y="4648200"/>
            <a:ext cx="1817688"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58821" name="Text Box 5"/>
          <p:cNvSpPr txBox="1">
            <a:spLocks noChangeArrowheads="1"/>
          </p:cNvSpPr>
          <p:nvPr/>
        </p:nvSpPr>
        <p:spPr bwMode="auto">
          <a:xfrm>
            <a:off x="152400" y="685800"/>
            <a:ext cx="2971800"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en-US" sz="2800">
                <a:latin typeface="Arial" charset="0"/>
                <a:ea typeface="ＭＳ Ｐゴシック" charset="0"/>
              </a:rPr>
              <a:t>Non-optimal retrieval function</a:t>
            </a:r>
            <a:r>
              <a:rPr lang="en-US">
                <a:latin typeface="Arial" charset="0"/>
                <a:ea typeface="ＭＳ Ｐゴシック" charset="0"/>
              </a:rPr>
              <a:t> </a:t>
            </a:r>
          </a:p>
        </p:txBody>
      </p:sp>
      <p:grpSp>
        <p:nvGrpSpPr>
          <p:cNvPr id="1058822" name="Group 6"/>
          <p:cNvGrpSpPr>
            <a:grpSpLocks/>
          </p:cNvGrpSpPr>
          <p:nvPr/>
        </p:nvGrpSpPr>
        <p:grpSpPr bwMode="auto">
          <a:xfrm>
            <a:off x="2133600" y="1600200"/>
            <a:ext cx="3367088" cy="2133600"/>
            <a:chOff x="1344" y="1200"/>
            <a:chExt cx="2121" cy="1344"/>
          </a:xfrm>
        </p:grpSpPr>
        <p:pic>
          <p:nvPicPr>
            <p:cNvPr id="55318" name="Picture 7" descr="flu_kid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56" y="1200"/>
              <a:ext cx="1209" cy="1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58824" name="Line 8"/>
            <p:cNvSpPr>
              <a:spLocks noChangeShapeType="1"/>
            </p:cNvSpPr>
            <p:nvPr/>
          </p:nvSpPr>
          <p:spPr bwMode="auto">
            <a:xfrm>
              <a:off x="1344" y="1728"/>
              <a:ext cx="864" cy="0"/>
            </a:xfrm>
            <a:prstGeom prst="line">
              <a:avLst/>
            </a:prstGeom>
            <a:noFill/>
            <a:ln w="19050">
              <a:solidFill>
                <a:srgbClr val="969696"/>
              </a:solidFill>
              <a:prstDash val="lgDash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ffectLst>
                  <a:outerShdw blurRad="38100" dist="38100" dir="2700000" algn="tl">
                    <a:srgbClr val="000000">
                      <a:alpha val="43137"/>
                    </a:srgbClr>
                  </a:outerShdw>
                </a:effectLst>
                <a:latin typeface="Arial" charset="0"/>
                <a:ea typeface="ＭＳ Ｐゴシック" charset="0"/>
              </a:endParaRPr>
            </a:p>
          </p:txBody>
        </p:sp>
      </p:grpSp>
      <p:grpSp>
        <p:nvGrpSpPr>
          <p:cNvPr id="1058825" name="Group 9"/>
          <p:cNvGrpSpPr>
            <a:grpSpLocks/>
          </p:cNvGrpSpPr>
          <p:nvPr/>
        </p:nvGrpSpPr>
        <p:grpSpPr bwMode="auto">
          <a:xfrm>
            <a:off x="3733800" y="3749675"/>
            <a:ext cx="3124200" cy="838200"/>
            <a:chOff x="2352" y="2554"/>
            <a:chExt cx="1968" cy="528"/>
          </a:xfrm>
        </p:grpSpPr>
        <p:sp>
          <p:nvSpPr>
            <p:cNvPr id="1058826" name="Line 10"/>
            <p:cNvSpPr>
              <a:spLocks noChangeShapeType="1"/>
            </p:cNvSpPr>
            <p:nvPr/>
          </p:nvSpPr>
          <p:spPr bwMode="auto">
            <a:xfrm flipH="1">
              <a:off x="2352" y="2602"/>
              <a:ext cx="0" cy="480"/>
            </a:xfrm>
            <a:prstGeom prst="line">
              <a:avLst/>
            </a:prstGeom>
            <a:noFill/>
            <a:ln w="57150" cmpd="thinThick">
              <a:solidFill>
                <a:srgbClr val="0000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ffectLst>
                  <a:outerShdw blurRad="38100" dist="38100" dir="2700000" algn="tl">
                    <a:srgbClr val="000000">
                      <a:alpha val="43137"/>
                    </a:srgbClr>
                  </a:outerShdw>
                </a:effectLst>
                <a:latin typeface="Arial" charset="0"/>
                <a:ea typeface="ＭＳ Ｐゴシック" charset="0"/>
              </a:endParaRPr>
            </a:p>
          </p:txBody>
        </p:sp>
        <p:sp>
          <p:nvSpPr>
            <p:cNvPr id="1058827" name="Text Box 11"/>
            <p:cNvSpPr txBox="1">
              <a:spLocks noChangeArrowheads="1"/>
            </p:cNvSpPr>
            <p:nvPr/>
          </p:nvSpPr>
          <p:spPr bwMode="auto">
            <a:xfrm>
              <a:off x="2400" y="2554"/>
              <a:ext cx="1920"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en-US">
                  <a:effectLst>
                    <a:outerShdw blurRad="38100" dist="38100" dir="2700000" algn="tl">
                      <a:srgbClr val="DDDDDD"/>
                    </a:outerShdw>
                  </a:effectLst>
                  <a:latin typeface="Arial" charset="0"/>
                  <a:ea typeface="ＭＳ Ｐゴシック" charset="0"/>
                </a:rPr>
                <a:t>Design tests with available instruments</a:t>
              </a:r>
              <a:endParaRPr lang="en-US" sz="2000">
                <a:effectLst>
                  <a:outerShdw blurRad="38100" dist="38100" dir="2700000" algn="tl">
                    <a:srgbClr val="DDDDDD"/>
                  </a:outerShdw>
                </a:effectLst>
                <a:latin typeface="Arial" charset="0"/>
                <a:ea typeface="ＭＳ Ｐゴシック" charset="0"/>
              </a:endParaRPr>
            </a:p>
          </p:txBody>
        </p:sp>
      </p:grpSp>
      <p:grpSp>
        <p:nvGrpSpPr>
          <p:cNvPr id="1058828" name="Group 12"/>
          <p:cNvGrpSpPr>
            <a:grpSpLocks/>
          </p:cNvGrpSpPr>
          <p:nvPr/>
        </p:nvGrpSpPr>
        <p:grpSpPr bwMode="auto">
          <a:xfrm>
            <a:off x="152400" y="3581400"/>
            <a:ext cx="3352800" cy="1600200"/>
            <a:chOff x="96" y="2448"/>
            <a:chExt cx="2112" cy="1008"/>
          </a:xfrm>
        </p:grpSpPr>
        <p:sp>
          <p:nvSpPr>
            <p:cNvPr id="1058829" name="Line 13"/>
            <p:cNvSpPr>
              <a:spLocks noChangeShapeType="1"/>
            </p:cNvSpPr>
            <p:nvPr/>
          </p:nvSpPr>
          <p:spPr bwMode="auto">
            <a:xfrm>
              <a:off x="1056" y="2448"/>
              <a:ext cx="1152" cy="1008"/>
            </a:xfrm>
            <a:prstGeom prst="line">
              <a:avLst/>
            </a:prstGeom>
            <a:noFill/>
            <a:ln w="57150" cmpd="thinThick">
              <a:solidFill>
                <a:srgbClr val="0000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ffectLst>
                  <a:outerShdw blurRad="38100" dist="38100" dir="2700000" algn="tl">
                    <a:srgbClr val="000000">
                      <a:alpha val="43137"/>
                    </a:srgbClr>
                  </a:outerShdw>
                </a:effectLst>
                <a:latin typeface="Arial" charset="0"/>
                <a:ea typeface="ＭＳ Ｐゴシック" charset="0"/>
              </a:endParaRPr>
            </a:p>
          </p:txBody>
        </p:sp>
        <p:sp>
          <p:nvSpPr>
            <p:cNvPr id="1058830" name="Text Box 14"/>
            <p:cNvSpPr txBox="1">
              <a:spLocks noChangeArrowheads="1"/>
            </p:cNvSpPr>
            <p:nvPr/>
          </p:nvSpPr>
          <p:spPr bwMode="auto">
            <a:xfrm>
              <a:off x="96" y="2928"/>
              <a:ext cx="1632"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r>
                <a:rPr lang="en-US" sz="1800">
                  <a:effectLst>
                    <a:outerShdw blurRad="38100" dist="38100" dir="2700000" algn="tl">
                      <a:srgbClr val="C0C0C0"/>
                    </a:outerShdw>
                  </a:effectLst>
                </a:rPr>
                <a:t>observe symptoms</a:t>
              </a:r>
            </a:p>
          </p:txBody>
        </p:sp>
      </p:grpSp>
      <p:sp>
        <p:nvSpPr>
          <p:cNvPr id="1058831" name="Text Box 15"/>
          <p:cNvSpPr txBox="1">
            <a:spLocks noChangeArrowheads="1"/>
          </p:cNvSpPr>
          <p:nvPr/>
        </p:nvSpPr>
        <p:spPr bwMode="auto">
          <a:xfrm>
            <a:off x="6324600" y="730250"/>
            <a:ext cx="2971800"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en-US" sz="2800">
                <a:latin typeface="Arial" charset="0"/>
                <a:ea typeface="ＭＳ Ｐゴシック" charset="0"/>
              </a:rPr>
              <a:t>Better performed retrieval function</a:t>
            </a:r>
            <a:r>
              <a:rPr lang="en-US">
                <a:latin typeface="Arial" charset="0"/>
                <a:ea typeface="ＭＳ Ｐゴシック" charset="0"/>
              </a:rPr>
              <a:t> </a:t>
            </a:r>
          </a:p>
        </p:txBody>
      </p:sp>
      <p:grpSp>
        <p:nvGrpSpPr>
          <p:cNvPr id="1058832" name="Group 16"/>
          <p:cNvGrpSpPr>
            <a:grpSpLocks/>
          </p:cNvGrpSpPr>
          <p:nvPr/>
        </p:nvGrpSpPr>
        <p:grpSpPr bwMode="auto">
          <a:xfrm>
            <a:off x="5638800" y="1600200"/>
            <a:ext cx="3108325" cy="1828800"/>
            <a:chOff x="3552" y="1200"/>
            <a:chExt cx="1958" cy="1152"/>
          </a:xfrm>
        </p:grpSpPr>
        <p:pic>
          <p:nvPicPr>
            <p:cNvPr id="55312" name="Picture 17" descr="a"/>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64" y="1200"/>
              <a:ext cx="1046" cy="1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58834" name="Line 18"/>
            <p:cNvSpPr>
              <a:spLocks noChangeShapeType="1"/>
            </p:cNvSpPr>
            <p:nvPr/>
          </p:nvSpPr>
          <p:spPr bwMode="auto">
            <a:xfrm>
              <a:off x="3552" y="1728"/>
              <a:ext cx="864" cy="0"/>
            </a:xfrm>
            <a:prstGeom prst="line">
              <a:avLst/>
            </a:prstGeom>
            <a:noFill/>
            <a:ln w="19050">
              <a:solidFill>
                <a:srgbClr val="969696"/>
              </a:solidFill>
              <a:prstDash val="lgDash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ffectLst>
                  <a:outerShdw blurRad="38100" dist="38100" dir="2700000" algn="tl">
                    <a:srgbClr val="000000">
                      <a:alpha val="43137"/>
                    </a:srgbClr>
                  </a:outerShdw>
                </a:effectLst>
                <a:latin typeface="Arial" charset="0"/>
                <a:ea typeface="ＭＳ Ｐゴシック" charset="0"/>
              </a:endParaRPr>
            </a:p>
          </p:txBody>
        </p:sp>
      </p:grpSp>
      <p:grpSp>
        <p:nvGrpSpPr>
          <p:cNvPr id="1058835" name="Group 19"/>
          <p:cNvGrpSpPr>
            <a:grpSpLocks/>
          </p:cNvGrpSpPr>
          <p:nvPr/>
        </p:nvGrpSpPr>
        <p:grpSpPr bwMode="auto">
          <a:xfrm>
            <a:off x="5257800" y="3733800"/>
            <a:ext cx="3962400" cy="1600200"/>
            <a:chOff x="3312" y="2544"/>
            <a:chExt cx="2496" cy="1008"/>
          </a:xfrm>
        </p:grpSpPr>
        <p:sp>
          <p:nvSpPr>
            <p:cNvPr id="1058836" name="Line 20"/>
            <p:cNvSpPr>
              <a:spLocks noChangeShapeType="1"/>
            </p:cNvSpPr>
            <p:nvPr/>
          </p:nvSpPr>
          <p:spPr bwMode="auto">
            <a:xfrm flipV="1">
              <a:off x="3312" y="2544"/>
              <a:ext cx="1776" cy="1008"/>
            </a:xfrm>
            <a:prstGeom prst="line">
              <a:avLst/>
            </a:prstGeom>
            <a:noFill/>
            <a:ln w="57150" cmpd="thinThick">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ffectLst>
                  <a:outerShdw blurRad="38100" dist="38100" dir="2700000" algn="tl">
                    <a:srgbClr val="000000">
                      <a:alpha val="43137"/>
                    </a:srgbClr>
                  </a:outerShdw>
                </a:effectLst>
                <a:latin typeface="Arial" charset="0"/>
                <a:ea typeface="ＭＳ Ｐゴシック" charset="0"/>
              </a:endParaRPr>
            </a:p>
          </p:txBody>
        </p:sp>
        <p:sp>
          <p:nvSpPr>
            <p:cNvPr id="1058837" name="Text Box 21"/>
            <p:cNvSpPr txBox="1">
              <a:spLocks noChangeArrowheads="1"/>
            </p:cNvSpPr>
            <p:nvPr/>
          </p:nvSpPr>
          <p:spPr bwMode="auto">
            <a:xfrm>
              <a:off x="3984" y="3072"/>
              <a:ext cx="1824"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r>
                <a:rPr lang="en-US" sz="1800">
                  <a:effectLst>
                    <a:outerShdw blurRad="38100" dist="38100" dir="2700000" algn="tl">
                      <a:srgbClr val="C0C0C0"/>
                    </a:outerShdw>
                  </a:effectLst>
                </a:rPr>
                <a:t>provide treatments</a:t>
              </a:r>
            </a:p>
          </p:txBody>
        </p:sp>
      </p:grpSp>
      <p:sp>
        <p:nvSpPr>
          <p:cNvPr id="1058838" name="Text Box 22"/>
          <p:cNvSpPr txBox="1">
            <a:spLocks noChangeArrowheads="1"/>
          </p:cNvSpPr>
          <p:nvPr/>
        </p:nvSpPr>
        <p:spPr bwMode="auto">
          <a:xfrm>
            <a:off x="1600200" y="5530850"/>
            <a:ext cx="6172200" cy="946150"/>
          </a:xfrm>
          <a:prstGeom prst="rect">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r>
              <a:rPr lang="en-US" sz="2800"/>
              <a:t>How to find available instruments? How to design diagnostic tests?</a:t>
            </a:r>
            <a:r>
              <a:rPr lang="en-US" sz="2800">
                <a:effectLst>
                  <a:outerShdw blurRad="38100" dist="38100" dir="2700000" algn="tl">
                    <a:srgbClr val="FFFFFF"/>
                  </a:outerShdw>
                </a:effectLst>
              </a:rPr>
              <a:t> </a:t>
            </a:r>
          </a:p>
        </p:txBody>
      </p:sp>
      <p:sp>
        <p:nvSpPr>
          <p:cNvPr id="2" name="Slide Number Placeholder 1"/>
          <p:cNvSpPr>
            <a:spLocks noGrp="1"/>
          </p:cNvSpPr>
          <p:nvPr>
            <p:ph type="sldNum" sz="quarter" idx="12"/>
          </p:nvPr>
        </p:nvSpPr>
        <p:spPr/>
        <p:txBody>
          <a:bodyPr/>
          <a:lstStyle/>
          <a:p>
            <a:fld id="{88AD08FE-21CA-447A-B5E0-10774CCDBD3A}" type="slidenum">
              <a:rPr lang="en-US" smtClean="0"/>
              <a:t>45</a:t>
            </a:fld>
            <a:endParaRPr lang="en-US"/>
          </a:p>
        </p:txBody>
      </p:sp>
    </p:spTree>
    <p:extLst>
      <p:ext uri="{BB962C8B-B14F-4D97-AF65-F5344CB8AC3E}">
        <p14:creationId xmlns:p14="http://schemas.microsoft.com/office/powerpoint/2010/main" val="156934846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05882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05882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058822"/>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058835"/>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058832"/>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58821"/>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58831"/>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0588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8821" grpId="0"/>
      <p:bldP spid="1058831" grpId="0"/>
      <p:bldP spid="1058838"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0866" name="Rectangle 2"/>
          <p:cNvSpPr>
            <a:spLocks noGrp="1" noChangeArrowheads="1"/>
          </p:cNvSpPr>
          <p:nvPr>
            <p:ph type="title"/>
          </p:nvPr>
        </p:nvSpPr>
        <p:spPr>
          <a:xfrm>
            <a:off x="-38100" y="-26988"/>
            <a:ext cx="9144000" cy="1143000"/>
          </a:xfrm>
        </p:spPr>
        <p:txBody>
          <a:bodyPr>
            <a:normAutofit/>
          </a:bodyPr>
          <a:lstStyle/>
          <a:p>
            <a:pPr eaLnBrk="1" hangingPunct="1">
              <a:defRPr/>
            </a:pPr>
            <a:r>
              <a:rPr lang="en-US" sz="3600" b="1" dirty="0" smtClean="0">
                <a:solidFill>
                  <a:srgbClr val="000090"/>
                </a:solidFill>
                <a:effectLst>
                  <a:outerShdw blurRad="38100" dist="38100" dir="2700000" algn="tl">
                    <a:srgbClr val="DDDDDD"/>
                  </a:outerShdw>
                </a:effectLst>
                <a:latin typeface="Arial"/>
                <a:ea typeface="ＭＳ Ｐゴシック" charset="-128"/>
                <a:cs typeface="Arial"/>
              </a:rPr>
              <a:t>Relevance-Preserving Perturbations </a:t>
            </a:r>
            <a:endParaRPr lang="en-US" sz="3600" dirty="0" smtClean="0">
              <a:solidFill>
                <a:srgbClr val="000090"/>
              </a:solidFill>
              <a:latin typeface="Arial"/>
              <a:ea typeface="ＭＳ Ｐゴシック" charset="-128"/>
              <a:cs typeface="Arial"/>
            </a:endParaRPr>
          </a:p>
        </p:txBody>
      </p:sp>
      <p:sp>
        <p:nvSpPr>
          <p:cNvPr id="1060867" name="AutoShape 3"/>
          <p:cNvSpPr>
            <a:spLocks noChangeArrowheads="1"/>
          </p:cNvSpPr>
          <p:nvPr/>
        </p:nvSpPr>
        <p:spPr bwMode="auto">
          <a:xfrm>
            <a:off x="5295900" y="3505200"/>
            <a:ext cx="2628900" cy="1524000"/>
          </a:xfrm>
          <a:prstGeom prst="can">
            <a:avLst>
              <a:gd name="adj" fmla="val 25000"/>
            </a:avLst>
          </a:prstGeom>
          <a:noFill/>
          <a:ln w="9525">
            <a:solidFill>
              <a:schemeClr val="tx1"/>
            </a:solidFill>
            <a:round/>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ffectLst>
                <a:outerShdw blurRad="38100" dist="38100" dir="2700000" algn="tl">
                  <a:srgbClr val="000000">
                    <a:alpha val="43137"/>
                  </a:srgbClr>
                </a:outerShdw>
              </a:effectLst>
              <a:latin typeface="Arial" charset="0"/>
              <a:ea typeface="ＭＳ Ｐゴシック" charset="0"/>
            </a:endParaRPr>
          </a:p>
        </p:txBody>
      </p:sp>
      <p:sp>
        <p:nvSpPr>
          <p:cNvPr id="1060868" name="AutoShape 4"/>
          <p:cNvSpPr>
            <a:spLocks noChangeArrowheads="1"/>
          </p:cNvSpPr>
          <p:nvPr/>
        </p:nvSpPr>
        <p:spPr bwMode="auto">
          <a:xfrm>
            <a:off x="5489575" y="3995738"/>
            <a:ext cx="704850" cy="815975"/>
          </a:xfrm>
          <a:prstGeom prst="foldedCorner">
            <a:avLst>
              <a:gd name="adj" fmla="val 12500"/>
            </a:avLst>
          </a:prstGeom>
          <a:solidFill>
            <a:schemeClr val="accent1">
              <a:lumMod val="60000"/>
              <a:lumOff val="40000"/>
            </a:schemeClr>
          </a:solidFill>
          <a:ln w="9525">
            <a:solidFill>
              <a:schemeClr val="tx1"/>
            </a:solidFill>
            <a:round/>
            <a:headEnd/>
            <a:tailEnd/>
          </a:ln>
          <a:effectLst/>
          <a:extLst/>
        </p:spPr>
        <p:txBody>
          <a:bodyPr wrap="none" anchor="ctr"/>
          <a:lstStyle/>
          <a:p>
            <a:pPr>
              <a:defRPr/>
            </a:pPr>
            <a:endParaRPr lang="en-US">
              <a:effectLst>
                <a:outerShdw blurRad="38100" dist="38100" dir="2700000" algn="tl">
                  <a:srgbClr val="000000">
                    <a:alpha val="43137"/>
                  </a:srgbClr>
                </a:outerShdw>
              </a:effectLst>
              <a:latin typeface="Arial" charset="0"/>
              <a:ea typeface="ＭＳ Ｐゴシック" charset="0"/>
            </a:endParaRPr>
          </a:p>
        </p:txBody>
      </p:sp>
      <p:sp>
        <p:nvSpPr>
          <p:cNvPr id="1060869" name="AutoShape 5"/>
          <p:cNvSpPr>
            <a:spLocks noChangeArrowheads="1"/>
          </p:cNvSpPr>
          <p:nvPr/>
        </p:nvSpPr>
        <p:spPr bwMode="auto">
          <a:xfrm>
            <a:off x="5873750" y="4103688"/>
            <a:ext cx="704850" cy="815975"/>
          </a:xfrm>
          <a:prstGeom prst="foldedCorner">
            <a:avLst>
              <a:gd name="adj" fmla="val 12500"/>
            </a:avLst>
          </a:prstGeom>
          <a:solidFill>
            <a:schemeClr val="accent1">
              <a:lumMod val="60000"/>
              <a:lumOff val="40000"/>
            </a:schemeClr>
          </a:solidFill>
          <a:ln w="9525">
            <a:solidFill>
              <a:schemeClr val="tx1"/>
            </a:solidFill>
            <a:round/>
            <a:headEnd/>
            <a:tailEnd/>
          </a:ln>
          <a:effectLst/>
          <a:extLst/>
        </p:spPr>
        <p:txBody>
          <a:bodyPr wrap="none" anchor="ctr"/>
          <a:lstStyle/>
          <a:p>
            <a:pPr>
              <a:defRPr/>
            </a:pPr>
            <a:endParaRPr lang="en-US">
              <a:effectLst>
                <a:outerShdw blurRad="38100" dist="38100" dir="2700000" algn="tl">
                  <a:srgbClr val="000000">
                    <a:alpha val="43137"/>
                  </a:srgbClr>
                </a:outerShdw>
              </a:effectLst>
              <a:latin typeface="Arial" charset="0"/>
              <a:ea typeface="ＭＳ Ｐゴシック" charset="0"/>
            </a:endParaRPr>
          </a:p>
        </p:txBody>
      </p:sp>
      <p:sp>
        <p:nvSpPr>
          <p:cNvPr id="1060870" name="AutoShape 6"/>
          <p:cNvSpPr>
            <a:spLocks noChangeArrowheads="1"/>
          </p:cNvSpPr>
          <p:nvPr/>
        </p:nvSpPr>
        <p:spPr bwMode="auto">
          <a:xfrm>
            <a:off x="6707188" y="3995738"/>
            <a:ext cx="704850" cy="815975"/>
          </a:xfrm>
          <a:prstGeom prst="foldedCorner">
            <a:avLst>
              <a:gd name="adj" fmla="val 12500"/>
            </a:avLst>
          </a:prstGeom>
          <a:solidFill>
            <a:schemeClr val="accent1">
              <a:lumMod val="60000"/>
              <a:lumOff val="40000"/>
            </a:schemeClr>
          </a:solidFill>
          <a:ln w="9525">
            <a:solidFill>
              <a:schemeClr val="tx1"/>
            </a:solidFill>
            <a:round/>
            <a:headEnd/>
            <a:tailEnd/>
          </a:ln>
          <a:effectLst/>
          <a:extLst/>
        </p:spPr>
        <p:txBody>
          <a:bodyPr wrap="none" anchor="ctr"/>
          <a:lstStyle/>
          <a:p>
            <a:pPr>
              <a:defRPr/>
            </a:pPr>
            <a:endParaRPr lang="en-US">
              <a:effectLst>
                <a:outerShdw blurRad="38100" dist="38100" dir="2700000" algn="tl">
                  <a:srgbClr val="000000">
                    <a:alpha val="43137"/>
                  </a:srgbClr>
                </a:outerShdw>
              </a:effectLst>
              <a:latin typeface="Arial" charset="0"/>
              <a:ea typeface="ＭＳ Ｐゴシック" charset="0"/>
            </a:endParaRPr>
          </a:p>
        </p:txBody>
      </p:sp>
      <p:sp>
        <p:nvSpPr>
          <p:cNvPr id="1060871" name="AutoShape 7"/>
          <p:cNvSpPr>
            <a:spLocks noChangeArrowheads="1"/>
          </p:cNvSpPr>
          <p:nvPr/>
        </p:nvSpPr>
        <p:spPr bwMode="auto">
          <a:xfrm>
            <a:off x="7027863" y="4103688"/>
            <a:ext cx="704850" cy="815975"/>
          </a:xfrm>
          <a:prstGeom prst="foldedCorner">
            <a:avLst>
              <a:gd name="adj" fmla="val 12500"/>
            </a:avLst>
          </a:prstGeom>
          <a:solidFill>
            <a:schemeClr val="accent1">
              <a:lumMod val="60000"/>
              <a:lumOff val="40000"/>
            </a:schemeClr>
          </a:solidFill>
          <a:ln w="9525">
            <a:solidFill>
              <a:schemeClr val="tx1"/>
            </a:solidFill>
            <a:round/>
            <a:headEnd/>
            <a:tailEnd/>
          </a:ln>
          <a:effectLst/>
          <a:extLst/>
        </p:spPr>
        <p:txBody>
          <a:bodyPr wrap="none" anchor="ctr"/>
          <a:lstStyle/>
          <a:p>
            <a:pPr>
              <a:defRPr/>
            </a:pPr>
            <a:endParaRPr lang="en-US">
              <a:effectLst>
                <a:outerShdw blurRad="38100" dist="38100" dir="2700000" algn="tl">
                  <a:srgbClr val="000000">
                    <a:alpha val="43137"/>
                  </a:srgbClr>
                </a:outerShdw>
              </a:effectLst>
              <a:latin typeface="Arial" charset="0"/>
              <a:ea typeface="ＭＳ Ｐゴシック" charset="0"/>
            </a:endParaRPr>
          </a:p>
        </p:txBody>
      </p:sp>
      <p:sp>
        <p:nvSpPr>
          <p:cNvPr id="1060872" name="AutoShape 8"/>
          <p:cNvSpPr>
            <a:spLocks noChangeArrowheads="1"/>
          </p:cNvSpPr>
          <p:nvPr/>
        </p:nvSpPr>
        <p:spPr bwMode="auto">
          <a:xfrm>
            <a:off x="3657600" y="4191000"/>
            <a:ext cx="1447800" cy="457200"/>
          </a:xfrm>
          <a:prstGeom prst="rightArrow">
            <a:avLst>
              <a:gd name="adj1" fmla="val 50000"/>
              <a:gd name="adj2" fmla="val 79167"/>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ffectLst>
                <a:outerShdw blurRad="38100" dist="38100" dir="2700000" algn="tl">
                  <a:srgbClr val="000000">
                    <a:alpha val="43137"/>
                  </a:srgbClr>
                </a:outerShdw>
              </a:effectLst>
              <a:latin typeface="Arial" charset="0"/>
              <a:ea typeface="ＭＳ Ｐゴシック" charset="0"/>
            </a:endParaRPr>
          </a:p>
        </p:txBody>
      </p:sp>
      <p:sp>
        <p:nvSpPr>
          <p:cNvPr id="1060873" name="Text Box 9"/>
          <p:cNvSpPr txBox="1">
            <a:spLocks noChangeArrowheads="1"/>
          </p:cNvSpPr>
          <p:nvPr/>
        </p:nvSpPr>
        <p:spPr bwMode="auto">
          <a:xfrm>
            <a:off x="3581400" y="3733800"/>
            <a:ext cx="1676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en-US">
                <a:solidFill>
                  <a:schemeClr val="accent2"/>
                </a:solidFill>
                <a:latin typeface="Arial" charset="0"/>
                <a:ea typeface="ＭＳ Ｐゴシック" charset="0"/>
              </a:rPr>
              <a:t>cD(d,d,K)</a:t>
            </a:r>
          </a:p>
        </p:txBody>
      </p:sp>
      <p:sp>
        <p:nvSpPr>
          <p:cNvPr id="1060874" name="Text Box 10"/>
          <p:cNvSpPr txBox="1">
            <a:spLocks noChangeArrowheads="1"/>
          </p:cNvSpPr>
          <p:nvPr/>
        </p:nvSpPr>
        <p:spPr bwMode="auto">
          <a:xfrm>
            <a:off x="914400" y="5043488"/>
            <a:ext cx="777240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defRPr/>
            </a:pPr>
            <a:r>
              <a:rPr lang="en-US" sz="2800" dirty="0">
                <a:latin typeface="Arial" charset="0"/>
                <a:ea typeface="ＭＳ Ｐゴシック" charset="0"/>
              </a:rPr>
              <a:t>concatenate every document with itself K times </a:t>
            </a:r>
          </a:p>
        </p:txBody>
      </p:sp>
      <p:grpSp>
        <p:nvGrpSpPr>
          <p:cNvPr id="57355" name="Group 11"/>
          <p:cNvGrpSpPr>
            <a:grpSpLocks/>
          </p:cNvGrpSpPr>
          <p:nvPr/>
        </p:nvGrpSpPr>
        <p:grpSpPr bwMode="auto">
          <a:xfrm>
            <a:off x="990600" y="3505200"/>
            <a:ext cx="2438400" cy="1600200"/>
            <a:chOff x="336" y="2208"/>
            <a:chExt cx="1968" cy="1344"/>
          </a:xfrm>
        </p:grpSpPr>
        <p:sp>
          <p:nvSpPr>
            <p:cNvPr id="1060876" name="AutoShape 12"/>
            <p:cNvSpPr>
              <a:spLocks noChangeArrowheads="1"/>
            </p:cNvSpPr>
            <p:nvPr/>
          </p:nvSpPr>
          <p:spPr bwMode="auto">
            <a:xfrm>
              <a:off x="336" y="2208"/>
              <a:ext cx="1968" cy="1344"/>
            </a:xfrm>
            <a:prstGeom prst="can">
              <a:avLst>
                <a:gd name="adj" fmla="val 25000"/>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ffectLst>
                  <a:outerShdw blurRad="38100" dist="38100" dir="2700000" algn="tl">
                    <a:srgbClr val="000000">
                      <a:alpha val="43137"/>
                    </a:srgbClr>
                  </a:outerShdw>
                </a:effectLst>
                <a:latin typeface="Arial" charset="0"/>
                <a:ea typeface="ＭＳ Ｐゴシック" charset="0"/>
              </a:endParaRPr>
            </a:p>
          </p:txBody>
        </p:sp>
        <p:sp>
          <p:nvSpPr>
            <p:cNvPr id="1060877" name="AutoShape 13"/>
            <p:cNvSpPr>
              <a:spLocks noChangeArrowheads="1"/>
            </p:cNvSpPr>
            <p:nvPr/>
          </p:nvSpPr>
          <p:spPr bwMode="auto">
            <a:xfrm>
              <a:off x="480" y="2640"/>
              <a:ext cx="288" cy="384"/>
            </a:xfrm>
            <a:prstGeom prst="foldedCorner">
              <a:avLst>
                <a:gd name="adj" fmla="val 12500"/>
              </a:avLst>
            </a:prstGeom>
            <a:solidFill>
              <a:srgbClr val="95B3D7"/>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ffectLst>
                  <a:outerShdw blurRad="38100" dist="38100" dir="2700000" algn="tl">
                    <a:srgbClr val="000000">
                      <a:alpha val="43137"/>
                    </a:srgbClr>
                  </a:outerShdw>
                </a:effectLst>
                <a:latin typeface="Arial" charset="0"/>
                <a:ea typeface="ＭＳ Ｐゴシック" charset="0"/>
              </a:endParaRPr>
            </a:p>
          </p:txBody>
        </p:sp>
        <p:sp>
          <p:nvSpPr>
            <p:cNvPr id="1060878" name="AutoShape 14"/>
            <p:cNvSpPr>
              <a:spLocks noChangeArrowheads="1"/>
            </p:cNvSpPr>
            <p:nvPr/>
          </p:nvSpPr>
          <p:spPr bwMode="auto">
            <a:xfrm>
              <a:off x="913" y="2928"/>
              <a:ext cx="287" cy="384"/>
            </a:xfrm>
            <a:prstGeom prst="foldedCorner">
              <a:avLst>
                <a:gd name="adj" fmla="val 12500"/>
              </a:avLst>
            </a:prstGeom>
            <a:solidFill>
              <a:srgbClr val="95B3D7"/>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ffectLst>
                  <a:outerShdw blurRad="38100" dist="38100" dir="2700000" algn="tl">
                    <a:srgbClr val="000000">
                      <a:alpha val="43137"/>
                    </a:srgbClr>
                  </a:outerShdw>
                </a:effectLst>
                <a:latin typeface="Arial" charset="0"/>
                <a:ea typeface="ＭＳ Ｐゴシック" charset="0"/>
              </a:endParaRPr>
            </a:p>
          </p:txBody>
        </p:sp>
        <p:sp>
          <p:nvSpPr>
            <p:cNvPr id="1060879" name="AutoShape 15"/>
            <p:cNvSpPr>
              <a:spLocks noChangeArrowheads="1"/>
            </p:cNvSpPr>
            <p:nvPr/>
          </p:nvSpPr>
          <p:spPr bwMode="auto">
            <a:xfrm>
              <a:off x="1872" y="2880"/>
              <a:ext cx="288" cy="384"/>
            </a:xfrm>
            <a:prstGeom prst="foldedCorner">
              <a:avLst>
                <a:gd name="adj" fmla="val 12500"/>
              </a:avLst>
            </a:prstGeom>
            <a:solidFill>
              <a:srgbClr val="95B3D7"/>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ffectLst>
                  <a:outerShdw blurRad="38100" dist="38100" dir="2700000" algn="tl">
                    <a:srgbClr val="000000">
                      <a:alpha val="43137"/>
                    </a:srgbClr>
                  </a:outerShdw>
                </a:effectLst>
                <a:latin typeface="Arial" charset="0"/>
                <a:ea typeface="ＭＳ Ｐゴシック" charset="0"/>
              </a:endParaRPr>
            </a:p>
          </p:txBody>
        </p:sp>
        <p:sp>
          <p:nvSpPr>
            <p:cNvPr id="1060880" name="AutoShape 16"/>
            <p:cNvSpPr>
              <a:spLocks noChangeArrowheads="1"/>
            </p:cNvSpPr>
            <p:nvPr/>
          </p:nvSpPr>
          <p:spPr bwMode="auto">
            <a:xfrm>
              <a:off x="1344" y="2688"/>
              <a:ext cx="336" cy="384"/>
            </a:xfrm>
            <a:prstGeom prst="foldedCorner">
              <a:avLst>
                <a:gd name="adj" fmla="val 12500"/>
              </a:avLst>
            </a:prstGeom>
            <a:solidFill>
              <a:srgbClr val="95B3D7"/>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ffectLst>
                  <a:outerShdw blurRad="38100" dist="38100" dir="2700000" algn="tl">
                    <a:srgbClr val="000000">
                      <a:alpha val="43137"/>
                    </a:srgbClr>
                  </a:outerShdw>
                </a:effectLst>
                <a:latin typeface="Arial" charset="0"/>
                <a:ea typeface="ＭＳ Ｐゴシック" charset="0"/>
              </a:endParaRPr>
            </a:p>
          </p:txBody>
        </p:sp>
      </p:grpSp>
      <p:sp>
        <p:nvSpPr>
          <p:cNvPr id="1060881" name="Text Box 17"/>
          <p:cNvSpPr txBox="1">
            <a:spLocks noChangeArrowheads="1"/>
          </p:cNvSpPr>
          <p:nvPr/>
        </p:nvSpPr>
        <p:spPr bwMode="auto">
          <a:xfrm>
            <a:off x="609600" y="2925763"/>
            <a:ext cx="5943600" cy="5794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r>
              <a:rPr lang="en-US" sz="3200">
                <a:effectLst>
                  <a:outerShdw blurRad="38100" dist="38100" dir="2700000" algn="tl">
                    <a:srgbClr val="C0C0C0"/>
                  </a:outerShdw>
                </a:effectLst>
              </a:rPr>
              <a:t>Document scaling perturbation:</a:t>
            </a:r>
          </a:p>
        </p:txBody>
      </p:sp>
      <p:sp>
        <p:nvSpPr>
          <p:cNvPr id="1060882" name="Text Box 18"/>
          <p:cNvSpPr txBox="1">
            <a:spLocks noChangeArrowheads="1"/>
          </p:cNvSpPr>
          <p:nvPr/>
        </p:nvSpPr>
        <p:spPr bwMode="auto">
          <a:xfrm>
            <a:off x="1447800" y="1143000"/>
            <a:ext cx="6172200" cy="1077218"/>
          </a:xfrm>
          <a:prstGeom prst="rect">
            <a:avLst/>
          </a:prstGeom>
          <a:ln/>
          <a:extLst/>
        </p:spPr>
        <p:style>
          <a:lnRef idx="0">
            <a:schemeClr val="accent5"/>
          </a:lnRef>
          <a:fillRef idx="3">
            <a:schemeClr val="accent5"/>
          </a:fillRef>
          <a:effectRef idx="3">
            <a:schemeClr val="accent5"/>
          </a:effectRef>
          <a:fontRef idx="minor">
            <a:schemeClr val="lt1"/>
          </a:fontRef>
        </p:style>
        <p:txBody>
          <a:bodyPr>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buFontTx/>
              <a:buChar char="•"/>
            </a:pPr>
            <a:r>
              <a:rPr lang="en-US" sz="3200" dirty="0">
                <a:solidFill>
                  <a:schemeClr val="bg1"/>
                </a:solidFill>
              </a:rPr>
              <a:t> Perturb term statistics </a:t>
            </a:r>
          </a:p>
          <a:p>
            <a:pPr eaLnBrk="1" hangingPunct="1">
              <a:buFontTx/>
              <a:buChar char="•"/>
            </a:pPr>
            <a:r>
              <a:rPr lang="en-US" sz="3200" dirty="0">
                <a:solidFill>
                  <a:schemeClr val="bg1"/>
                </a:solidFill>
              </a:rPr>
              <a:t> Keep relevance status</a:t>
            </a:r>
            <a:r>
              <a:rPr lang="en-US" sz="2800" dirty="0">
                <a:solidFill>
                  <a:schemeClr val="bg1"/>
                </a:solidFill>
                <a:effectLst>
                  <a:outerShdw blurRad="38100" dist="38100" dir="2700000" algn="tl">
                    <a:srgbClr val="FFFFFF"/>
                  </a:outerShdw>
                </a:effectLst>
              </a:rPr>
              <a:t> </a:t>
            </a:r>
          </a:p>
        </p:txBody>
      </p:sp>
      <p:sp>
        <p:nvSpPr>
          <p:cNvPr id="3" name="Slide Number Placeholder 2"/>
          <p:cNvSpPr>
            <a:spLocks noGrp="1"/>
          </p:cNvSpPr>
          <p:nvPr>
            <p:ph type="sldNum" sz="quarter" idx="12"/>
          </p:nvPr>
        </p:nvSpPr>
        <p:spPr/>
        <p:txBody>
          <a:bodyPr/>
          <a:lstStyle/>
          <a:p>
            <a:fld id="{88AD08FE-21CA-447A-B5E0-10774CCDBD3A}" type="slidenum">
              <a:rPr lang="en-US" smtClean="0"/>
              <a:t>46</a:t>
            </a:fld>
            <a:endParaRPr lang="en-US"/>
          </a:p>
        </p:txBody>
      </p:sp>
    </p:spTree>
    <p:extLst>
      <p:ext uri="{BB962C8B-B14F-4D97-AF65-F5344CB8AC3E}">
        <p14:creationId xmlns:p14="http://schemas.microsoft.com/office/powerpoint/2010/main" val="3577386372"/>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a:solidFill>
                  <a:srgbClr val="000090"/>
                </a:solidFill>
                <a:effectLst>
                  <a:outerShdw blurRad="38100" dist="38100" dir="2700000" algn="tl">
                    <a:srgbClr val="DDDDDD"/>
                  </a:outerShdw>
                </a:effectLst>
                <a:latin typeface="Arial"/>
                <a:ea typeface="ＭＳ Ｐゴシック" charset="-128"/>
                <a:cs typeface="Arial"/>
              </a:rPr>
              <a:t>Relevance-Preserving Perturbations </a:t>
            </a:r>
            <a:endParaRPr lang="en-US" sz="3600" dirty="0">
              <a:solidFill>
                <a:srgbClr val="000090"/>
              </a:solidFill>
              <a:latin typeface="Arial"/>
              <a:cs typeface="Arial"/>
            </a:endParaRP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606346122"/>
              </p:ext>
            </p:extLst>
          </p:nvPr>
        </p:nvGraphicFramePr>
        <p:xfrm>
          <a:off x="228600" y="914400"/>
          <a:ext cx="8763000" cy="5181600"/>
        </p:xfrm>
        <a:graphic>
          <a:graphicData uri="http://schemas.openxmlformats.org/drawingml/2006/table">
            <a:tbl>
              <a:tblPr firstRow="1" bandRow="1">
                <a:tableStyleId>{5C22544A-7EE6-4342-B048-85BDC9FD1C3A}</a:tableStyleId>
              </a:tblPr>
              <a:tblGrid>
                <a:gridCol w="4267200"/>
                <a:gridCol w="4495800"/>
              </a:tblGrid>
              <a:tr h="370840">
                <a:tc>
                  <a:txBody>
                    <a:bodyPr/>
                    <a:lstStyle/>
                    <a:p>
                      <a:r>
                        <a:rPr lang="en-US" sz="2000" dirty="0" smtClean="0"/>
                        <a:t>Name</a:t>
                      </a:r>
                      <a:endParaRPr lang="en-US" sz="2000" dirty="0"/>
                    </a:p>
                  </a:txBody>
                  <a:tcPr/>
                </a:tc>
                <a:tc>
                  <a:txBody>
                    <a:bodyPr/>
                    <a:lstStyle/>
                    <a:p>
                      <a:r>
                        <a:rPr lang="en-US" sz="2000" dirty="0" smtClean="0"/>
                        <a:t>Semantic</a:t>
                      </a:r>
                      <a:endParaRPr lang="en-US" sz="2000" dirty="0"/>
                    </a:p>
                  </a:txBody>
                  <a:tcPr/>
                </a:tc>
              </a:tr>
              <a:tr h="370840">
                <a:tc>
                  <a:txBody>
                    <a:bodyPr/>
                    <a:lstStyle/>
                    <a:p>
                      <a:r>
                        <a:rPr lang="en-US" sz="2000" b="1" dirty="0" smtClean="0"/>
                        <a:t>Relevance addition</a:t>
                      </a:r>
                      <a:endParaRPr lang="en-US" sz="2000" b="1" dirty="0"/>
                    </a:p>
                  </a:txBody>
                  <a:tcPr/>
                </a:tc>
                <a:tc>
                  <a:txBody>
                    <a:bodyPr/>
                    <a:lstStyle/>
                    <a:p>
                      <a:r>
                        <a:rPr lang="en-US" sz="2000" dirty="0" smtClean="0"/>
                        <a:t>Add a query term to a relevant document</a:t>
                      </a:r>
                      <a:endParaRPr lang="en-US" sz="2000" dirty="0"/>
                    </a:p>
                  </a:txBody>
                  <a:tcPr/>
                </a:tc>
              </a:tr>
              <a:tr h="370840">
                <a:tc>
                  <a:txBody>
                    <a:bodyPr/>
                    <a:lstStyle/>
                    <a:p>
                      <a:r>
                        <a:rPr lang="en-US" sz="2000" b="1" dirty="0" smtClean="0"/>
                        <a:t>Noise addition</a:t>
                      </a:r>
                      <a:endParaRPr lang="en-US" sz="2000" b="1" dirty="0"/>
                    </a:p>
                  </a:txBody>
                  <a:tcPr/>
                </a:tc>
                <a:tc>
                  <a:txBody>
                    <a:bodyPr/>
                    <a:lstStyle/>
                    <a:p>
                      <a:r>
                        <a:rPr lang="en-US" sz="2000" dirty="0" smtClean="0"/>
                        <a:t>Add a noisy term to a document</a:t>
                      </a:r>
                      <a:endParaRPr lang="en-US" sz="2000" dirty="0"/>
                    </a:p>
                  </a:txBody>
                  <a:tcPr/>
                </a:tc>
              </a:tr>
              <a:tr h="370840">
                <a:tc>
                  <a:txBody>
                    <a:bodyPr/>
                    <a:lstStyle/>
                    <a:p>
                      <a:r>
                        <a:rPr lang="en-US" sz="2000" b="1" dirty="0" smtClean="0"/>
                        <a:t>Internal</a:t>
                      </a:r>
                      <a:r>
                        <a:rPr lang="en-US" sz="2000" b="1" baseline="0" dirty="0" smtClean="0"/>
                        <a:t> term growth</a:t>
                      </a:r>
                      <a:endParaRPr lang="en-US" sz="2000" b="1" dirty="0"/>
                    </a:p>
                  </a:txBody>
                  <a:tcPr/>
                </a:tc>
                <a:tc>
                  <a:txBody>
                    <a:bodyPr/>
                    <a:lstStyle/>
                    <a:p>
                      <a:r>
                        <a:rPr lang="en-US" sz="2000" dirty="0" smtClean="0"/>
                        <a:t>Add a term to a document that original contains the term</a:t>
                      </a:r>
                      <a:endParaRPr lang="en-US" sz="2000" dirty="0"/>
                    </a:p>
                  </a:txBody>
                  <a:tcPr/>
                </a:tc>
              </a:tr>
              <a:tr h="370840">
                <a:tc>
                  <a:txBody>
                    <a:bodyPr/>
                    <a:lstStyle/>
                    <a:p>
                      <a:r>
                        <a:rPr lang="en-US" sz="2000" b="1" dirty="0" smtClean="0"/>
                        <a:t>Document</a:t>
                      </a:r>
                      <a:r>
                        <a:rPr lang="en-US" sz="2000" b="1" baseline="0" dirty="0" smtClean="0"/>
                        <a:t> scaling</a:t>
                      </a:r>
                      <a:endParaRPr lang="en-US" sz="2000" b="1" dirty="0"/>
                    </a:p>
                  </a:txBody>
                  <a:tcPr/>
                </a:tc>
                <a:tc>
                  <a:txBody>
                    <a:bodyPr/>
                    <a:lstStyle/>
                    <a:p>
                      <a:r>
                        <a:rPr lang="en-US" sz="2000" dirty="0" smtClean="0"/>
                        <a:t>Concatenate D with itself</a:t>
                      </a:r>
                      <a:r>
                        <a:rPr lang="en-US" sz="2000" baseline="0" dirty="0" smtClean="0"/>
                        <a:t> K times</a:t>
                      </a:r>
                      <a:endParaRPr lang="en-US" sz="2000" dirty="0"/>
                    </a:p>
                  </a:txBody>
                  <a:tcPr/>
                </a:tc>
              </a:tr>
              <a:tr h="370840">
                <a:tc>
                  <a:txBody>
                    <a:bodyPr/>
                    <a:lstStyle/>
                    <a:p>
                      <a:r>
                        <a:rPr lang="en-US" sz="2000" b="1" dirty="0" smtClean="0"/>
                        <a:t>Relevance document concatenation</a:t>
                      </a:r>
                      <a:endParaRPr lang="en-US" sz="2000" b="1" dirty="0"/>
                    </a:p>
                  </a:txBody>
                  <a:tcPr/>
                </a:tc>
                <a:tc>
                  <a:txBody>
                    <a:bodyPr/>
                    <a:lstStyle/>
                    <a:p>
                      <a:r>
                        <a:rPr lang="en-US" sz="2000" dirty="0" smtClean="0"/>
                        <a:t>Concatenate</a:t>
                      </a:r>
                      <a:r>
                        <a:rPr lang="en-US" sz="2000" baseline="0" dirty="0" smtClean="0"/>
                        <a:t> two relevant documents K times</a:t>
                      </a:r>
                      <a:endParaRPr lang="en-US" sz="2000" dirty="0"/>
                    </a:p>
                  </a:txBody>
                  <a:tcPr/>
                </a:tc>
              </a:tr>
              <a:tr h="370840">
                <a:tc>
                  <a:txBody>
                    <a:bodyPr/>
                    <a:lstStyle/>
                    <a:p>
                      <a:r>
                        <a:rPr lang="en-US" sz="2000" b="1" dirty="0" smtClean="0"/>
                        <a:t>Non-relevant document concatenation</a:t>
                      </a:r>
                      <a:endParaRPr lang="en-US" sz="2000" b="1" dirty="0"/>
                    </a:p>
                  </a:txBody>
                  <a:tcPr/>
                </a:tc>
                <a:tc>
                  <a:txBody>
                    <a:bodyPr/>
                    <a:lstStyle/>
                    <a:p>
                      <a:r>
                        <a:rPr lang="en-US" sz="2000" dirty="0" smtClean="0"/>
                        <a:t>Concatenate two non-relevant documents</a:t>
                      </a:r>
                      <a:r>
                        <a:rPr lang="en-US" sz="2000" baseline="0" dirty="0" smtClean="0"/>
                        <a:t> K times </a:t>
                      </a:r>
                      <a:endParaRPr lang="en-US" sz="2000" dirty="0"/>
                    </a:p>
                  </a:txBody>
                  <a:tcPr/>
                </a:tc>
              </a:tr>
              <a:tr h="370840">
                <a:tc>
                  <a:txBody>
                    <a:bodyPr/>
                    <a:lstStyle/>
                    <a:p>
                      <a:r>
                        <a:rPr lang="en-US" sz="2000" b="1" dirty="0" smtClean="0"/>
                        <a:t>Noise deletion</a:t>
                      </a:r>
                      <a:endParaRPr lang="en-US" sz="2000" b="1" dirty="0"/>
                    </a:p>
                  </a:txBody>
                  <a:tcPr/>
                </a:tc>
                <a:tc>
                  <a:txBody>
                    <a:bodyPr/>
                    <a:lstStyle/>
                    <a:p>
                      <a:r>
                        <a:rPr lang="en-US" sz="2000" dirty="0" smtClean="0"/>
                        <a:t>Delete a term from a non-relevant document</a:t>
                      </a:r>
                      <a:endParaRPr lang="en-US" sz="2000" dirty="0"/>
                    </a:p>
                  </a:txBody>
                  <a:tcPr/>
                </a:tc>
              </a:tr>
              <a:tr h="370840">
                <a:tc>
                  <a:txBody>
                    <a:bodyPr/>
                    <a:lstStyle/>
                    <a:p>
                      <a:r>
                        <a:rPr lang="en-US" sz="2000" b="1" dirty="0" smtClean="0"/>
                        <a:t>Document addition</a:t>
                      </a:r>
                      <a:endParaRPr lang="en-US" sz="2000" b="1" dirty="0"/>
                    </a:p>
                  </a:txBody>
                  <a:tcPr/>
                </a:tc>
                <a:tc>
                  <a:txBody>
                    <a:bodyPr/>
                    <a:lstStyle/>
                    <a:p>
                      <a:r>
                        <a:rPr lang="en-US" sz="2000" dirty="0" smtClean="0"/>
                        <a:t>Add a document to the collection</a:t>
                      </a:r>
                      <a:endParaRPr lang="en-US" sz="2000" dirty="0"/>
                    </a:p>
                  </a:txBody>
                  <a:tcPr/>
                </a:tc>
              </a:tr>
              <a:tr h="370840">
                <a:tc>
                  <a:txBody>
                    <a:bodyPr/>
                    <a:lstStyle/>
                    <a:p>
                      <a:r>
                        <a:rPr lang="en-US" sz="2000" b="1" dirty="0" smtClean="0"/>
                        <a:t>Document deletion </a:t>
                      </a:r>
                      <a:endParaRPr lang="en-US" sz="2000" b="1" dirty="0"/>
                    </a:p>
                  </a:txBody>
                  <a:tcPr/>
                </a:tc>
                <a:tc>
                  <a:txBody>
                    <a:bodyPr/>
                    <a:lstStyle/>
                    <a:p>
                      <a:r>
                        <a:rPr lang="en-US" sz="2000" dirty="0" smtClean="0"/>
                        <a:t>Delete a document from the collection </a:t>
                      </a:r>
                      <a:endParaRPr lang="en-US" sz="2000" dirty="0"/>
                    </a:p>
                  </a:txBody>
                  <a:tcPr/>
                </a:tc>
              </a:tr>
            </a:tbl>
          </a:graphicData>
        </a:graphic>
      </p:graphicFrame>
      <p:sp>
        <p:nvSpPr>
          <p:cNvPr id="4" name="Slide Number Placeholder 3"/>
          <p:cNvSpPr>
            <a:spLocks noGrp="1"/>
          </p:cNvSpPr>
          <p:nvPr>
            <p:ph type="sldNum" sz="quarter" idx="12"/>
          </p:nvPr>
        </p:nvSpPr>
        <p:spPr/>
        <p:txBody>
          <a:bodyPr/>
          <a:lstStyle/>
          <a:p>
            <a:fld id="{88AD08FE-21CA-447A-B5E0-10774CCDBD3A}" type="slidenum">
              <a:rPr lang="en-US" smtClean="0"/>
              <a:t>47</a:t>
            </a:fld>
            <a:endParaRPr lang="en-US"/>
          </a:p>
        </p:txBody>
      </p:sp>
    </p:spTree>
    <p:extLst>
      <p:ext uri="{BB962C8B-B14F-4D97-AF65-F5344CB8AC3E}">
        <p14:creationId xmlns:p14="http://schemas.microsoft.com/office/powerpoint/2010/main" val="3684375140"/>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62" name="Rectangle 2"/>
          <p:cNvSpPr>
            <a:spLocks noGrp="1" noChangeArrowheads="1"/>
          </p:cNvSpPr>
          <p:nvPr>
            <p:ph type="title"/>
          </p:nvPr>
        </p:nvSpPr>
        <p:spPr>
          <a:xfrm>
            <a:off x="685800" y="152400"/>
            <a:ext cx="7772400" cy="533400"/>
          </a:xfrm>
        </p:spPr>
        <p:txBody>
          <a:bodyPr>
            <a:noAutofit/>
          </a:bodyPr>
          <a:lstStyle/>
          <a:p>
            <a:pPr eaLnBrk="1" hangingPunct="1"/>
            <a:r>
              <a:rPr lang="en-US" sz="3600" b="1" dirty="0" smtClean="0">
                <a:solidFill>
                  <a:srgbClr val="000090"/>
                </a:solidFill>
                <a:effectLst>
                  <a:outerShdw blurRad="38100" dist="38100" dir="2700000" algn="tl">
                    <a:srgbClr val="C0C0C0"/>
                  </a:outerShdw>
                </a:effectLst>
                <a:latin typeface="Arial"/>
                <a:cs typeface="Arial"/>
              </a:rPr>
              <a:t>Length Scaling Test (LV3)</a:t>
            </a:r>
          </a:p>
        </p:txBody>
      </p:sp>
      <p:grpSp>
        <p:nvGrpSpPr>
          <p:cNvPr id="1064963" name="Group 3"/>
          <p:cNvGrpSpPr>
            <a:grpSpLocks/>
          </p:cNvGrpSpPr>
          <p:nvPr/>
        </p:nvGrpSpPr>
        <p:grpSpPr bwMode="auto">
          <a:xfrm>
            <a:off x="1524000" y="2286000"/>
            <a:ext cx="5410200" cy="914400"/>
            <a:chOff x="864" y="996"/>
            <a:chExt cx="3504" cy="588"/>
          </a:xfrm>
        </p:grpSpPr>
        <p:sp>
          <p:nvSpPr>
            <p:cNvPr id="1064964" name="AutoShape 4"/>
            <p:cNvSpPr>
              <a:spLocks noChangeArrowheads="1"/>
            </p:cNvSpPr>
            <p:nvPr/>
          </p:nvSpPr>
          <p:spPr bwMode="auto">
            <a:xfrm>
              <a:off x="864" y="996"/>
              <a:ext cx="1355" cy="588"/>
            </a:xfrm>
            <a:prstGeom prst="can">
              <a:avLst>
                <a:gd name="adj" fmla="val 25000"/>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ffectLst>
                  <a:outerShdw blurRad="38100" dist="38100" dir="2700000" algn="tl">
                    <a:srgbClr val="000000">
                      <a:alpha val="43137"/>
                    </a:srgbClr>
                  </a:outerShdw>
                </a:effectLst>
                <a:latin typeface="Arial" charset="0"/>
                <a:ea typeface="ＭＳ Ｐゴシック" charset="0"/>
              </a:endParaRPr>
            </a:p>
          </p:txBody>
        </p:sp>
        <p:sp>
          <p:nvSpPr>
            <p:cNvPr id="1064965" name="AutoShape 5"/>
            <p:cNvSpPr>
              <a:spLocks noChangeArrowheads="1"/>
            </p:cNvSpPr>
            <p:nvPr/>
          </p:nvSpPr>
          <p:spPr bwMode="auto">
            <a:xfrm>
              <a:off x="3013" y="996"/>
              <a:ext cx="1355" cy="588"/>
            </a:xfrm>
            <a:prstGeom prst="can">
              <a:avLst>
                <a:gd name="adj" fmla="val 25000"/>
              </a:avLst>
            </a:prstGeom>
            <a:noFill/>
            <a:ln w="9525">
              <a:solidFill>
                <a:schemeClr val="tx1"/>
              </a:solidFill>
              <a:round/>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ffectLst>
                  <a:outerShdw blurRad="38100" dist="38100" dir="2700000" algn="tl">
                    <a:srgbClr val="000000">
                      <a:alpha val="43137"/>
                    </a:srgbClr>
                  </a:outerShdw>
                </a:effectLst>
                <a:latin typeface="Arial" charset="0"/>
                <a:ea typeface="ＭＳ Ｐゴシック" charset="0"/>
              </a:endParaRPr>
            </a:p>
          </p:txBody>
        </p:sp>
        <p:sp>
          <p:nvSpPr>
            <p:cNvPr id="1064966" name="AutoShape 6"/>
            <p:cNvSpPr>
              <a:spLocks noChangeArrowheads="1"/>
            </p:cNvSpPr>
            <p:nvPr/>
          </p:nvSpPr>
          <p:spPr bwMode="auto">
            <a:xfrm>
              <a:off x="963" y="1185"/>
              <a:ext cx="199" cy="168"/>
            </a:xfrm>
            <a:prstGeom prst="foldedCorner">
              <a:avLst>
                <a:gd name="adj" fmla="val 12500"/>
              </a:avLst>
            </a:prstGeom>
            <a:solidFill>
              <a:schemeClr val="tx2">
                <a:lumMod val="40000"/>
                <a:lumOff val="60000"/>
              </a:schemeClr>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ffectLst>
                  <a:outerShdw blurRad="38100" dist="38100" dir="2700000" algn="tl">
                    <a:srgbClr val="000000">
                      <a:alpha val="43137"/>
                    </a:srgbClr>
                  </a:outerShdw>
                </a:effectLst>
                <a:latin typeface="Arial" charset="0"/>
                <a:ea typeface="ＭＳ Ｐゴシック" charset="0"/>
              </a:endParaRPr>
            </a:p>
          </p:txBody>
        </p:sp>
        <p:sp>
          <p:nvSpPr>
            <p:cNvPr id="1064967" name="AutoShape 7"/>
            <p:cNvSpPr>
              <a:spLocks noChangeArrowheads="1"/>
            </p:cNvSpPr>
            <p:nvPr/>
          </p:nvSpPr>
          <p:spPr bwMode="auto">
            <a:xfrm>
              <a:off x="1261" y="1311"/>
              <a:ext cx="198" cy="161"/>
            </a:xfrm>
            <a:prstGeom prst="foldedCorner">
              <a:avLst>
                <a:gd name="adj" fmla="val 12500"/>
              </a:avLst>
            </a:prstGeom>
            <a:solidFill>
              <a:schemeClr val="tx2">
                <a:lumMod val="40000"/>
                <a:lumOff val="60000"/>
              </a:schemeClr>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ffectLst>
                  <a:outerShdw blurRad="38100" dist="38100" dir="2700000" algn="tl">
                    <a:srgbClr val="000000">
                      <a:alpha val="43137"/>
                    </a:srgbClr>
                  </a:outerShdw>
                </a:effectLst>
                <a:latin typeface="Arial" charset="0"/>
                <a:ea typeface="ＭＳ Ｐゴシック" charset="0"/>
              </a:endParaRPr>
            </a:p>
          </p:txBody>
        </p:sp>
        <p:sp>
          <p:nvSpPr>
            <p:cNvPr id="1064968" name="AutoShape 8"/>
            <p:cNvSpPr>
              <a:spLocks noChangeArrowheads="1"/>
            </p:cNvSpPr>
            <p:nvPr/>
          </p:nvSpPr>
          <p:spPr bwMode="auto">
            <a:xfrm>
              <a:off x="1922" y="1290"/>
              <a:ext cx="198" cy="168"/>
            </a:xfrm>
            <a:prstGeom prst="foldedCorner">
              <a:avLst>
                <a:gd name="adj" fmla="val 12500"/>
              </a:avLst>
            </a:prstGeom>
            <a:solidFill>
              <a:schemeClr val="tx2">
                <a:lumMod val="40000"/>
                <a:lumOff val="60000"/>
              </a:schemeClr>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ffectLst>
                  <a:outerShdw blurRad="38100" dist="38100" dir="2700000" algn="tl">
                    <a:srgbClr val="000000">
                      <a:alpha val="43137"/>
                    </a:srgbClr>
                  </a:outerShdw>
                </a:effectLst>
                <a:latin typeface="Arial" charset="0"/>
                <a:ea typeface="ＭＳ Ｐゴシック" charset="0"/>
              </a:endParaRPr>
            </a:p>
          </p:txBody>
        </p:sp>
        <p:sp>
          <p:nvSpPr>
            <p:cNvPr id="1064969" name="AutoShape 9"/>
            <p:cNvSpPr>
              <a:spLocks noChangeArrowheads="1"/>
            </p:cNvSpPr>
            <p:nvPr/>
          </p:nvSpPr>
          <p:spPr bwMode="auto">
            <a:xfrm>
              <a:off x="1558" y="1206"/>
              <a:ext cx="232" cy="161"/>
            </a:xfrm>
            <a:prstGeom prst="foldedCorner">
              <a:avLst>
                <a:gd name="adj" fmla="val 12500"/>
              </a:avLst>
            </a:prstGeom>
            <a:solidFill>
              <a:schemeClr val="tx2">
                <a:lumMod val="40000"/>
                <a:lumOff val="60000"/>
              </a:schemeClr>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ffectLst>
                  <a:outerShdw blurRad="38100" dist="38100" dir="2700000" algn="tl">
                    <a:srgbClr val="000000">
                      <a:alpha val="43137"/>
                    </a:srgbClr>
                  </a:outerShdw>
                </a:effectLst>
                <a:latin typeface="Arial" charset="0"/>
                <a:ea typeface="ＭＳ Ｐゴシック" charset="0"/>
              </a:endParaRPr>
            </a:p>
          </p:txBody>
        </p:sp>
        <p:sp>
          <p:nvSpPr>
            <p:cNvPr id="1064970" name="AutoShape 10"/>
            <p:cNvSpPr>
              <a:spLocks noChangeArrowheads="1"/>
            </p:cNvSpPr>
            <p:nvPr/>
          </p:nvSpPr>
          <p:spPr bwMode="auto">
            <a:xfrm>
              <a:off x="3112" y="1185"/>
              <a:ext cx="363" cy="315"/>
            </a:xfrm>
            <a:prstGeom prst="foldedCorner">
              <a:avLst>
                <a:gd name="adj" fmla="val 12500"/>
              </a:avLst>
            </a:prstGeom>
            <a:solidFill>
              <a:srgbClr val="8EB4E3"/>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ffectLst>
                  <a:outerShdw blurRad="38100" dist="38100" dir="2700000" algn="tl">
                    <a:srgbClr val="000000">
                      <a:alpha val="43137"/>
                    </a:srgbClr>
                  </a:outerShdw>
                </a:effectLst>
                <a:latin typeface="Arial" charset="0"/>
                <a:ea typeface="ＭＳ Ｐゴシック" charset="0"/>
              </a:endParaRPr>
            </a:p>
          </p:txBody>
        </p:sp>
        <p:sp>
          <p:nvSpPr>
            <p:cNvPr id="1064971" name="AutoShape 11"/>
            <p:cNvSpPr>
              <a:spLocks noChangeArrowheads="1"/>
            </p:cNvSpPr>
            <p:nvPr/>
          </p:nvSpPr>
          <p:spPr bwMode="auto">
            <a:xfrm>
              <a:off x="3310" y="1227"/>
              <a:ext cx="364" cy="315"/>
            </a:xfrm>
            <a:prstGeom prst="foldedCorner">
              <a:avLst>
                <a:gd name="adj" fmla="val 12500"/>
              </a:avLst>
            </a:prstGeom>
            <a:solidFill>
              <a:srgbClr val="8EB4E3"/>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ffectLst>
                  <a:outerShdw blurRad="38100" dist="38100" dir="2700000" algn="tl">
                    <a:srgbClr val="000000">
                      <a:alpha val="43137"/>
                    </a:srgbClr>
                  </a:outerShdw>
                </a:effectLst>
                <a:latin typeface="Arial" charset="0"/>
                <a:ea typeface="ＭＳ Ｐゴシック" charset="0"/>
              </a:endParaRPr>
            </a:p>
          </p:txBody>
        </p:sp>
        <p:sp>
          <p:nvSpPr>
            <p:cNvPr id="1064972" name="AutoShape 12"/>
            <p:cNvSpPr>
              <a:spLocks noChangeArrowheads="1"/>
            </p:cNvSpPr>
            <p:nvPr/>
          </p:nvSpPr>
          <p:spPr bwMode="auto">
            <a:xfrm>
              <a:off x="3740" y="1185"/>
              <a:ext cx="364" cy="315"/>
            </a:xfrm>
            <a:prstGeom prst="foldedCorner">
              <a:avLst>
                <a:gd name="adj" fmla="val 12500"/>
              </a:avLst>
            </a:prstGeom>
            <a:solidFill>
              <a:srgbClr val="8EB4E3"/>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ffectLst>
                  <a:outerShdw blurRad="38100" dist="38100" dir="2700000" algn="tl">
                    <a:srgbClr val="000000">
                      <a:alpha val="43137"/>
                    </a:srgbClr>
                  </a:outerShdw>
                </a:effectLst>
                <a:latin typeface="Arial" charset="0"/>
                <a:ea typeface="ＭＳ Ｐゴシック" charset="0"/>
              </a:endParaRPr>
            </a:p>
          </p:txBody>
        </p:sp>
        <p:sp>
          <p:nvSpPr>
            <p:cNvPr id="1064973" name="AutoShape 13"/>
            <p:cNvSpPr>
              <a:spLocks noChangeArrowheads="1"/>
            </p:cNvSpPr>
            <p:nvPr/>
          </p:nvSpPr>
          <p:spPr bwMode="auto">
            <a:xfrm>
              <a:off x="3905" y="1227"/>
              <a:ext cx="364" cy="315"/>
            </a:xfrm>
            <a:prstGeom prst="foldedCorner">
              <a:avLst>
                <a:gd name="adj" fmla="val 12500"/>
              </a:avLst>
            </a:prstGeom>
            <a:solidFill>
              <a:srgbClr val="8EB4E3"/>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ffectLst>
                  <a:outerShdw blurRad="38100" dist="38100" dir="2700000" algn="tl">
                    <a:srgbClr val="000000">
                      <a:alpha val="43137"/>
                    </a:srgbClr>
                  </a:outerShdw>
                </a:effectLst>
                <a:latin typeface="Arial" charset="0"/>
                <a:ea typeface="ＭＳ Ｐゴシック" charset="0"/>
              </a:endParaRPr>
            </a:p>
          </p:txBody>
        </p:sp>
        <p:sp>
          <p:nvSpPr>
            <p:cNvPr id="1064974" name="AutoShape 14"/>
            <p:cNvSpPr>
              <a:spLocks noChangeArrowheads="1"/>
            </p:cNvSpPr>
            <p:nvPr/>
          </p:nvSpPr>
          <p:spPr bwMode="auto">
            <a:xfrm>
              <a:off x="2318" y="1248"/>
              <a:ext cx="629" cy="164"/>
            </a:xfrm>
            <a:prstGeom prst="rightArrow">
              <a:avLst>
                <a:gd name="adj1" fmla="val 50000"/>
                <a:gd name="adj2" fmla="val 93601"/>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ffectLst>
                  <a:outerShdw blurRad="38100" dist="38100" dir="2700000" algn="tl">
                    <a:srgbClr val="000000">
                      <a:alpha val="43137"/>
                    </a:srgbClr>
                  </a:outerShdw>
                </a:effectLst>
                <a:latin typeface="Arial" charset="0"/>
                <a:ea typeface="ＭＳ Ｐゴシック" charset="0"/>
              </a:endParaRPr>
            </a:p>
          </p:txBody>
        </p:sp>
        <p:sp>
          <p:nvSpPr>
            <p:cNvPr id="1064975" name="Text Box 15"/>
            <p:cNvSpPr txBox="1">
              <a:spLocks noChangeArrowheads="1"/>
            </p:cNvSpPr>
            <p:nvPr/>
          </p:nvSpPr>
          <p:spPr bwMode="auto">
            <a:xfrm>
              <a:off x="2303" y="1056"/>
              <a:ext cx="865" cy="2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en-US">
                  <a:latin typeface="Arial" charset="0"/>
                  <a:ea typeface="ＭＳ Ｐゴシック" charset="0"/>
                </a:rPr>
                <a:t>cD(d,d,K)</a:t>
              </a:r>
            </a:p>
          </p:txBody>
        </p:sp>
      </p:grpSp>
      <p:sp>
        <p:nvSpPr>
          <p:cNvPr id="1064976" name="Text Box 16"/>
          <p:cNvSpPr txBox="1">
            <a:spLocks noChangeArrowheads="1"/>
          </p:cNvSpPr>
          <p:nvPr/>
        </p:nvSpPr>
        <p:spPr bwMode="auto">
          <a:xfrm>
            <a:off x="609600" y="1219200"/>
            <a:ext cx="80772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en-US" dirty="0" smtClean="0">
                <a:latin typeface="Arial" charset="0"/>
                <a:ea typeface="ＭＳ Ｐゴシック" charset="0"/>
              </a:rPr>
              <a:t>   test </a:t>
            </a:r>
            <a:r>
              <a:rPr lang="en-US" dirty="0">
                <a:latin typeface="Arial" charset="0"/>
                <a:ea typeface="ＭＳ Ｐゴシック" charset="0"/>
              </a:rPr>
              <a:t>whether a retrieval function over-penalizes long documents </a:t>
            </a:r>
          </a:p>
        </p:txBody>
      </p:sp>
      <p:sp>
        <p:nvSpPr>
          <p:cNvPr id="1064977" name="Text Box 17"/>
          <p:cNvSpPr txBox="1">
            <a:spLocks noChangeArrowheads="1"/>
          </p:cNvSpPr>
          <p:nvPr/>
        </p:nvSpPr>
        <p:spPr bwMode="auto">
          <a:xfrm>
            <a:off x="381000" y="762000"/>
            <a:ext cx="8229600" cy="519113"/>
          </a:xfrm>
          <a:prstGeom prst="rect">
            <a:avLst/>
          </a:prstGeom>
          <a:ln/>
          <a:extLst/>
        </p:spPr>
        <p:style>
          <a:lnRef idx="0">
            <a:schemeClr val="accent5"/>
          </a:lnRef>
          <a:fillRef idx="3">
            <a:schemeClr val="accent5"/>
          </a:fillRef>
          <a:effectRef idx="3">
            <a:schemeClr val="accent5"/>
          </a:effectRef>
          <a:fontRef idx="minor">
            <a:schemeClr val="lt1"/>
          </a:fontRef>
        </p:style>
        <p:txBody>
          <a:bodyPr>
            <a:spAutoFit/>
          </a:bodyPr>
          <a:lstStyle/>
          <a:p>
            <a:pPr>
              <a:defRPr/>
            </a:pPr>
            <a:r>
              <a:rPr lang="en-US" sz="2800" dirty="0">
                <a:latin typeface="Arial" charset="0"/>
                <a:ea typeface="ＭＳ Ｐゴシック" charset="0"/>
              </a:rPr>
              <a:t>1. Identify the aspect to be diagnosed</a:t>
            </a:r>
          </a:p>
        </p:txBody>
      </p:sp>
      <p:sp>
        <p:nvSpPr>
          <p:cNvPr id="1064978" name="Text Box 18"/>
          <p:cNvSpPr txBox="1">
            <a:spLocks noChangeArrowheads="1"/>
          </p:cNvSpPr>
          <p:nvPr/>
        </p:nvSpPr>
        <p:spPr bwMode="auto">
          <a:xfrm>
            <a:off x="381000" y="1676400"/>
            <a:ext cx="8229600" cy="519113"/>
          </a:xfrm>
          <a:prstGeom prst="rect">
            <a:avLst/>
          </a:prstGeom>
          <a:ln/>
          <a:extLst/>
        </p:spPr>
        <p:style>
          <a:lnRef idx="0">
            <a:schemeClr val="accent5"/>
          </a:lnRef>
          <a:fillRef idx="3">
            <a:schemeClr val="accent5"/>
          </a:fillRef>
          <a:effectRef idx="3">
            <a:schemeClr val="accent5"/>
          </a:effectRef>
          <a:fontRef idx="minor">
            <a:schemeClr val="lt1"/>
          </a:fontRef>
        </p:style>
        <p:txBody>
          <a:bodyPr>
            <a:spAutoFit/>
          </a:bodyPr>
          <a:lstStyle/>
          <a:p>
            <a:pPr>
              <a:defRPr/>
            </a:pPr>
            <a:r>
              <a:rPr lang="en-US" sz="2800" dirty="0">
                <a:latin typeface="Arial" charset="0"/>
                <a:ea typeface="ＭＳ Ｐゴシック" charset="0"/>
              </a:rPr>
              <a:t>2. Choose appropriate perturbations</a:t>
            </a:r>
          </a:p>
        </p:txBody>
      </p:sp>
      <p:sp>
        <p:nvSpPr>
          <p:cNvPr id="1064979" name="Text Box 19"/>
          <p:cNvSpPr txBox="1">
            <a:spLocks noChangeArrowheads="1"/>
          </p:cNvSpPr>
          <p:nvPr/>
        </p:nvSpPr>
        <p:spPr bwMode="auto">
          <a:xfrm>
            <a:off x="381000" y="3214688"/>
            <a:ext cx="8153400" cy="519112"/>
          </a:xfrm>
          <a:prstGeom prst="rect">
            <a:avLst/>
          </a:prstGeom>
          <a:ln/>
          <a:extLst/>
        </p:spPr>
        <p:style>
          <a:lnRef idx="0">
            <a:schemeClr val="accent5"/>
          </a:lnRef>
          <a:fillRef idx="3">
            <a:schemeClr val="accent5"/>
          </a:fillRef>
          <a:effectRef idx="3">
            <a:schemeClr val="accent5"/>
          </a:effectRef>
          <a:fontRef idx="minor">
            <a:schemeClr val="lt1"/>
          </a:fontRef>
        </p:style>
        <p:txBody>
          <a:bodyPr>
            <a:spAutoFit/>
          </a:bodyPr>
          <a:lstStyle/>
          <a:p>
            <a:pPr>
              <a:defRPr/>
            </a:pPr>
            <a:r>
              <a:rPr lang="en-US" sz="2800">
                <a:latin typeface="Arial" charset="0"/>
                <a:ea typeface="ＭＳ Ｐゴシック" charset="0"/>
              </a:rPr>
              <a:t>3. Perform the test and interpret the results</a:t>
            </a:r>
          </a:p>
        </p:txBody>
      </p:sp>
      <p:pic>
        <p:nvPicPr>
          <p:cNvPr id="1064980" name="Picture 20" descr="sigir0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3810001"/>
            <a:ext cx="4108809" cy="2588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64981" name="Group 21"/>
          <p:cNvGrpSpPr>
            <a:grpSpLocks/>
          </p:cNvGrpSpPr>
          <p:nvPr/>
        </p:nvGrpSpPr>
        <p:grpSpPr bwMode="auto">
          <a:xfrm>
            <a:off x="3796475" y="4724400"/>
            <a:ext cx="5029200" cy="914400"/>
            <a:chOff x="2544" y="3072"/>
            <a:chExt cx="3168" cy="576"/>
          </a:xfrm>
        </p:grpSpPr>
        <p:sp>
          <p:nvSpPr>
            <p:cNvPr id="1064982" name="Text Box 22"/>
            <p:cNvSpPr txBox="1">
              <a:spLocks noChangeArrowheads="1"/>
            </p:cNvSpPr>
            <p:nvPr/>
          </p:nvSpPr>
          <p:spPr bwMode="auto">
            <a:xfrm>
              <a:off x="3264" y="3072"/>
              <a:ext cx="2448" cy="562"/>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en-US" sz="2600" b="1" dirty="0" err="1">
                  <a:solidFill>
                    <a:srgbClr val="FF0000"/>
                  </a:solidFill>
                  <a:latin typeface="Arial" charset="0"/>
                  <a:ea typeface="ＭＳ Ｐゴシック" charset="0"/>
                </a:rPr>
                <a:t>Dirichlet</a:t>
              </a:r>
              <a:r>
                <a:rPr lang="en-US" sz="2600" b="1" dirty="0">
                  <a:solidFill>
                    <a:srgbClr val="FF0000"/>
                  </a:solidFill>
                  <a:latin typeface="Arial" charset="0"/>
                  <a:ea typeface="ＭＳ Ｐゴシック" charset="0"/>
                </a:rPr>
                <a:t> over-penalizes long documents!</a:t>
              </a:r>
              <a:endParaRPr lang="en-US" sz="2600" b="1" dirty="0">
                <a:solidFill>
                  <a:srgbClr val="33CC33"/>
                </a:solidFill>
                <a:latin typeface="Arial" charset="0"/>
                <a:ea typeface="ＭＳ Ｐゴシック" charset="0"/>
              </a:endParaRPr>
            </a:p>
          </p:txBody>
        </p:sp>
        <p:sp>
          <p:nvSpPr>
            <p:cNvPr id="1064983" name="Line 23"/>
            <p:cNvSpPr>
              <a:spLocks noChangeShapeType="1"/>
            </p:cNvSpPr>
            <p:nvPr/>
          </p:nvSpPr>
          <p:spPr bwMode="auto">
            <a:xfrm flipV="1">
              <a:off x="2544" y="3456"/>
              <a:ext cx="720" cy="192"/>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ffectLst>
                  <a:outerShdw blurRad="38100" dist="38100" dir="2700000" algn="tl">
                    <a:srgbClr val="000000">
                      <a:alpha val="43137"/>
                    </a:srgbClr>
                  </a:outerShdw>
                </a:effectLst>
                <a:latin typeface="Arial" charset="0"/>
                <a:ea typeface="ＭＳ Ｐゴシック" charset="0"/>
              </a:endParaRPr>
            </a:p>
          </p:txBody>
        </p:sp>
      </p:grpSp>
      <p:sp>
        <p:nvSpPr>
          <p:cNvPr id="2" name="Slide Number Placeholder 1"/>
          <p:cNvSpPr>
            <a:spLocks noGrp="1"/>
          </p:cNvSpPr>
          <p:nvPr>
            <p:ph type="sldNum" sz="quarter" idx="12"/>
          </p:nvPr>
        </p:nvSpPr>
        <p:spPr/>
        <p:txBody>
          <a:bodyPr/>
          <a:lstStyle/>
          <a:p>
            <a:fld id="{88AD08FE-21CA-447A-B5E0-10774CCDBD3A}" type="slidenum">
              <a:rPr lang="en-US" smtClean="0"/>
              <a:t>48</a:t>
            </a:fld>
            <a:endParaRPr lang="en-US"/>
          </a:p>
        </p:txBody>
      </p:sp>
    </p:spTree>
    <p:extLst>
      <p:ext uri="{BB962C8B-B14F-4D97-AF65-F5344CB8AC3E}">
        <p14:creationId xmlns:p14="http://schemas.microsoft.com/office/powerpoint/2010/main" val="163105875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6497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06496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064980"/>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06498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4976"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Title 1"/>
          <p:cNvSpPr>
            <a:spLocks noGrp="1"/>
          </p:cNvSpPr>
          <p:nvPr>
            <p:ph type="title"/>
          </p:nvPr>
        </p:nvSpPr>
        <p:spPr>
          <a:xfrm>
            <a:off x="100012" y="-76200"/>
            <a:ext cx="8891588" cy="1143000"/>
          </a:xfrm>
        </p:spPr>
        <p:txBody>
          <a:bodyPr>
            <a:noAutofit/>
          </a:bodyPr>
          <a:lstStyle/>
          <a:p>
            <a:pPr algn="ctr"/>
            <a:r>
              <a:rPr lang="en-US" sz="3600" b="1" dirty="0" smtClean="0">
                <a:solidFill>
                  <a:srgbClr val="000090"/>
                </a:solidFill>
                <a:latin typeface="Arial"/>
                <a:cs typeface="Arial"/>
              </a:rPr>
              <a:t>Summary of All Tests</a:t>
            </a:r>
          </a:p>
        </p:txBody>
      </p:sp>
      <p:graphicFrame>
        <p:nvGraphicFramePr>
          <p:cNvPr id="2" name="Content Placeholder 1"/>
          <p:cNvGraphicFramePr>
            <a:graphicFrameLocks noGrp="1"/>
          </p:cNvGraphicFramePr>
          <p:nvPr>
            <p:ph sz="quarter" idx="1"/>
            <p:extLst>
              <p:ext uri="{D42A27DB-BD31-4B8C-83A1-F6EECF244321}">
                <p14:modId xmlns:p14="http://schemas.microsoft.com/office/powerpoint/2010/main" val="2991286987"/>
              </p:ext>
            </p:extLst>
          </p:nvPr>
        </p:nvGraphicFramePr>
        <p:xfrm>
          <a:off x="304800" y="1101381"/>
          <a:ext cx="8640762" cy="4994619"/>
        </p:xfrm>
        <a:graphic>
          <a:graphicData uri="http://schemas.openxmlformats.org/drawingml/2006/table">
            <a:tbl>
              <a:tblPr firstRow="1" bandRow="1">
                <a:tableStyleId>{5C22544A-7EE6-4342-B048-85BDC9FD1C3A}</a:tableStyleId>
              </a:tblPr>
              <a:tblGrid>
                <a:gridCol w="3352020"/>
                <a:gridCol w="5288742"/>
              </a:tblGrid>
              <a:tr h="440080">
                <a:tc>
                  <a:txBody>
                    <a:bodyPr/>
                    <a:lstStyle/>
                    <a:p>
                      <a:pPr algn="ctr"/>
                      <a:r>
                        <a:rPr lang="en-US" sz="2000" dirty="0" smtClean="0"/>
                        <a:t>Tests</a:t>
                      </a:r>
                      <a:endParaRPr lang="en-US" sz="2000" dirty="0"/>
                    </a:p>
                  </a:txBody>
                  <a:tcPr marL="91445" marR="91445" marT="45719" marB="45719"/>
                </a:tc>
                <a:tc>
                  <a:txBody>
                    <a:bodyPr/>
                    <a:lstStyle/>
                    <a:p>
                      <a:pPr algn="ctr"/>
                      <a:r>
                        <a:rPr lang="en-US" sz="2000" dirty="0" smtClean="0"/>
                        <a:t>What to</a:t>
                      </a:r>
                      <a:r>
                        <a:rPr lang="en-US" sz="2000" baseline="0" dirty="0" smtClean="0"/>
                        <a:t> measure? </a:t>
                      </a:r>
                      <a:endParaRPr lang="en-US" sz="2000" dirty="0"/>
                    </a:p>
                  </a:txBody>
                  <a:tcPr marL="91445" marR="91445" marT="45719" marB="45719"/>
                </a:tc>
              </a:tr>
              <a:tr h="510219">
                <a:tc>
                  <a:txBody>
                    <a:bodyPr/>
                    <a:lstStyle/>
                    <a:p>
                      <a:pPr algn="l"/>
                      <a:r>
                        <a:rPr lang="en-US" sz="2000" b="1" dirty="0" smtClean="0"/>
                        <a:t>Length variance reduction (LV1)</a:t>
                      </a:r>
                      <a:endParaRPr lang="en-US" sz="2000" b="1" dirty="0"/>
                    </a:p>
                  </a:txBody>
                  <a:tcPr marL="91445" marR="91445" marT="45719" marB="45719"/>
                </a:tc>
                <a:tc>
                  <a:txBody>
                    <a:bodyPr/>
                    <a:lstStyle/>
                    <a:p>
                      <a:pPr algn="l"/>
                      <a:r>
                        <a:rPr lang="en-US" sz="2000" dirty="0" smtClean="0"/>
                        <a:t>The gain on length normalization</a:t>
                      </a:r>
                      <a:endParaRPr lang="en-US" sz="2000" dirty="0"/>
                    </a:p>
                  </a:txBody>
                  <a:tcPr marL="91445" marR="91445" marT="45719" marB="45719"/>
                </a:tc>
              </a:tr>
              <a:tr h="533400">
                <a:tc>
                  <a:txBody>
                    <a:bodyPr/>
                    <a:lstStyle/>
                    <a:p>
                      <a:pPr algn="l"/>
                      <a:r>
                        <a:rPr lang="en-US" sz="2000" b="1" dirty="0" smtClean="0"/>
                        <a:t>Length variance amplification (LV2)</a:t>
                      </a:r>
                      <a:endParaRPr lang="en-US" sz="2000" b="1" dirty="0"/>
                    </a:p>
                  </a:txBody>
                  <a:tcPr marL="91445" marR="91445" marT="45719" marB="45719"/>
                </a:tc>
                <a:tc>
                  <a:txBody>
                    <a:bodyPr/>
                    <a:lstStyle/>
                    <a:p>
                      <a:pPr algn="l"/>
                      <a:r>
                        <a:rPr lang="en-US" sz="2000" dirty="0" smtClean="0"/>
                        <a:t>The</a:t>
                      </a:r>
                      <a:r>
                        <a:rPr lang="en-US" sz="2000" baseline="0" dirty="0" smtClean="0"/>
                        <a:t> robustness to larger document variance</a:t>
                      </a:r>
                      <a:endParaRPr lang="en-US" sz="2000" dirty="0"/>
                    </a:p>
                  </a:txBody>
                  <a:tcPr marL="91445" marR="91445" marT="45719" marB="45719"/>
                </a:tc>
              </a:tr>
              <a:tr h="685800">
                <a:tc>
                  <a:txBody>
                    <a:bodyPr/>
                    <a:lstStyle/>
                    <a:p>
                      <a:pPr algn="l"/>
                      <a:r>
                        <a:rPr lang="en-US" sz="2000" b="1" dirty="0" smtClean="0"/>
                        <a:t>Length scaling (LV3)</a:t>
                      </a:r>
                      <a:endParaRPr lang="en-US" sz="2000" b="1" dirty="0"/>
                    </a:p>
                  </a:txBody>
                  <a:tcPr marL="91445" marR="91445" marT="45719" marB="45719"/>
                </a:tc>
                <a:tc>
                  <a:txBody>
                    <a:bodyPr/>
                    <a:lstStyle/>
                    <a:p>
                      <a:pPr algn="l"/>
                      <a:r>
                        <a:rPr lang="en-US" sz="2000" dirty="0" smtClean="0"/>
                        <a:t>The</a:t>
                      </a:r>
                      <a:r>
                        <a:rPr lang="en-US" sz="2000" baseline="0" dirty="0" smtClean="0"/>
                        <a:t> a</a:t>
                      </a:r>
                      <a:r>
                        <a:rPr lang="en-US" sz="2000" dirty="0" smtClean="0"/>
                        <a:t>bility at avoid over-penalizing long documents</a:t>
                      </a:r>
                      <a:endParaRPr lang="en-US" sz="2000" dirty="0"/>
                    </a:p>
                  </a:txBody>
                  <a:tcPr marL="91445" marR="91445" marT="45719" marB="45719"/>
                </a:tc>
              </a:tr>
              <a:tr h="518162">
                <a:tc>
                  <a:txBody>
                    <a:bodyPr/>
                    <a:lstStyle/>
                    <a:p>
                      <a:pPr algn="l"/>
                      <a:r>
                        <a:rPr lang="en-US" sz="2000" b="1" dirty="0" smtClean="0"/>
                        <a:t>Term noise addition (TN)</a:t>
                      </a:r>
                      <a:endParaRPr lang="en-US" sz="2000" b="1" dirty="0"/>
                    </a:p>
                  </a:txBody>
                  <a:tcPr marL="91445" marR="91445" marT="45719" marB="45719"/>
                </a:tc>
                <a:tc>
                  <a:txBody>
                    <a:bodyPr/>
                    <a:lstStyle/>
                    <a:p>
                      <a:pPr algn="l"/>
                      <a:r>
                        <a:rPr lang="en-US" sz="2000" dirty="0" smtClean="0"/>
                        <a:t>The</a:t>
                      </a:r>
                      <a:r>
                        <a:rPr lang="en-US" sz="2000" baseline="0" dirty="0" smtClean="0"/>
                        <a:t> a</a:t>
                      </a:r>
                      <a:r>
                        <a:rPr lang="en-US" sz="2000" dirty="0" smtClean="0"/>
                        <a:t>bility to penalize long</a:t>
                      </a:r>
                      <a:r>
                        <a:rPr lang="en-US" sz="2000" baseline="0" dirty="0" smtClean="0"/>
                        <a:t> documents</a:t>
                      </a:r>
                      <a:endParaRPr lang="en-US" sz="2000" dirty="0"/>
                    </a:p>
                  </a:txBody>
                  <a:tcPr marL="91445" marR="91445" marT="45719" marB="45719"/>
                </a:tc>
              </a:tr>
              <a:tr h="792145">
                <a:tc>
                  <a:txBody>
                    <a:bodyPr/>
                    <a:lstStyle/>
                    <a:p>
                      <a:pPr algn="l"/>
                      <a:r>
                        <a:rPr lang="en-US" sz="2000" b="1" dirty="0" smtClean="0"/>
                        <a:t>Single query term growth (TG1)</a:t>
                      </a:r>
                      <a:endParaRPr lang="en-US" sz="2000" b="1" dirty="0"/>
                    </a:p>
                  </a:txBody>
                  <a:tcPr marL="91445" marR="91445" marT="45719" marB="45719"/>
                </a:tc>
                <a:tc>
                  <a:txBody>
                    <a:bodyPr/>
                    <a:lstStyle/>
                    <a:p>
                      <a:pPr algn="l"/>
                      <a:r>
                        <a:rPr lang="en-US" sz="2000" dirty="0" smtClean="0"/>
                        <a:t>The ability to favor docs with more distinct query terms</a:t>
                      </a:r>
                      <a:endParaRPr lang="en-US" sz="2000" dirty="0"/>
                    </a:p>
                  </a:txBody>
                  <a:tcPr marL="91445" marR="91445" marT="45719" marB="45719"/>
                </a:tc>
              </a:tr>
              <a:tr h="503255">
                <a:tc>
                  <a:txBody>
                    <a:bodyPr/>
                    <a:lstStyle/>
                    <a:p>
                      <a:pPr algn="l"/>
                      <a:r>
                        <a:rPr lang="en-US" sz="2000" b="1" dirty="0" smtClean="0"/>
                        <a:t>Majority</a:t>
                      </a:r>
                      <a:r>
                        <a:rPr lang="en-US" sz="2000" b="1" baseline="0" dirty="0" smtClean="0"/>
                        <a:t> query term growth (TG2)</a:t>
                      </a:r>
                      <a:endParaRPr lang="en-US" sz="2000" b="1" dirty="0"/>
                    </a:p>
                  </a:txBody>
                  <a:tcPr marL="91445" marR="91445" marT="45719" marB="45719"/>
                </a:tc>
                <a:tc>
                  <a:txBody>
                    <a:bodyPr/>
                    <a:lstStyle/>
                    <a:p>
                      <a:pPr algn="l"/>
                      <a:r>
                        <a:rPr lang="en-US" sz="2000" dirty="0" smtClean="0"/>
                        <a:t>Favor documents with more query terms</a:t>
                      </a:r>
                      <a:endParaRPr lang="en-US" sz="2000" dirty="0"/>
                    </a:p>
                  </a:txBody>
                  <a:tcPr marL="91445" marR="91445" marT="45719" marB="45719"/>
                </a:tc>
              </a:tr>
              <a:tr h="440080">
                <a:tc>
                  <a:txBody>
                    <a:bodyPr/>
                    <a:lstStyle/>
                    <a:p>
                      <a:pPr algn="l"/>
                      <a:r>
                        <a:rPr lang="en-US" sz="2000" b="1" dirty="0" smtClean="0"/>
                        <a:t>All query term growth (TG3)</a:t>
                      </a:r>
                      <a:endParaRPr lang="en-US" sz="2000" b="1" dirty="0"/>
                    </a:p>
                  </a:txBody>
                  <a:tcPr marL="91445" marR="91445" marT="45719" marB="45719"/>
                </a:tc>
                <a:tc>
                  <a:txBody>
                    <a:bodyPr/>
                    <a:lstStyle/>
                    <a:p>
                      <a:pPr algn="l"/>
                      <a:r>
                        <a:rPr lang="en-US" sz="2000" dirty="0" smtClean="0"/>
                        <a:t>Balance TF and LN more appropriately</a:t>
                      </a:r>
                      <a:endParaRPr lang="en-US" sz="2000" dirty="0"/>
                    </a:p>
                  </a:txBody>
                  <a:tcPr marL="91445" marR="91445" marT="45719" marB="45719"/>
                </a:tc>
              </a:tr>
            </a:tbl>
          </a:graphicData>
        </a:graphic>
      </p:graphicFrame>
      <p:sp>
        <p:nvSpPr>
          <p:cNvPr id="3" name="Slide Number Placeholder 2"/>
          <p:cNvSpPr>
            <a:spLocks noGrp="1"/>
          </p:cNvSpPr>
          <p:nvPr>
            <p:ph type="sldNum" sz="quarter" idx="12"/>
          </p:nvPr>
        </p:nvSpPr>
        <p:spPr/>
        <p:txBody>
          <a:bodyPr/>
          <a:lstStyle/>
          <a:p>
            <a:fld id="{88AD08FE-21CA-447A-B5E0-10774CCDBD3A}" type="slidenum">
              <a:rPr lang="en-US" smtClean="0"/>
              <a:t>49</a:t>
            </a:fld>
            <a:endParaRPr lang="en-US"/>
          </a:p>
        </p:txBody>
      </p:sp>
    </p:spTree>
    <p:extLst>
      <p:ext uri="{BB962C8B-B14F-4D97-AF65-F5344CB8AC3E}">
        <p14:creationId xmlns:p14="http://schemas.microsoft.com/office/powerpoint/2010/main" val="4178252202"/>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a:xfrm>
            <a:off x="0" y="76200"/>
            <a:ext cx="9144000" cy="990600"/>
          </a:xfrm>
        </p:spPr>
        <p:txBody>
          <a:bodyPr>
            <a:normAutofit fontScale="90000"/>
          </a:bodyPr>
          <a:lstStyle/>
          <a:p>
            <a:pPr algn="l"/>
            <a:r>
              <a:rPr lang="en-US" altLang="en-US" dirty="0" smtClean="0">
                <a:solidFill>
                  <a:srgbClr val="000090"/>
                </a:solidFill>
                <a:latin typeface="Arial" charset="0"/>
                <a:cs typeface="Arial" charset="0"/>
              </a:rPr>
              <a:t>   </a:t>
            </a:r>
            <a:r>
              <a:rPr lang="en-US" altLang="en-US" b="1" dirty="0" smtClean="0">
                <a:solidFill>
                  <a:srgbClr val="000090"/>
                </a:solidFill>
                <a:latin typeface="Arial" charset="0"/>
                <a:cs typeface="Arial" charset="0"/>
              </a:rPr>
              <a:t>Search is everywhere, </a:t>
            </a:r>
            <a:br>
              <a:rPr lang="en-US" altLang="en-US" b="1" dirty="0" smtClean="0">
                <a:solidFill>
                  <a:srgbClr val="000090"/>
                </a:solidFill>
                <a:latin typeface="Arial" charset="0"/>
                <a:cs typeface="Arial" charset="0"/>
              </a:rPr>
            </a:br>
            <a:r>
              <a:rPr lang="en-US" altLang="en-US" b="1" dirty="0" smtClean="0">
                <a:solidFill>
                  <a:srgbClr val="000090"/>
                </a:solidFill>
                <a:latin typeface="Arial" charset="0"/>
                <a:cs typeface="Arial" charset="0"/>
              </a:rPr>
              <a:t>                 and part of everyone’s life  </a:t>
            </a:r>
          </a:p>
        </p:txBody>
      </p:sp>
      <p:pic>
        <p:nvPicPr>
          <p:cNvPr id="17412" name="Picture 4" descr="http://www.them.pro/files/images/Search-engines-Google-Bing-Yahoo-logo_2.preview.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250" y="1676400"/>
            <a:ext cx="3810000" cy="191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3" name="AutoShape 6" descr="data:image/jpeg;base64,/9j/4AAQSkZJRgABAQAAAQABAAD/2wCEAAkGBxQSEBUUEhQVFhUWFRwbGBcWGBgYGxoaHxcYGBcXHBsYHCggHRwxHB0cITEiJSkrLi8wGx80ODMtNygtLiwBCgoKDg0OGxAQGzYkICQsLCwwNC8sLCwsLzQvLSwsLCwsLCwsLCwsLCwsLCwsLCwvLCwsLCwsLCwsLCwsLCwsLP/AABEIAMABBwMBEQACEQEDEQH/xAAcAAEAAgIDAQAAAAAAAAAAAAAABQYDBAECBwj/xABKEAACAQMCAwUFBQUDCQcFAAABAgMABBESIQUxQQYTIlFhBzJxgZEUI0KhsVJicoLRFUPhFiQzNFNzkpOiVLLBwtLw8RdEY6PD/8QAGwEBAAMBAQEBAAAAAAAAAAAAAAIDBAEFBgf/xAA2EQACAgEDAQYEBQMFAAMAAAAAAQIDEQQhMRIFE0FRYXEigZGxocHR4fAUMkIGFSMz8TRDcv/aAAwDAQACEQMRAD8A9xoBQCgFAKAUAoBQCgFAaPFeKR26BpCdzhVAyzN0VQOZ/TmdqlCDm8I43gi7jtI6LrNrKU66WRmA89IO/wAiasjVFvHXv88fUi5Nb4JPgnF4ruBJ4SSjjI1KVPPHI/8As9KhZW65OL5RKMupZN7NQOnNAcZoDmgIDjPHmgureHQCJ3xnfIwpY7fKq8vqwimVjVkYJc5J4VYXHNAKAUAoBQCgFAKAUAoBQCgFAKAUAoBQCgFAKAUAoBQCgKHfS99x+OGT3YrcsgPIsSMnHnjb61rdbWlUvOW/02KVLNrXoXhyoHiwB67CsiLivdouLLaQItvo1SSrGmMEKWYAtjzAPL4VCyTjheLNGmpU+qT4isv8l9fwI/tNcXdlCLlJTIqEd5G+CCvUggDB+G2/Kq7nKC6kzXoYVambpnFJtPpa8H4J+aJSPjBuJUSE6VaESauuDyFVK3vbpVp4UcZ9W/ySMLh0RyzrLxd7aUJOdSMG0sOeQpb9AR9KrqnbHV9xJ5UlmOeVvjHqJJOtyXgQF5xi7m4a99BNowGbRpUqFBII3Gcgdc887V9DXXVHUdzNbZx8zDKUnX1xfqdZLozT8JkYklgzZbGd43O+AB+VebP/ALvk/uh/9sfZ/kZl4/LdRyyQvIp1ssSIoI8LFQWLDTvjO55HYVT1Occr5HuOqui1QmlhYznl5WXhJ524X4ss/Z3vmiSS4yspXDoPcz+0oIyOX5mro5xuefZ0db6OPAl66QFAKAUAoBQCgFAKAUAoBQCgFAKAUAoDhmAGTyFAQA7b8O/7bb/8xf61Pol5EeuPmc/5bcP/AO22/wDzF/rTu5+RzvI+Zls+1llLIscd1A7scKqyKST5AA1xwkuUdUk+CaqJIUBTe23ZuaSWK7syq3MPLVydd/Ccb9T9TWzT6pVxddizB/VeqKLKupqUXhoyRcYlnj0T2TBx+8hTPmCfEPpVTjCL+Gf4PP6fiTy2t0V2z7EXDcN7tiEnS4M0fMrnOcb7npv6Co6+cdRZ1x2xjHyNXZ970yaksqSaa9/L1RO8WF1e2ht2hETSYEratW2fFo26+Z5Z5GszUpLDRbVZXRPvINt+G2Przx6c+hm/syS0mikiTWgjEbgHcDbcfTP1rN/TShe7q/8AJbp+njnzKlNSh0yM17bmadZpsJBCpJ1fA5JJ25Z/OroUylarJc4wkvX8yDmlBxKPxeH7PDizSd7J5C80RGFKnnoBOoJ1IwAceRNe7VNSli2SU+E/J+r/AD8DDPKWYLbxLDOpuJOH3Nomu3QE7kqRkMpUgKcEZ3+FeVZVKFrUvDb8SeHKcZx4wzBwyxu+GzypHCs9tI5dMsVZCenunb+lURhKvaO6Pau1NGpSlYnGaXKw0/dZW5frKRmQF1CsRuBkgfMgE/QVcec8Z2M9DgoBQCgFAKAUAoBQCgFAKAUAoBQCgFAYL4fdP/A36Gurk4+D5w7I8OtnmKXSkx927F1LBk0oTlQNm+BFa5WSfGx5FNik8T4wbD9mBbXsUUyCWKVlCOGYLIjMAHVlPPfl0Pnsai7ZNcncShYoy3TM/Yy2UcagKLpUTkBQSQAFYDdiT0rkptwwztNn/N0+p9D1mPWFAKA4xQHNAY5ZVUZZgo8yQP1oCNm7S2anDXdsD5GaMf8Ampg5lGjx2e2vrSWCO6hzIuAUlQ7/ACPKrabXVYppcEZxU4uJocGHEEhELxW+y6RKuo5HLUUIxn+apzdDfVHK9P3/AGOLr4ZP9muEC0tkhXkufzOT+e9VWWOybnLlkoxUVhEpUCRjMyj8Q+opkkoS8jsjg8iD8KHGmuTtQ4KAUAoBQCgMV1cLGhd2VVHNmIAHxJ2FcbS3ZKEJTkowWW/BHFpdJKgeN1dTyZCGBwcHcbc6Jp8HbK51y6ZrD8nszNXSAoBQCgFAKAUAoDDdn7tv4T+hocfB85dm5rfvJA1xGv3Ei5YiMEtGwABkK5PwBA64q3rR51eiks5fKZn4N26t4oxBcRzTRxyB4iDFmN1bcq2sgoccuXlXHPyNENNiKjJ5xv7GXsDfQycWtykhy0pIVkZTuGOARkH6061gpjpJxtU/U+h6rPQFAKAib7jgVzFCjzzDmkeMJ5d47eFPgd/IGgMH9n3U3+nuO5X/AGdsN/nK4JP8qrQCLsjZg5aESt+1OWmb6yk0BJw8NhQYSKNR+6ij9BQZOJ+GQv78MbfxIp/UUBq/5Pwj/RBoT5wu0Y/4QdJ+YNAdTHdRe6y3C/suBHJ8nUaCfQqPjQGex4vHI2g6o5QMmKQaXx5jow9VJHrQFc7X9ho7hJJIRonJ1DB2c9QR6+fnVU6k91ye32Z2zbppxjY8w4x5e3t+JWOB8cjhsJI0Z4LtXAKKATIw2yFYYHk3liqozXTjhnp6zQWS1atlidTWcybxFc8prjwN6Pit9axRXN1Kzqz47kBAWGknPu56VPMorMjJ3Wk1tsqdNBQSX9z6vPHnhZ8Mkr2g45O3DlvLdzCAMlGVW1AsACCR612cn0dS2KNBpKf616S2PVu1ndYwnnYg77tAJLFu8vJe/A1p3SyRHOn3GKqFIz1quU047vc26fRTjq0lVHobw8uMts8rLznHkjZ4V2hucRWlse8lMYeSSYl9OoatIycnGc5J61OMm8Rj9TPqNJRBS1WoWzk4xjFJZxtn0JK87QXdiwF4IpEdX0NGNJDquoKwzyPLauynKD33yVU6LTa2DdOYOLWU3lYbxlPC4I/s3w244jH9pnu5VDMdKRMVAwegUgDB8965CPWstl3aGohobnp6Ko4WMuUepvY1OM3UsCXtjJM06i3EiO+7L41yjE7nY5qE20pRb8DVpK67ZafVqCg3PpaXD2e6XhxguHs/su64fEOrDUfnV9axFHhdqX99rLJ+rX02/IsdTMAoBQCgFAKAUAoDFdR6kZRzKkD5jFAfPo9jPEtstbfKR/8A0UByPYxxHPvW3/Mf/wBFATXYz2WX1rf208pg0RPltLsTjQy7AoPPzoD2ygOskgVSzEBQCSTsABuST5UBBLJLe7qWhtTyYZWWYea9Y4/X3j0wNyBM2lqkSBI1CqOg/M+p9aAyaxnGRnyzvQHagFAKA6yA4OkgHoSMj6ZGfrQEBecQvoTk2yXCdTA+lx693JsfgGrhBuS8MmK047ZcQzETiQH3JAY5UbzU8w3qpzXcnI2xk8Lk7XnFJLFGNxqmhA8Ey6deekcg2GfJxgdDjmeN4L64dclFvHq+F7lIHeHirXbWU5ibcJoUtnSBnnjmM86zpSU+rpPqLLNPLs6OlV8epPn4sct44J3ifCLm9uo5JY/82VTpVXKONQ945OdfIEfHHnVji5Sy+DzqtbTptPKulvrbWZYi1t5J+Hitsmhw3gF1LbmzkEkEQZipOGBUsGVG8Ocg75GAfpUY1ya6Xwab+1NPC9aqlKU3jOVJYeMNrfG/kyck7IytadwbgZ5FxGmShXGgnTn4Eb1PoysZPNr18IX9+qlnZreWz5zz+xgg7ESR6JIrgpOildYUEMn4QykY2G3LkB5Vzusbpmh9sOalCytODecZez8Wnysmza9lJXnSa8n74x+4oUKo+QAFSVe+W8meztH/AInTRBVxeM4bbeOMt/ojt/kX3bsbW5lt1c5KLuufQE7Vzu0uGSl2rZZFK6EZtcOS3+qaydD2M0QTCKQmeUbyyDVncE5Bzz8+lO7wtjn+4yndGdyzGPEV8KXtj/0muB200epZWQp4e7CjGkacEfDPxqayY7Z1yS6Fh+JLV0pFAKAUAoBQCgFAePXHG7q2kyDLLm8vpokJY5ES3cZtzjmoIjcL6nA2oDej7TXjTW7tcQKpjudOSndSsiRsgdkdgreI7AnAUnG5wBtcK7bSuU72ZY1WB3JMILXDq8ivHFpkKkJpG6ltWoHagIv/AOoN0dY763UKJSsjRhu8KQQSxxjRJpDEuy7E8upoCe4Jx67u7t4nKwIpJKgp3q6GjIBDMWKspbJKgDK4J3oCcgH299Z/1NG8C7jv3U/6Q+cIPujkxGrlpyBY6AjbhGnLKGZI1OCy4DOfxAH8KjkSNycjbG8k8Fcl17eBDXnZC1xmJHD8w4lfY+eWLfkKvjbP/J/gZLNPTFZjHfzy/udrczwoFad3x+LSmfhuCcfnVyhXJ7I8yzXaivbP6g3jDcO/zY//ABVipj5GOXaOpz/f9v0MTcakHJz9FP6irFpYPwJw7S1S/wAs/JGe27SMNnAf1HhP9D+VVT0K/wAXg31dry4sj9P0/clF4/BgEvgn8OCW9fCoJPxGRWKymcOUerVqarVmDz9/oQ3HuGWfEVwSEmx4HZWR9vRwCy1U4iyuFqw+SE4D2nlWZbC7CSfed2ZM6sqVICnbxb43+u9Rz4Mpq1EozUJc55LTb/5k6xEn7M7BYid+6c7LCT+wT7pPIkL1WpG0nqAUAoBQCgFAKAUAoBQCgFAKAUAoBQHXQPIUA7scsD6UA0DbYbcvSgNWXhkTTJMV8cauqnyV9GoY5H3F+lAVr2hcTKxmGNckxmSc6tGLdThl1Y2Zz92Ovvke7UZPCyTrj1SSNH2c9pZr2eUMFSKKJQkSDwruQN+ZOBjy9KhXNybNGopjXFYL3PLpVmPQE1cll4RjbSWWQnB7te6jjxsFAwTks2MsT575NaZ0ShueTDtGE7FBLb7/ALEleXACk9AKqhBt4L9TqI9GxVr3tDCHjjDEvKcKACfPOfLka9OvRW9Lk1hL+bHg3KUk5LwK/wAZ4Ukx8UkqsJA6kMPCQcgaSNJHxBrdVOUVslxgjTZKPCXGDma5OfUfCrIwWCyMI4NSLi6Hm4BzjSx0kHnghtwfSu9GSx1PyNi347GJdAkHejfSDgj4fLpUJUdSw1scjXZB9cNi22d9FfRm3uQCW5Hlk9CPJx+f5V42q0jq+KPH8/A9rT6mN66LFv8Af2OLLsnayYJjCTQyYZoiU8S4ZW0jYZBVsY61gaRf/T1vfG68izXlqssbRyDKOpVh6Hb5fGhoNHgczgNBMxaSHHjOMyRnPdynG2Tghv3lbpigJSgFAKAUAoBQCgFAKAUAoBQCgFAKAUBxmgNDivGYbZdUzhc8hzJ88KNzVdlsK1mTNGn0tuoeK45+31NiyvUliWVGyjDIPLb58qlCSlFSXBXbVKqbhNYaPJOKvJfzJEh8d7L3xIx4LRCUtwcdNOqXB6sPSoT3aiXUYhF2P5Hp/CeAwWzEwppJjRDjqEzpJ/e33PWrFFLgolZKS3Kz2y7S/eC3hOTkBj+9kDHy/XPlXu9naHMO+nx4Hj9oW9X/ABrhc/oanDboQrPNITpjLqNXM4YD8yABVt9btcK4rd4Z48ZYklHlo14OM3UpAWLSzDOoq6rjz1McVZLS6ev+6WUvZv6InPp5cvxM54TBC2sAtICSGZixBIwxHQZFV/1Ftqw9l6bGadspvpXBH3r+taq0X1rCImeVlUtu+ncLzbHXH7QHlVm8H6FqSzjgg7q8hI759BBHvMASR+zvzPTHxrU+hR6nwaIxnnpRSHnAlLxZQatSb7qOY3FZVLfY3YeMSLZw3tO8kWktiaMh1blrAzkej439cVZFRb3WU9mZZVdMuqP/AIev+zvjv2wzyHAbTFqA6sFZS+PIgL9K+a1+k/p7MLh7o9Sizrjvz4l0rCXkXxod2Y7gf3bYk/3TEB8+gOl/5D50BFe0HtWeG28coiEuuUJgtox4HbOdJ/Zxj1q2qtTbTK7J9CyUZPbTIQSLHIGMkSsQMnAz93tk7CtH9LHz/D9ylahvhGW99sM0LlJbDQ4xlWmIIyMjI7v8ulc/po+f4fuc/qfQvXZXtQt1YpdyhYQxYYLZAwxUeIgc8eVUSqfX0x3LVdFQ65bI3bzjSCNZIisgaZIyQ2w1MFPzGc4rsaJOTjLbZv6Fc9VFRUob7pfXY4se0MMiO5dFCOV3YeeFb542rs9NZFpY5WeDlWtqnFyzjDxz/OfA2YuLwNoCyxkyMVQahlmA1Mo8yBvjyquVcovDRfC2E1mLyYrziyrMkSvCXLgOjSaXAZXZdKgHUx07A42BOdq4ovGSTlvgxx9p7NnZBcwlkDFh3i7BffPPp18q73cvIdcfM1OFdsrWW1W4aWKNWYqQZFJDjfRt+LThseRrsqpKWMHFYmsk1Y30c0YkidZEbkyEMD8xUGmtmSTzwYuMcVitYjLO4SMEAsc8ycDl6mpV1ysl0xWWJSSWWQae0Hh5kSMXKFpMY54GeQZsYU/Gr3or0m+ngr76GcZM3DO29lcSvFFOpZFZjnIXSvvEMdiBz+FRnpLoRUpR5Oq2L4Zop7TOGmTR9o641FWCf8WMY9as/wBv1GM9P6nO+hnBI8R7ZWUEpiluERwuog55adQOcY5cqqhpbZrqjHKOu2KeGylcT7Sq8r3lhOzoColXxeE8l1I34GxsfMHetk+nT6drUR4W3r7Pz3PE1vfV2q6mWz58l+zI7vzxIvPI2mQMU0LuiAe6ADvuMNz5k18b2rKULVNbwlFOPtw/mnlH6D2F2hGWkj0pevv5l4lt3t+CmMH7xodAPk8raRj4F9vhXr6VJUxx5Hk9oXK7UzmvF/sa/ZDhq/2jeygAC3EVrEByVFhjdseXNfpVyW7ZnlL4FH5lm4/xH7PbSS4yVU6R5tyUfXFadNT31sa/N/8ApRbNQg5M8QvOOpAx21y83bPJuZA9c5yfPNfY92pLyj4L0PCVbs3fiTdteQ3SxrHnutQklBHvMuyo3pqGT54rLideZN78L0/iMjrnW23zwiyf2hWDuTJ3TNS5vBV0KmWQqZB3E+Wx/wCwPOt0YYWTYlhGjLOdWQcY5VfGCxhkunbDIziPA4GYTBPeO65OkP18PLeq66Y9WJeBZXfNLozwUzjV4sty2nkAFBHmo3Pw6fIVknapWtI31wca1k62lvn1/T5nr8vrWiuDZGUsF99nfGTaXkRZvu3PduBsAGIAOPRsHPlms3adHXT6rcUT6bPc+gK+VPTMdzCHRkbdWUqR6EYNAeb9sbI3/DbRHkCFLgrKzbktEk0UmnpqLA8yAN8natGmTcnheBm1VkIR+N4Ibg91FaSIkar3MWrOBqMpx7zk+8dQGDsBgYr1Hpuqv1f4Hz77QavT/wAY548f4yOubOK7TTcsUZNTJIoBZs5ZoiT0Lbgnkc+dTuoeU4ezI6PWqMXGx+bXv5fMuXALcWvD7WMNGU75ys8g1KgJZlJAIAfBxvyOawKDdklvnHC5f7Hqztj3VcljDfL3S2+/uZlkBaTD6ybu2YMF06hqUawB+HO2euKtxhLbHwyX7GdSy5Yefjg/L548jKlyseV+6Ui9lJeRSRF72g4BG5GQCdqi4uW+7+FceP8APEkpqGVsv+SW7XHOPr4eBp3i6kuJkbXJbzRXCEJpLKqgSFVHMFNag9ahblKKxhNNc5/E0aWScptPO6fGM7LfHl6nSOMsbS6ZTquuINLj8Xdi3mSBd+R7tVOOhaqs4Uo+S/NGzHD83+Rp9m7hFeyhhkiuI1bAgliC3VsNDAs5Q4GB4TqG+eZrs0+lye3r4MRfCMHCuKpHFZJrt4CiTh7iZC2h+8GYANShZSCD4t8DA51KUW+rnw2X3IxawkWr2aygw3C6izC8lJyvdnDEMrFMDTkeIDHWs963XsW08MhPbveabCKP/aTD/pUn9cVu7Jhm1y8kQ1D+Ep3HOAxjiHC7NUUHuYe9wAC5LFnLeZwDWyq6XdW2t+LwVSiupRR07i3fi3EtZ7m3SKZSY0J0bpCCFUctR+Fd6rFp68bttc/NhY62Rpv5LKOJYbi1vIGfUsLIGOo/tRuNSE8tj1q3u42yblFxl5/uRz08PKLD2dWO745dTSxI0UMTtoYAquhVQDB2wMEY9KzX5q0sIJ7tkofFNs3PYbYLKt67gaZNEen/AI2YD5MKp7Yw1Gt+pKmKkmnwX/hHZNLdXCkZZsjbGwGFB9fUV8jqOyK9QoqyTxFvHs/A0aSL00XGL5NnjkeYraOQAFrmHIUnGUbvhjO+Mx16sIRhFRisJFmcnHA1WKW/LED/ADnvGyeSm2g8R9PCfoakhJ7FQ9o99ILaKR2I7yTKRjICoFITUOrkspPljA6k+12NBO2UvJfmv3MGry4LPizxy+cIzd4csWJ0A77knLnp8Bv8K9ydmCiKyti8dlDps0bbLeI4GAASQAB6DH1NU46nkxX/APZgkXvKmqivpMct1Uo1kkjpJJH3J3PeE7fDP6V1KfeehD4uv0ItpM1pwX4Ok75ieMkgSDTkcwScA1RqYNwzHk5jElLyKDLEkJKvuynBUedYc00r4t35Hopys3jwa01+55HSPIf1qmzV2S42RZGqKM1hcurDc1KuUntLxIzSxlH1VwG9fwJIdSyRK8Mh5kaQWjY9WGcg9QfME183KOGzYn4E0rgkgHcc/TbP6VEkQfZpfFdx7aUu30jHIOkcrf8AW7H50BOd2PIfSmWcwh3Y8h9KZYwhoGMYFBhDQKDA0CgwNFBgaaHQEHPagODGPIfSgOQtAavEOFwz476KOTTnTrUNjOM4zy5CpwslD+14OOKfIbhUJlEpijMo5PpGoYGBg4yNqd5Lp6c7DpWcnWDg9ujOyQxK0gIchFBYE5IbbcE0ds2km+B0o1bXstZRyCSO1gVwchhGoIPmNtjU3qLZLDk8e5zoj5G1Dwa3QuUhiUyAhyEUawdyG2359ag7ZvGXwd6ULPg8EWO6hjTBJGlFXBI0k7DnjakpynvJ5Cilwb1QOkR2giy1s3RLpD9VdP1agM3FrVO6kyo8WnWQNyAwzk9cDNdXJGfB537crlo1t2XY+IZ8vdJx5H1r3exv7bPl+Zk1UcuOfU8OvjiRv4j+uRW22WJMjBbF67KcQzax530goQPIEgf9OK1UrrgYdRDE2SM0mCcnl19POtCW2SlbmpDxBJH0I4LDmB8t/X5VzqjloscHGPU1sZZpMttyGw+VSittyKWxizUjpjuIRIjISRqGMjmPIj1zXJw6oteZ2L6XkpXaGPVom6tlJP8AeJ4SfmN6+anFp4Z6FDxmHluvZkVGuQfr9Of5fpU4RymXNm3ZDxD41rpiVTPpqylYWHDFB8Z+z/QRjWf+EkfOvCuj/wA1no39yyUmoV+ba+2/4Ejd3ndcShTpcQOv80bB0/Jn/KsuNsmhvfBx2XkDS3xHL7WV+awxA/nXCRP0AoBQCgFAKAUAoBQCgFAKAUAoBQCgFARXadf81Zv9kyS/KORZD+SmgJJ1DLg4IYfIgigPJfbPYTfZYgVLpG7aZBv4SBpVhz1DBGeoGeea9nsmazOPml9zJqNsZPE7sZw3moz8R4T+g+tb7k+SMTtYXzwtmM4zsQdwfiK5VbKt5icnBSWGSM3EJbmMqx8SeIKNgV6/Tnv/AOFW97Ox4KlCNbyvE2OGgqe+B8SId+m+3z51p6W0peJXN5+HzJXhPFRKSp2YDPoR54+NX12qbwV2V9O5ItVxUYr2RkidkGWCkgev+HP5VXa5KDceSUEnJJ8FeSwP2Byx1PKe+T00+/8AMg5rxZ1dMFJ8tmp2f8yxwtvr+hAWURZwAM52+oxXKoNzwaJySRO9nuGF3ARdbZ3P4E9T+0fy+NbKYKEeqRmvtSW+x9D9luHyMIZZtliiCRL/ACgd4fiM/X4V87qrI9Uox8Xl/oX6aE5NWT2wsJfn7s1uO3S/2rCze7bQSSOfIFWz+QH1qlRxS5PzLnLN6ivIeyq7jmspJY21GS6ldzgjxsQxUA9ACFzyOnPWs6NBcq6Csdsu2Mdg8Cspdpn3C5JWMe/Jgc8ZG3x8q06fSyuUmtsL8fIrnYollRwQCNwRkEVmLDnNAM0AzQAGgOaAUAoBQHV3ABJIAAySdgB50Bp3F9oliU40y5AbP4wNSr81DH5VxvDLYVOUJSXMcP5cN/J4+p1t7wtczJnwxpHt+8dZO/8ADprie7RKdXTVGfjJv6LC++TNw6771NYHhJOk+ag4DfPn8MV1PJC2t1y6Xz4/obVdKxQGO4hDoyMMqylSPMEYI+lARvZictbhGyXgYwuW5lk8Ov8AmXS49GFAa/bjhhubCaNff06l/iU6gB67Y+dbNBcqtRGT44fz2Kr49UGj5nmcMWWVCTzBXZweo8icdCN8V9JdW8swRTW8X+hxDwLWfu5Fb9w/dv8AA6tvoSfSqI1PxX8/I67+n+5fmjLNayW5B7tsjcAKSvzIzn5mr264Lbcipxs2yHl+7LfgkYLp/ZIBJU/kfUVyu1zluOnfHijHw1hFOCxwu+/xHX0q6Ee7s34OzzKOxcYWBAI3BGcitjMb2NbjqP3JEasS+3hBJxjLcvSqLZfDglU11ZZocP4dOz24dO7SNSh1sFLasg7Hfy+lYLGnFLPBOy2CjLDy3vt6Grb2NvE4VpDIQwGiIYBOfxOdzv5AVOKm38KwSlZZJZSx7/oXr2f2hnuY0RVjhU6mReRA38R5nfArmu6dPp3LOZPZfMjRUp2rq3fJ652hdltJmXIYRsQRzGBnNfL0pOxJ8ZPXuyq5Y5weJ+0Ljc0Vo5fJlvsRhjse6XBk0qBuDhFz8a0atwilXF8fzky6NTk3ZNc/zg9C9lUscHD4rYsNcY8e4xrf7xgOpwWxn4ViN5dbq5SONpHYKiqWZjyAAyTXUnJ4RxvCyeBdpO3N33yXMLdz36ll8ClzGsjpGrFwfD4SdK9WJPOvoaNHV0uEt8bc+Pj8zDK2WcnqvYjtml6e6OBMsEcjAcjqRdenz0udJ+IryNVpHT8S4y1/Pc1QsUtite2G8eaWGyikEbLG9w516PdRhGmcjcnUMeorX2dFQjK2Szwv1K7m28I0+I9ppbyx4XBHK0RunEU8i7NlNKOoPQknV9OlShp41W2zaz07pe/BxzcopLxMs/DzwvitvDbzTNDdRSh45HL4KoxDDy3AOfjXI2LU0SlJLMWsNHcdEsIsPsYlZuExliWPeSbsST75xuaz9ppLUPHkidP9peawFooBQCgIvjvHbW1UG6mjiV8gayBq8wBzPr8aBbEHa8Ys47aF1kE9p3pAnyri3b+7DbZVB7uo7rlc7HNRUUkX26mc5ufDaw8bZ88+/j4CPjk4cpNEmue47u3Rdy0QBLzMQTlAm+dtyB1Fcj1POS7Vx08FX3Mm3jL8k/JGwe3HDIZPs/2uBCnh06gFXG2kt7oxy57VMxyk5Nylu2YePdrmh4hbWkawkTaSWeUBtLMR4Ix73LnmhwjLX2qW0nFfsShQmSvfl9mk8OlEGNyWJXc8xQFj4j2zsLeUwzXcKSDGVZxkZ/a8vnQGSeUQ3SSg/dXOlGIOwk/uX8vEMpnqe6HWgJqgPHfaP2W7uTvUGMnIYDcp1XPmM/SvqezdUrYqMnuv5+P3PIvg6p+j4PNeKSADEew6kdD5V6dssLERWvFmhbXEie7I6/BjWPuk+ScoxlyiXt+OSqi6zqUsQ2VUnkuCNuYzXO6WSl0Qb2Nm5vpNAIER6hu7XDDz/wAOlXdypQyuSEYRz4/U3OBcfcAiTSFHJlQAD93b8q7GpYwyNtEfD7nXi3aGSTAjZlAPXbV64HIf1qSpivAQojHlEXa2jNcKcsw1KwJJOxII3P0+VO7WGWyklBk1wDgTTTF8HTrJG3qSKjO2NcNzkm+nB7L2G4GtvCWA8T9f3f8AHn9K+b7R1Tun0+CN2iqcY9b5f2LHK4VSWICgEknkB1J9K802nzB2047LxTirTWy60gIEKkZBRGyDj95jnHXYdK5k6lnguVj7Sw7ab+ExvGSqFMx/eFjrzvnGpUTbOMOTXQeicT4H/aFkIBdZhcKTJFglsHOknJGM79OWDV+nu7mfXjJCcepYOlj7PbVbaKCcC4EJbunkXDKGbUUJUjK6ulWz1tjm5x+HPOCKrWMM0uHezYQ3q3aXUgdT7oSNU0Yx3QUDZNO2By261ZPX9dXduO3vv7nFUk8klP2Etprya5uR9oMgUKkigrGFGPD/AFPrVS1lkK1CG2PLxJd2s5ZFt7LYO4eETSqDcGaIrpBhYjGFPVcBRv8Asg86t/3CfWpY8MP1IdysYN3gXYFIJmuJria5nMZRZJTnQpBB0jzwep8/Oq7dY5xUIxUVnOEdjUk8nHZLsIbB1KXlw8ShvuWwI8sNzgdc713U6tXreCT8zsK+nxLlWIsFAKAUB5T7X+yV3c3dpdWqtIIcBkQoHXEmvWgk8JONt+oGxoDD2bMXBrC5kvoLlY7ibBjm7qXUShySIhpVTuN+eB6UBpdgpDbXkbXiOiX0TJw8u5YQR6srBhvc1LoI3zgKKAhLHsNxG2Wa2/s23utc4dbiZlK6QGHRlcc8/XagLXx3sldnjPDJUh1RW8USyOhARSrNkAO2rA+e1Aab9j7m37SG5jsY5bV3Ugju1SPIQNIFPJ1YM2w3zz3oCC4v7Pb1b28DQ3E8Fw+oPA8ILeMuocyjIwfLHLrQHrNhaOlvBYvBK8X2dEaUumUwpGGxg6hgYZeuDQEpwm8YMbeY/fIMhjt3sfISjpnkGA5HphlyBs8V4alxGUkG3Q9QfMVbTdKqXVErsrjZHpkeC9r+yclnMdS5jbk34WHl8fzFfW6TV16mOVz4o82cJVvEirz2eN13X8x6H+taHEKR2S2LR7DOG/Uf4Vzp3OdWGSHCFAyjeJTvgdD5g+foNjVsY+RXZvujvcWLKfNfwkcvh6HzFdjhnFNM5gsCzheX6/IUm+nwDnhF/wCAcBiSJSdsZGWGPUYz65+teNqNVKLZGucbJ9JaOG8LCmJQmmORvdx4mUKzFj+yuQo9dXrXkW6uUmeoqIvGS4AVgNR5n7Ye0bKq2EIYyTquoDmyuzosY64JVi3oPWotlkIrGWYOwvsxe0iWR3Xvj4mTHh1Y8IJHkenKuNNnFJI3rjspHKiC7g2BZjkba257ruPPO2TvUVlEm0zY9n3ZAWFzM0U7vDIm0bnOltWcgjY7ZGcZ+NTi8kJLBfqkRFAKAUAoBQCgFAKAUAoDBd2iSoUlRXQ81YBgeo2NAanGOBwXSxrPGHEUiyJuRpdfdIKkH5cqAkqAUAoBQCgNTiFisqjJKsp1I6+8jcsj9CDsQSDQGCy4kdfczgJL0IzolH7UZPXzQnI35jBI6bPEbCOeMxyoHQ8wf1B5g+oqddkq5dUXhkJRUlhnmXG/ZhIjF7Vw69EYhW+GfdYfHFe5R2xti1fMx2aR/wCJT7nhEkRKTxmHPmpVc9D5H4gmvThq657weTHZCcN2jm24d3ZOcE+Q/WtKvUuCpy6kbVgukncMW/B+H8+Z+G9ctksb7epBrq2X7ljsuAXUiZWBsdA4RR/Lrw1eVf2hTB/C8v0/mC2OiufC/Im7Ph08SKz2kssu2A7xd0nwVZCT8x67V41l/ey3eEaq9L3KzGPVL5Y+5b+H2zgmSYgyMMYX3UXnpXO/qT126AVlbXCPRinzLk0+PceEJWKJe+uZB93Cp3x1djyVB1Y/AZNRJGLgXZ7uz31yVmumbUZCoxHkY0RZ3VANvM8z6cwdN/jPGYbSIyTuEXpnmT5ADcmuTmorLLdPp7b59FayyidqfaFPHbQTQRKqTmQL3oJbSujDYBAGcnbfkKonc1DqSPW0vZdctS6LJZaWXjz22/Eiey/au6IvJZcKsNq7hRGE8Z9zmPOo0WSlJ5Lu1NDp6aoqpbt45ySXZz2kyLOLfiMYR8hdYBUqSARrQ8s5G48+VdhqHnE0R1PY8HU7dNLqx4e3OP0PTga1Hz5zQCgFAKAUAoBQCgFAKAUAoBQCgFAKA4oDz/tL7S+HIzQOHnwcN3Y8IYHoxI3B6ryPWt9XZt1kerj3KZXxize7K9rVuVb7M5uFT3o3wlxGDy97Cyr65B25saz36ayh/GiyFkZ8FnsuJxSkhG8Q5owKuPijAMPpVBLBtsoIwQCPI0BFXPZq0k9+3iP8oH6VarrI8Sf1K3VBvLRs8O4RBbjEMSR/wqAfmeZqEpOW7eSailwbtROmjxHjEEGO+lRC3uqT4mPkFG5PwFARkl5d3J0wR/Z4j/fzDxkf/jh5g893xjnpNASPCODRW4bQCXc5eRzqdz5sx/TkOgFASFAeD8dll4pxfuSSEErRqOiRox1NjzIBP0FefJuyzB9rpo16HRd4ucZ921si1cdDf5rJEiXKQXxWOKAiTES248JIGzeAtjzYVrsWEsLOGfN6K1Ttl1z6eqMsv1bN2Iw21zcNcymUT3EEa96wzHhWnVT6KzZxttjNSSabbKJSjOMa647rLe/PqvksnkljEZuIFJ5Qw++lnmBzkRqzFweQBYAfAis8a+uUurwPas1/9JpqY0JYlHLz8v3PW7f2jx9wwWCXvQYUgjcqpnMo+6OxOgEAsdQyF39K1nzZDH2m3JLExwqDaTFAhLa51ufs0ZVmxlCxXAK+fwoDWsu1F5cXsdvHdM0kEyRSKiIA/dqDeTy+HaPUe7QDGSc70BJ+zGEzfa1uHuFvEkeK51SuQcszI0YJ0qAMAYHIeRoD0y3i0Iq5J0gDJOScDGSepoDJQCgFAKAUAoBQCgFAYLK8SVNcbBl1MuR5q5Rx8mUj5UBnoBQFU7e3DNELdZRCJVZp5j/dW6gd4w/eJKoP4j5Vq0sV1dbWccLzfgV2PwKfwLs1wG+VoLUv3qr7xaZX8tYEnhYegGK23ajW0vrnw/YqUKp7I8+u4bjg3EtjmSFsqRssiMP0I2I6EHyr0ouGrp9H+DKMOuR9GRpDdwxyFFdGUOmoA4yAQQeh+FfMTi4ycX4G9PKyjGeEsv8AoZ5ox5EiUf8A7QzfRhUSWTr9mvByngP8UDfqs3/hQ4dGtr0//cW6/wANu5/WagOi8DlbPf3k7g/hTRCPrGof/qoDo1vY8NQylY4c83bJdvTU2XY/M1FyUVlltNFl0umtZZv8H41DdJrgkV1645g+RB3HzpGSlwSv09lE+ixYZIVIoFAee9puxE/ey3HDpVikmUiVSF31bvodgdJPXAHxqh1NS6ocnrVa+uyqNGpTcVw0/wAGUdOxHFEVY1R1RGLKElwoYjSWGlueNs1Qq7ksI9ees7Km1OXKWOJce3BvcJ9k1w7ap2SMZJOPExyTnf8ArUlp5S/vZRPtrT1LGnr444X2IPtLwVYZOJrbhtNvFbQO4BY4kdZJ30jnsuCPKtUYKKwjwdRqrNRPrseWTXEuAK6Wk0Iu7q3aeRrmSNTHLIxTukcL4SsYAKADAC9TnNSM5Y7jsSZuI8PnESxwW1uPADkCRXzGmOoU4bPLw9c7gbXAexd1bG5jjuI0ilkkkjlSMGYF2BAct4SBv0PMcuVAWHst2aWz7xjI8ssz65ZZCNTtgDOAAFAAwAKAsFAKAUAoBQCgODQFChupm7mXvpQ13dT27JqOmNAlyY9K8ldTEuW5nLZ6YAxT8cneHWpkOVtIWWIgOJZHJuNOogBtJVQSRjJoDYtPtLTWkMklzCmu48LMhkkjURtEJGXPIkjIOSBudzQGv2elaKK10O4E3FLoOuokaRNeeEDouVBwOu9Ad7G/mkuIkaaUAPfOVU41iG4iEaE4zpGcbcxkciaA2+wl5cymOWRJxHNbLI7TMhXvW0MO5CsSqFWbbAwFXbOaA2uLWCXF+IplDR90jMp3VtLSFVYdRqYNj9wVqrm4VZjzn9P58yqSTlhnn/bDh8fD+O2clqoTvChaNdhkv3bYHkVPL0r0tNOV+kmp74/9KZpQmsHHt9hAuLVgN2icH4Ky4/7xp2Q30S90c1K3R6D7K5S3B7UnojL8lkdR+QFedrljUTL6XmCLXWQtFAKAq/tB7RSWNsrxKpd30gtyXwk5x15cqrtk4xyj1OyOz4625wk9ks+557B2eluT9p4nOcEAhdXQgYHko9BXy2p7Usus7nTRcp8cfZfmz17tfTpIuvTrGOX/ADn5i77ONAftXDZ9ON9Orp5A9evhao0dpXUWdzqouMvPH3X5rYjT2nVqIdGoSkn4/wA4L57OO00l/bu0qqGjcKSv4vCDnHQ19TTY5rc8rtXQw0tqUHs1n2LdVx5YoBQEV2kmuUgLWcccsoYeCRtKleu/n1+VARHYHs7LaxyvdMHuLiVpJivu6jsFXP4QBj5mgLWqgchQHNAKAUAoBQCgFAKAUAoCLt+z8CXBnVW1kkgF2KKze+6xk6Vc9WAycnzNAdU7O24hliCYSaRpXwzA94zBi4YHKnUAQQRjAxQGa24PGhiOXZotehpHd28eNeWYknkOfLpQGq3Ze30OgDhWl70aZHUpISSWiIP3eSSTpxnU3maA2LLgUMRiZFOqJHVWLMxxIyvIWJPiYsoJJ3zQHPC+DR25bujIA34GkdkXcnCIxIQb8lAoCu9tonWeJ4pO6kkGiKVvcWddTRo+xGh1aRD66cb4rZpmnFqSylu/PHjj1WxVPlMr3Z/sVfTcSF7xNk+6IKqrA5IzoAAGFQE58ya026umFHdU+JCNcnLqkUr2u8fW7v8ATEQ0cC92pXfU2cuRjnvhf5a39nUOqrMuXuU3y6pYR7h2O4YbWwt4W95IwG/iPib8ya8HUWd5bKXmzXCOIpEzVJMUAoDz/wBsv+qQ/wC//wD5vVN/CPpf9L//ACpf/l/dEZx2xee0hMQ1aVBIB3PgA28zXzf+nNfRotbatQ+nq2TfHLe78M+Z43atM5zeFxJkP2btZY4pWmGnUAQCdxgHOR05itX+pddRqrq40S6unOWuN8cPx49jP2dTZF/EuWsL6lh9h/8Aq0/++H/cFetpeH7nu/6h/wC2Ht+Z6VWo+eFAKAUAoBQCgFAKAUAoBQCgFAKAUAoBQCgFAKAUBHce4PHd28kEo8LjmOan8Lr+8DuPhVlVsqpqcfAjKPUsM8b7Q8C45CPs4luLiDkrRMTleWG/GNuhJFe1Tdo5/G0k/UzSjatiT9nHsxkSZLm+UKEOY4cgkt0Z8bADmBnn8N6tb2jGUeirx5Z2qhp5kewivGNRzQCgFARnH+BxXkXdzAkA5BBwVPLI/wAajKKksM1aTWW6SzvKnv8Ac84vuzl7w1i9uxmg5lQCSB+8n/mWvK1vZlV6+Nb+a5Pqatfou0V03ron5/o/yZpcL7L3vEyHnJgt+YGCCwzthTz+LVHR9mwrWy+fiZrNZpNAnGr45+f7/kj1Ds32ehsYu7gBAJyxJyWOMZP+FetCCgsI+e1Wrt1M+qx/sS9TMwoBQCgFAKAUAoBQCgFAKAUAoBQCgFAKAUAoBQCgFAcYoBigOaAh4OPK3EJLPQQ0cKyl8jBDMVAxzztQGbjXHre0Cm5mSIOSFLnGSBkgUBt2V4k0ayRMHjcAqynIIPIigIW17XQNcSwORG8c4hXUcmVzGsnhA35GgJHjfFobSB57h9ESDLHBPMgAADckkgD40BzwPisV3bx3EDao5BlT8CVIPqCCD8KAwJ2ktTc/ZhPH34OO7zvkDJXy1Y3088dKA2eK8Vhto+9uJFjjyAWY4AJ2GT0oDQ4b2wsbiRYoLqGSRgSqKwJIHPbz25c6A3eM8SFvGrkKcyInidUHibSN22J9OZ6UBv0AoBQCgFAKAUAoBQCgFAKAUAoBQCgFAKAUAoBQCgFAQ8HAVXiEl5rJaSFYimBgBWLA5553oDp2g7Ordy28jOVNu7MAADq1IUwc+hzQGXsvwQWVpFbKxdYhgMQATuTuB8aAgj7PoxxE36TOs5m15wCNBjEbREE8iBnPOgLLxvhoubaWBiVWWNkJGMjUMZGetAY+znDWtrWKB5O9Ma6dekJkAnT4V2GFwPXGetAV6D2fxred+Jn7sXTXQg0rgTsmgtr97TjfTQE52m4Gt7B3LOUHeRvkAHdHDgb+ooCC4d7Po4blJxM5KXdxcBSqgEzoEZNugxkfGgJ7tJwQXkSxs5QLNHJkAHJjcOBv0JFAS1AKAUAoBQCgFAKAUAoD/9k="/>
          <p:cNvSpPr>
            <a:spLocks noChangeAspect="1" noChangeArrowheads="1"/>
          </p:cNvSpPr>
          <p:nvPr/>
        </p:nvSpPr>
        <p:spPr bwMode="auto">
          <a:xfrm>
            <a:off x="52388" y="-1571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endParaRPr lang="en-US" altLang="en-US"/>
          </a:p>
        </p:txBody>
      </p:sp>
      <p:sp>
        <p:nvSpPr>
          <p:cNvPr id="17414" name="AutoShape 8" descr="data:image/jpeg;base64,/9j/4AAQSkZJRgABAQAAAQABAAD/2wCEAAkGBxQSEBUUEhQVFhUWFRwbGBcWGBgYGxoaHxcYGBcXHBsYHCggHRwxHB0cITEiJSkrLi8wGx80ODMtNygtLiwBCgoKDg0OGxAQGzYkICQsLCwwNC8sLCwsLzQvLSwsLCwsLCwsLCwsLCwsLCwsLCwvLCwsLCwsLCwsLCwsLCwsLP/AABEIAMABBwMBEQACEQEDEQH/xAAcAAEAAgIDAQAAAAAAAAAAAAAABQYDBAECBwj/xABKEAACAQMCAwUFBQUDCQcFAAABAgMABBESIQUxQQYTIlFhBzJxgZEUI0KhsVJicoLRFUPhFiQzNFNzkpOiVLLBwtLw8RdEY6PD/8QAGwEBAAMBAQEBAAAAAAAAAAAAAAIDBAEFBgf/xAA2EQACAgEDAQYEBQMFAAMAAAAAAQIDEQQhMRIFE0FRYXEigZGxocHR4fAUMkIGFSMz8TRDcv/aAAwDAQACEQMRAD8A9xoBQCgFAKAUAoBQCgFAaPFeKR26BpCdzhVAyzN0VQOZ/TmdqlCDm8I43gi7jtI6LrNrKU66WRmA89IO/wAiasjVFvHXv88fUi5Nb4JPgnF4ruBJ4SSjjI1KVPPHI/8As9KhZW65OL5RKMupZN7NQOnNAcZoDmgIDjPHmgureHQCJ3xnfIwpY7fKq8vqwimVjVkYJc5J4VYXHNAKAUAoBQCgFAKAUAoBQCgFAKAUAoBQCgFAKAUAoBQCgKHfS99x+OGT3YrcsgPIsSMnHnjb61rdbWlUvOW/02KVLNrXoXhyoHiwB67CsiLivdouLLaQItvo1SSrGmMEKWYAtjzAPL4VCyTjheLNGmpU+qT4isv8l9fwI/tNcXdlCLlJTIqEd5G+CCvUggDB+G2/Kq7nKC6kzXoYVambpnFJtPpa8H4J+aJSPjBuJUSE6VaESauuDyFVK3vbpVp4UcZ9W/ySMLh0RyzrLxd7aUJOdSMG0sOeQpb9AR9KrqnbHV9xJ5UlmOeVvjHqJJOtyXgQF5xi7m4a99BNowGbRpUqFBII3Gcgdc887V9DXXVHUdzNbZx8zDKUnX1xfqdZLozT8JkYklgzZbGd43O+AB+VebP/ALvk/uh/9sfZ/kZl4/LdRyyQvIp1ssSIoI8LFQWLDTvjO55HYVT1Occr5HuOqui1QmlhYznl5WXhJ524X4ss/Z3vmiSS4yspXDoPcz+0oIyOX5mro5xuefZ0db6OPAl66QFAKAUAoBQCgFAKAUAoBQCgFAKAUAoDhmAGTyFAQA7b8O/7bb/8xf61Pol5EeuPmc/5bcP/AO22/wDzF/rTu5+RzvI+Zls+1llLIscd1A7scKqyKST5AA1xwkuUdUk+CaqJIUBTe23ZuaSWK7syq3MPLVydd/Ccb9T9TWzT6pVxddizB/VeqKLKupqUXhoyRcYlnj0T2TBx+8hTPmCfEPpVTjCL+Gf4PP6fiTy2t0V2z7EXDcN7tiEnS4M0fMrnOcb7npv6Co6+cdRZ1x2xjHyNXZ970yaksqSaa9/L1RO8WF1e2ht2hETSYEratW2fFo26+Z5Z5GszUpLDRbVZXRPvINt+G2Przx6c+hm/syS0mikiTWgjEbgHcDbcfTP1rN/TShe7q/8AJbp+njnzKlNSh0yM17bmadZpsJBCpJ1fA5JJ25Z/OroUylarJc4wkvX8yDmlBxKPxeH7PDizSd7J5C80RGFKnnoBOoJ1IwAceRNe7VNSli2SU+E/J+r/AD8DDPKWYLbxLDOpuJOH3Nomu3QE7kqRkMpUgKcEZ3+FeVZVKFrUvDb8SeHKcZx4wzBwyxu+GzypHCs9tI5dMsVZCenunb+lURhKvaO6Pau1NGpSlYnGaXKw0/dZW5frKRmQF1CsRuBkgfMgE/QVcec8Z2M9DgoBQCgFAKAUAoBQCgFAKAUAoBQCgFAYL4fdP/A36Gurk4+D5w7I8OtnmKXSkx927F1LBk0oTlQNm+BFa5WSfGx5FNik8T4wbD9mBbXsUUyCWKVlCOGYLIjMAHVlPPfl0Pnsai7ZNcncShYoy3TM/Yy2UcagKLpUTkBQSQAFYDdiT0rkptwwztNn/N0+p9D1mPWFAKA4xQHNAY5ZVUZZgo8yQP1oCNm7S2anDXdsD5GaMf8Ampg5lGjx2e2vrSWCO6hzIuAUlQ7/ACPKrabXVYppcEZxU4uJocGHEEhELxW+y6RKuo5HLUUIxn+apzdDfVHK9P3/AGOLr4ZP9muEC0tkhXkufzOT+e9VWWOybnLlkoxUVhEpUCRjMyj8Q+opkkoS8jsjg8iD8KHGmuTtQ4KAUAoBQCgMV1cLGhd2VVHNmIAHxJ2FcbS3ZKEJTkowWW/BHFpdJKgeN1dTyZCGBwcHcbc6Jp8HbK51y6ZrD8nszNXSAoBQCgFAKAUAoDDdn7tv4T+hocfB85dm5rfvJA1xGv3Ei5YiMEtGwABkK5PwBA64q3rR51eiks5fKZn4N26t4oxBcRzTRxyB4iDFmN1bcq2sgoccuXlXHPyNENNiKjJ5xv7GXsDfQycWtykhy0pIVkZTuGOARkH6061gpjpJxtU/U+h6rPQFAKAib7jgVzFCjzzDmkeMJ5d47eFPgd/IGgMH9n3U3+nuO5X/AGdsN/nK4JP8qrQCLsjZg5aESt+1OWmb6yk0BJw8NhQYSKNR+6ij9BQZOJ+GQv78MbfxIp/UUBq/5Pwj/RBoT5wu0Y/4QdJ+YNAdTHdRe6y3C/suBHJ8nUaCfQqPjQGex4vHI2g6o5QMmKQaXx5jow9VJHrQFc7X9ho7hJJIRonJ1DB2c9QR6+fnVU6k91ye32Z2zbppxjY8w4x5e3t+JWOB8cjhsJI0Z4LtXAKKATIw2yFYYHk3liqozXTjhnp6zQWS1atlidTWcybxFc8prjwN6Pit9axRXN1Kzqz47kBAWGknPu56VPMorMjJ3Wk1tsqdNBQSX9z6vPHnhZ8Mkr2g45O3DlvLdzCAMlGVW1AsACCR612cn0dS2KNBpKf616S2PVu1ndYwnnYg77tAJLFu8vJe/A1p3SyRHOn3GKqFIz1quU047vc26fRTjq0lVHobw8uMts8rLznHkjZ4V2hucRWlse8lMYeSSYl9OoatIycnGc5J61OMm8Rj9TPqNJRBS1WoWzk4xjFJZxtn0JK87QXdiwF4IpEdX0NGNJDquoKwzyPLauynKD33yVU6LTa2DdOYOLWU3lYbxlPC4I/s3w244jH9pnu5VDMdKRMVAwegUgDB8965CPWstl3aGohobnp6Ko4WMuUepvY1OM3UsCXtjJM06i3EiO+7L41yjE7nY5qE20pRb8DVpK67ZafVqCg3PpaXD2e6XhxguHs/su64fEOrDUfnV9axFHhdqX99rLJ+rX02/IsdTMAoBQCgFAKAUAoDFdR6kZRzKkD5jFAfPo9jPEtstbfKR/8A0UByPYxxHPvW3/Mf/wBFATXYz2WX1rf208pg0RPltLsTjQy7AoPPzoD2ygOskgVSzEBQCSTsABuST5UBBLJLe7qWhtTyYZWWYea9Y4/X3j0wNyBM2lqkSBI1CqOg/M+p9aAyaxnGRnyzvQHagFAKA6yA4OkgHoSMj6ZGfrQEBecQvoTk2yXCdTA+lx693JsfgGrhBuS8MmK047ZcQzETiQH3JAY5UbzU8w3qpzXcnI2xk8Lk7XnFJLFGNxqmhA8Ey6deekcg2GfJxgdDjmeN4L64dclFvHq+F7lIHeHirXbWU5ibcJoUtnSBnnjmM86zpSU+rpPqLLNPLs6OlV8epPn4sct44J3ifCLm9uo5JY/82VTpVXKONQ945OdfIEfHHnVji5Sy+DzqtbTptPKulvrbWZYi1t5J+Hitsmhw3gF1LbmzkEkEQZipOGBUsGVG8Ocg75GAfpUY1ya6Xwab+1NPC9aqlKU3jOVJYeMNrfG/kyck7IytadwbgZ5FxGmShXGgnTn4Eb1PoysZPNr18IX9+qlnZreWz5zz+xgg7ESR6JIrgpOildYUEMn4QykY2G3LkB5Vzusbpmh9sOalCytODecZez8Wnysmza9lJXnSa8n74x+4oUKo+QAFSVe+W8meztH/AInTRBVxeM4bbeOMt/ojt/kX3bsbW5lt1c5KLuufQE7Vzu0uGSl2rZZFK6EZtcOS3+qaydD2M0QTCKQmeUbyyDVncE5Bzz8+lO7wtjn+4yndGdyzGPEV8KXtj/0muB200epZWQp4e7CjGkacEfDPxqayY7Z1yS6Fh+JLV0pFAKAUAoBQCgFAePXHG7q2kyDLLm8vpokJY5ES3cZtzjmoIjcL6nA2oDej7TXjTW7tcQKpjudOSndSsiRsgdkdgreI7AnAUnG5wBtcK7bSuU72ZY1WB3JMILXDq8ivHFpkKkJpG6ltWoHagIv/AOoN0dY763UKJSsjRhu8KQQSxxjRJpDEuy7E8upoCe4Jx67u7t4nKwIpJKgp3q6GjIBDMWKspbJKgDK4J3oCcgH299Z/1NG8C7jv3U/6Q+cIPujkxGrlpyBY6AjbhGnLKGZI1OCy4DOfxAH8KjkSNycjbG8k8Fcl17eBDXnZC1xmJHD8w4lfY+eWLfkKvjbP/J/gZLNPTFZjHfzy/udrczwoFad3x+LSmfhuCcfnVyhXJ7I8yzXaivbP6g3jDcO/zY//ABVipj5GOXaOpz/f9v0MTcakHJz9FP6irFpYPwJw7S1S/wAs/JGe27SMNnAf1HhP9D+VVT0K/wAXg31dry4sj9P0/clF4/BgEvgn8OCW9fCoJPxGRWKymcOUerVqarVmDz9/oQ3HuGWfEVwSEmx4HZWR9vRwCy1U4iyuFqw+SE4D2nlWZbC7CSfed2ZM6sqVICnbxb43+u9Rz4Mpq1EozUJc55LTb/5k6xEn7M7BYid+6c7LCT+wT7pPIkL1WpG0nqAUAoBQCgFAKAUAoBQCgFAKAUAoBQHXQPIUA7scsD6UA0DbYbcvSgNWXhkTTJMV8cauqnyV9GoY5H3F+lAVr2hcTKxmGNckxmSc6tGLdThl1Y2Zz92Ovvke7UZPCyTrj1SSNH2c9pZr2eUMFSKKJQkSDwruQN+ZOBjy9KhXNybNGopjXFYL3PLpVmPQE1cll4RjbSWWQnB7te6jjxsFAwTks2MsT575NaZ0ShueTDtGE7FBLb7/ALEleXACk9AKqhBt4L9TqI9GxVr3tDCHjjDEvKcKACfPOfLka9OvRW9Lk1hL+bHg3KUk5LwK/wAZ4Ukx8UkqsJA6kMPCQcgaSNJHxBrdVOUVslxgjTZKPCXGDma5OfUfCrIwWCyMI4NSLi6Hm4BzjSx0kHnghtwfSu9GSx1PyNi347GJdAkHejfSDgj4fLpUJUdSw1scjXZB9cNi22d9FfRm3uQCW5Hlk9CPJx+f5V42q0jq+KPH8/A9rT6mN66LFv8Af2OLLsnayYJjCTQyYZoiU8S4ZW0jYZBVsY61gaRf/T1vfG68izXlqssbRyDKOpVh6Hb5fGhoNHgczgNBMxaSHHjOMyRnPdynG2Tghv3lbpigJSgFAKAUAoBQCgFAKAUAoBQCgFAKAUBxmgNDivGYbZdUzhc8hzJ88KNzVdlsK1mTNGn0tuoeK45+31NiyvUliWVGyjDIPLb58qlCSlFSXBXbVKqbhNYaPJOKvJfzJEh8d7L3xIx4LRCUtwcdNOqXB6sPSoT3aiXUYhF2P5Hp/CeAwWzEwppJjRDjqEzpJ/e33PWrFFLgolZKS3Kz2y7S/eC3hOTkBj+9kDHy/XPlXu9naHMO+nx4Hj9oW9X/ABrhc/oanDboQrPNITpjLqNXM4YD8yABVt9btcK4rd4Z48ZYklHlo14OM3UpAWLSzDOoq6rjz1McVZLS6ev+6WUvZv6InPp5cvxM54TBC2sAtICSGZixBIwxHQZFV/1Ftqw9l6bGadspvpXBH3r+taq0X1rCImeVlUtu+ncLzbHXH7QHlVm8H6FqSzjgg7q8hI759BBHvMASR+zvzPTHxrU+hR6nwaIxnnpRSHnAlLxZQatSb7qOY3FZVLfY3YeMSLZw3tO8kWktiaMh1blrAzkej439cVZFRb3WU9mZZVdMuqP/AIev+zvjv2wzyHAbTFqA6sFZS+PIgL9K+a1+k/p7MLh7o9Sizrjvz4l0rCXkXxod2Y7gf3bYk/3TEB8+gOl/5D50BFe0HtWeG28coiEuuUJgtox4HbOdJ/Zxj1q2qtTbTK7J9CyUZPbTIQSLHIGMkSsQMnAz93tk7CtH9LHz/D9ylahvhGW99sM0LlJbDQ4xlWmIIyMjI7v8ulc/po+f4fuc/qfQvXZXtQt1YpdyhYQxYYLZAwxUeIgc8eVUSqfX0x3LVdFQ65bI3bzjSCNZIisgaZIyQ2w1MFPzGc4rsaJOTjLbZv6Fc9VFRUob7pfXY4se0MMiO5dFCOV3YeeFb542rs9NZFpY5WeDlWtqnFyzjDxz/OfA2YuLwNoCyxkyMVQahlmA1Mo8yBvjyquVcovDRfC2E1mLyYrziyrMkSvCXLgOjSaXAZXZdKgHUx07A42BOdq4ovGSTlvgxx9p7NnZBcwlkDFh3i7BffPPp18q73cvIdcfM1OFdsrWW1W4aWKNWYqQZFJDjfRt+LThseRrsqpKWMHFYmsk1Y30c0YkidZEbkyEMD8xUGmtmSTzwYuMcVitYjLO4SMEAsc8ycDl6mpV1ysl0xWWJSSWWQae0Hh5kSMXKFpMY54GeQZsYU/Gr3or0m+ngr76GcZM3DO29lcSvFFOpZFZjnIXSvvEMdiBz+FRnpLoRUpR5Oq2L4Zop7TOGmTR9o641FWCf8WMY9as/wBv1GM9P6nO+hnBI8R7ZWUEpiluERwuog55adQOcY5cqqhpbZrqjHKOu2KeGylcT7Sq8r3lhOzoColXxeE8l1I34GxsfMHetk+nT6drUR4W3r7Pz3PE1vfV2q6mWz58l+zI7vzxIvPI2mQMU0LuiAe6ADvuMNz5k18b2rKULVNbwlFOPtw/mnlH6D2F2hGWkj0pevv5l4lt3t+CmMH7xodAPk8raRj4F9vhXr6VJUxx5Hk9oXK7UzmvF/sa/ZDhq/2jeygAC3EVrEByVFhjdseXNfpVyW7ZnlL4FH5lm4/xH7PbSS4yVU6R5tyUfXFadNT31sa/N/8ApRbNQg5M8QvOOpAx21y83bPJuZA9c5yfPNfY92pLyj4L0PCVbs3fiTdteQ3SxrHnutQklBHvMuyo3pqGT54rLideZN78L0/iMjrnW23zwiyf2hWDuTJ3TNS5vBV0KmWQqZB3E+Wx/wCwPOt0YYWTYlhGjLOdWQcY5VfGCxhkunbDIziPA4GYTBPeO65OkP18PLeq66Y9WJeBZXfNLozwUzjV4sty2nkAFBHmo3Pw6fIVknapWtI31wca1k62lvn1/T5nr8vrWiuDZGUsF99nfGTaXkRZvu3PduBsAGIAOPRsHPlms3adHXT6rcUT6bPc+gK+VPTMdzCHRkbdWUqR6EYNAeb9sbI3/DbRHkCFLgrKzbktEk0UmnpqLA8yAN8natGmTcnheBm1VkIR+N4Ibg91FaSIkar3MWrOBqMpx7zk+8dQGDsBgYr1Hpuqv1f4Hz77QavT/wAY548f4yOubOK7TTcsUZNTJIoBZs5ZoiT0Lbgnkc+dTuoeU4ezI6PWqMXGx+bXv5fMuXALcWvD7WMNGU75ys8g1KgJZlJAIAfBxvyOawKDdklvnHC5f7Hqztj3VcljDfL3S2+/uZlkBaTD6ybu2YMF06hqUawB+HO2euKtxhLbHwyX7GdSy5Yefjg/L548jKlyseV+6Ui9lJeRSRF72g4BG5GQCdqi4uW+7+FceP8APEkpqGVsv+SW7XHOPr4eBp3i6kuJkbXJbzRXCEJpLKqgSFVHMFNag9ahblKKxhNNc5/E0aWScptPO6fGM7LfHl6nSOMsbS6ZTquuINLj8Xdi3mSBd+R7tVOOhaqs4Uo+S/NGzHD83+Rp9m7hFeyhhkiuI1bAgliC3VsNDAs5Q4GB4TqG+eZrs0+lye3r4MRfCMHCuKpHFZJrt4CiTh7iZC2h+8GYANShZSCD4t8DA51KUW+rnw2X3IxawkWr2aygw3C6izC8lJyvdnDEMrFMDTkeIDHWs963XsW08MhPbveabCKP/aTD/pUn9cVu7Jhm1y8kQ1D+Ep3HOAxjiHC7NUUHuYe9wAC5LFnLeZwDWyq6XdW2t+LwVSiupRR07i3fi3EtZ7m3SKZSY0J0bpCCFUctR+Fd6rFp68bttc/NhY62Rpv5LKOJYbi1vIGfUsLIGOo/tRuNSE8tj1q3u42yblFxl5/uRz08PKLD2dWO745dTSxI0UMTtoYAquhVQDB2wMEY9KzX5q0sIJ7tkofFNs3PYbYLKt67gaZNEen/AI2YD5MKp7Yw1Gt+pKmKkmnwX/hHZNLdXCkZZsjbGwGFB9fUV8jqOyK9QoqyTxFvHs/A0aSL00XGL5NnjkeYraOQAFrmHIUnGUbvhjO+Mx16sIRhFRisJFmcnHA1WKW/LED/ADnvGyeSm2g8R9PCfoakhJ7FQ9o99ILaKR2I7yTKRjICoFITUOrkspPljA6k+12NBO2UvJfmv3MGry4LPizxy+cIzd4csWJ0A77knLnp8Bv8K9ydmCiKyti8dlDps0bbLeI4GAASQAB6DH1NU46nkxX/APZgkXvKmqivpMct1Uo1kkjpJJH3J3PeE7fDP6V1KfeehD4uv0ItpM1pwX4Ok75ieMkgSDTkcwScA1RqYNwzHk5jElLyKDLEkJKvuynBUedYc00r4t35Hopys3jwa01+55HSPIf1qmzV2S42RZGqKM1hcurDc1KuUntLxIzSxlH1VwG9fwJIdSyRK8Mh5kaQWjY9WGcg9QfME183KOGzYn4E0rgkgHcc/TbP6VEkQfZpfFdx7aUu30jHIOkcrf8AW7H50BOd2PIfSmWcwh3Y8h9KZYwhoGMYFBhDQKDA0CgwNFBgaaHQEHPagODGPIfSgOQtAavEOFwz476KOTTnTrUNjOM4zy5CpwslD+14OOKfIbhUJlEpijMo5PpGoYGBg4yNqd5Lp6c7DpWcnWDg9ujOyQxK0gIchFBYE5IbbcE0ds2km+B0o1bXstZRyCSO1gVwchhGoIPmNtjU3qLZLDk8e5zoj5G1Dwa3QuUhiUyAhyEUawdyG2359ag7ZvGXwd6ULPg8EWO6hjTBJGlFXBI0k7DnjakpynvJ5Cilwb1QOkR2giy1s3RLpD9VdP1agM3FrVO6kyo8WnWQNyAwzk9cDNdXJGfB537crlo1t2XY+IZ8vdJx5H1r3exv7bPl+Zk1UcuOfU8OvjiRv4j+uRW22WJMjBbF67KcQzax530goQPIEgf9OK1UrrgYdRDE2SM0mCcnl19POtCW2SlbmpDxBJH0I4LDmB8t/X5VzqjloscHGPU1sZZpMttyGw+VSittyKWxizUjpjuIRIjISRqGMjmPIj1zXJw6oteZ2L6XkpXaGPVom6tlJP8AeJ4SfmN6+anFp4Z6FDxmHluvZkVGuQfr9Of5fpU4RymXNm3ZDxD41rpiVTPpqylYWHDFB8Z+z/QRjWf+EkfOvCuj/wA1no39yyUmoV+ba+2/4Ejd3ndcShTpcQOv80bB0/Jn/KsuNsmhvfBx2XkDS3xHL7WV+awxA/nXCRP0AoBQCgFAKAUAoBQCgFAKAUAoBQCgFARXadf81Zv9kyS/KORZD+SmgJJ1DLg4IYfIgigPJfbPYTfZYgVLpG7aZBv4SBpVhz1DBGeoGeea9nsmazOPml9zJqNsZPE7sZw3moz8R4T+g+tb7k+SMTtYXzwtmM4zsQdwfiK5VbKt5icnBSWGSM3EJbmMqx8SeIKNgV6/Tnv/AOFW97Ox4KlCNbyvE2OGgqe+B8SId+m+3z51p6W0peJXN5+HzJXhPFRKSp2YDPoR54+NX12qbwV2V9O5ItVxUYr2RkidkGWCkgev+HP5VXa5KDceSUEnJJ8FeSwP2Byx1PKe+T00+/8AMg5rxZ1dMFJ8tmp2f8yxwtvr+hAWURZwAM52+oxXKoNzwaJySRO9nuGF3ARdbZ3P4E9T+0fy+NbKYKEeqRmvtSW+x9D9luHyMIZZtliiCRL/ACgd4fiM/X4V87qrI9Uox8Xl/oX6aE5NWT2wsJfn7s1uO3S/2rCze7bQSSOfIFWz+QH1qlRxS5PzLnLN6ivIeyq7jmspJY21GS6ldzgjxsQxUA9ACFzyOnPWs6NBcq6Csdsu2Mdg8Cspdpn3C5JWMe/Jgc8ZG3x8q06fSyuUmtsL8fIrnYollRwQCNwRkEVmLDnNAM0AzQAGgOaAUAoBQHV3ABJIAAySdgB50Bp3F9oliU40y5AbP4wNSr81DH5VxvDLYVOUJSXMcP5cN/J4+p1t7wtczJnwxpHt+8dZO/8ADprie7RKdXTVGfjJv6LC++TNw6771NYHhJOk+ag4DfPn8MV1PJC2t1y6Xz4/obVdKxQGO4hDoyMMqylSPMEYI+lARvZictbhGyXgYwuW5lk8Ov8AmXS49GFAa/bjhhubCaNff06l/iU6gB67Y+dbNBcqtRGT44fz2Kr49UGj5nmcMWWVCTzBXZweo8icdCN8V9JdW8swRTW8X+hxDwLWfu5Fb9w/dv8AA6tvoSfSqI1PxX8/I67+n+5fmjLNayW5B7tsjcAKSvzIzn5mr264Lbcipxs2yHl+7LfgkYLp/ZIBJU/kfUVyu1zluOnfHijHw1hFOCxwu+/xHX0q6Ee7s34OzzKOxcYWBAI3BGcitjMb2NbjqP3JEasS+3hBJxjLcvSqLZfDglU11ZZocP4dOz24dO7SNSh1sFLasg7Hfy+lYLGnFLPBOy2CjLDy3vt6Grb2NvE4VpDIQwGiIYBOfxOdzv5AVOKm38KwSlZZJZSx7/oXr2f2hnuY0RVjhU6mReRA38R5nfArmu6dPp3LOZPZfMjRUp2rq3fJ652hdltJmXIYRsQRzGBnNfL0pOxJ8ZPXuyq5Y5weJ+0Ljc0Vo5fJlvsRhjse6XBk0qBuDhFz8a0atwilXF8fzky6NTk3ZNc/zg9C9lUscHD4rYsNcY8e4xrf7xgOpwWxn4ViN5dbq5SONpHYKiqWZjyAAyTXUnJ4RxvCyeBdpO3N33yXMLdz36ll8ClzGsjpGrFwfD4SdK9WJPOvoaNHV0uEt8bc+Pj8zDK2WcnqvYjtml6e6OBMsEcjAcjqRdenz0udJ+IryNVpHT8S4y1/Pc1QsUtite2G8eaWGyikEbLG9w516PdRhGmcjcnUMeorX2dFQjK2Szwv1K7m28I0+I9ppbyx4XBHK0RunEU8i7NlNKOoPQknV9OlShp41W2zaz07pe/BxzcopLxMs/DzwvitvDbzTNDdRSh45HL4KoxDDy3AOfjXI2LU0SlJLMWsNHcdEsIsPsYlZuExliWPeSbsST75xuaz9ppLUPHkidP9peawFooBQCgIvjvHbW1UG6mjiV8gayBq8wBzPr8aBbEHa8Ys47aF1kE9p3pAnyri3b+7DbZVB7uo7rlc7HNRUUkX26mc5ufDaw8bZ88+/j4CPjk4cpNEmue47u3Rdy0QBLzMQTlAm+dtyB1Fcj1POS7Vx08FX3Mm3jL8k/JGwe3HDIZPs/2uBCnh06gFXG2kt7oxy57VMxyk5Nylu2YePdrmh4hbWkawkTaSWeUBtLMR4Ix73LnmhwjLX2qW0nFfsShQmSvfl9mk8OlEGNyWJXc8xQFj4j2zsLeUwzXcKSDGVZxkZ/a8vnQGSeUQ3SSg/dXOlGIOwk/uX8vEMpnqe6HWgJqgPHfaP2W7uTvUGMnIYDcp1XPmM/SvqezdUrYqMnuv5+P3PIvg6p+j4PNeKSADEew6kdD5V6dssLERWvFmhbXEie7I6/BjWPuk+ScoxlyiXt+OSqi6zqUsQ2VUnkuCNuYzXO6WSl0Qb2Nm5vpNAIER6hu7XDDz/wAOlXdypQyuSEYRz4/U3OBcfcAiTSFHJlQAD93b8q7GpYwyNtEfD7nXi3aGSTAjZlAPXbV64HIf1qSpivAQojHlEXa2jNcKcsw1KwJJOxII3P0+VO7WGWyklBk1wDgTTTF8HTrJG3qSKjO2NcNzkm+nB7L2G4GtvCWA8T9f3f8AHn9K+b7R1Tun0+CN2iqcY9b5f2LHK4VSWICgEknkB1J9K802nzB2047LxTirTWy60gIEKkZBRGyDj95jnHXYdK5k6lnguVj7Sw7ab+ExvGSqFMx/eFjrzvnGpUTbOMOTXQeicT4H/aFkIBdZhcKTJFglsHOknJGM79OWDV+nu7mfXjJCcepYOlj7PbVbaKCcC4EJbunkXDKGbUUJUjK6ulWz1tjm5x+HPOCKrWMM0uHezYQ3q3aXUgdT7oSNU0Yx3QUDZNO2By261ZPX9dXduO3vv7nFUk8klP2Etprya5uR9oMgUKkigrGFGPD/AFPrVS1lkK1CG2PLxJd2s5ZFt7LYO4eETSqDcGaIrpBhYjGFPVcBRv8Asg86t/3CfWpY8MP1IdysYN3gXYFIJmuJria5nMZRZJTnQpBB0jzwep8/Oq7dY5xUIxUVnOEdjUk8nHZLsIbB1KXlw8ShvuWwI8sNzgdc713U6tXreCT8zsK+nxLlWIsFAKAUB5T7X+yV3c3dpdWqtIIcBkQoHXEmvWgk8JONt+oGxoDD2bMXBrC5kvoLlY7ibBjm7qXUShySIhpVTuN+eB6UBpdgpDbXkbXiOiX0TJw8u5YQR6srBhvc1LoI3zgKKAhLHsNxG2Wa2/s23utc4dbiZlK6QGHRlcc8/XagLXx3sldnjPDJUh1RW8USyOhARSrNkAO2rA+e1Aab9j7m37SG5jsY5bV3Ugju1SPIQNIFPJ1YM2w3zz3oCC4v7Pb1b28DQ3E8Fw+oPA8ILeMuocyjIwfLHLrQHrNhaOlvBYvBK8X2dEaUumUwpGGxg6hgYZeuDQEpwm8YMbeY/fIMhjt3sfISjpnkGA5HphlyBs8V4alxGUkG3Q9QfMVbTdKqXVErsrjZHpkeC9r+yclnMdS5jbk34WHl8fzFfW6TV16mOVz4o82cJVvEirz2eN13X8x6H+taHEKR2S2LR7DOG/Uf4Vzp3OdWGSHCFAyjeJTvgdD5g+foNjVsY+RXZvujvcWLKfNfwkcvh6HzFdjhnFNM5gsCzheX6/IUm+nwDnhF/wCAcBiSJSdsZGWGPUYz65+teNqNVKLZGucbJ9JaOG8LCmJQmmORvdx4mUKzFj+yuQo9dXrXkW6uUmeoqIvGS4AVgNR5n7Ye0bKq2EIYyTquoDmyuzosY64JVi3oPWotlkIrGWYOwvsxe0iWR3Xvj4mTHh1Y8IJHkenKuNNnFJI3rjspHKiC7g2BZjkba257ruPPO2TvUVlEm0zY9n3ZAWFzM0U7vDIm0bnOltWcgjY7ZGcZ+NTi8kJLBfqkRFAKAUAoBQCgFAKAUAoDBd2iSoUlRXQ81YBgeo2NAanGOBwXSxrPGHEUiyJuRpdfdIKkH5cqAkqAUAoBQCgNTiFisqjJKsp1I6+8jcsj9CDsQSDQGCy4kdfczgJL0IzolH7UZPXzQnI35jBI6bPEbCOeMxyoHQ8wf1B5g+oqddkq5dUXhkJRUlhnmXG/ZhIjF7Vw69EYhW+GfdYfHFe5R2xti1fMx2aR/wCJT7nhEkRKTxmHPmpVc9D5H4gmvThq657weTHZCcN2jm24d3ZOcE+Q/WtKvUuCpy6kbVgukncMW/B+H8+Z+G9ctksb7epBrq2X7ljsuAXUiZWBsdA4RR/Lrw1eVf2hTB/C8v0/mC2OiufC/Im7Ph08SKz2kssu2A7xd0nwVZCT8x67V41l/ey3eEaq9L3KzGPVL5Y+5b+H2zgmSYgyMMYX3UXnpXO/qT126AVlbXCPRinzLk0+PceEJWKJe+uZB93Cp3x1djyVB1Y/AZNRJGLgXZ7uz31yVmumbUZCoxHkY0RZ3VANvM8z6cwdN/jPGYbSIyTuEXpnmT5ADcmuTmorLLdPp7b59FayyidqfaFPHbQTQRKqTmQL3oJbSujDYBAGcnbfkKonc1DqSPW0vZdctS6LJZaWXjz22/Eiey/au6IvJZcKsNq7hRGE8Z9zmPOo0WSlJ5Lu1NDp6aoqpbt45ySXZz2kyLOLfiMYR8hdYBUqSARrQ8s5G48+VdhqHnE0R1PY8HU7dNLqx4e3OP0PTga1Hz5zQCgFAKAUAoBQCgFAKAUAoBQCgFAKA4oDz/tL7S+HIzQOHnwcN3Y8IYHoxI3B6ryPWt9XZt1kerj3KZXxize7K9rVuVb7M5uFT3o3wlxGDy97Cyr65B25saz36ayh/GiyFkZ8FnsuJxSkhG8Q5owKuPijAMPpVBLBtsoIwQCPI0BFXPZq0k9+3iP8oH6VarrI8Sf1K3VBvLRs8O4RBbjEMSR/wqAfmeZqEpOW7eSailwbtROmjxHjEEGO+lRC3uqT4mPkFG5PwFARkl5d3J0wR/Z4j/fzDxkf/jh5g893xjnpNASPCODRW4bQCXc5eRzqdz5sx/TkOgFASFAeD8dll4pxfuSSEErRqOiRox1NjzIBP0FefJuyzB9rpo16HRd4ucZ921si1cdDf5rJEiXKQXxWOKAiTES248JIGzeAtjzYVrsWEsLOGfN6K1Ttl1z6eqMsv1bN2Iw21zcNcymUT3EEa96wzHhWnVT6KzZxttjNSSabbKJSjOMa647rLe/PqvksnkljEZuIFJ5Qw++lnmBzkRqzFweQBYAfAis8a+uUurwPas1/9JpqY0JYlHLz8v3PW7f2jx9wwWCXvQYUgjcqpnMo+6OxOgEAsdQyF39K1nzZDH2m3JLExwqDaTFAhLa51ufs0ZVmxlCxXAK+fwoDWsu1F5cXsdvHdM0kEyRSKiIA/dqDeTy+HaPUe7QDGSc70BJ+zGEzfa1uHuFvEkeK51SuQcszI0YJ0qAMAYHIeRoD0y3i0Iq5J0gDJOScDGSepoDJQCgFAKAUAoBQCgFAYLK8SVNcbBl1MuR5q5Rx8mUj5UBnoBQFU7e3DNELdZRCJVZp5j/dW6gd4w/eJKoP4j5Vq0sV1dbWccLzfgV2PwKfwLs1wG+VoLUv3qr7xaZX8tYEnhYegGK23ajW0vrnw/YqUKp7I8+u4bjg3EtjmSFsqRssiMP0I2I6EHyr0ouGrp9H+DKMOuR9GRpDdwxyFFdGUOmoA4yAQQeh+FfMTi4ycX4G9PKyjGeEsv8AoZ5ox5EiUf8A7QzfRhUSWTr9mvByngP8UDfqs3/hQ4dGtr0//cW6/wANu5/WagOi8DlbPf3k7g/hTRCPrGof/qoDo1vY8NQylY4c83bJdvTU2XY/M1FyUVlltNFl0umtZZv8H41DdJrgkV1645g+RB3HzpGSlwSv09lE+ixYZIVIoFAee9puxE/ey3HDpVikmUiVSF31bvodgdJPXAHxqh1NS6ocnrVa+uyqNGpTcVw0/wAGUdOxHFEVY1R1RGLKElwoYjSWGlueNs1Qq7ksI9ees7Km1OXKWOJce3BvcJ9k1w7ap2SMZJOPExyTnf8ArUlp5S/vZRPtrT1LGnr444X2IPtLwVYZOJrbhtNvFbQO4BY4kdZJ30jnsuCPKtUYKKwjwdRqrNRPrseWTXEuAK6Wk0Iu7q3aeRrmSNTHLIxTukcL4SsYAKADAC9TnNSM5Y7jsSZuI8PnESxwW1uPADkCRXzGmOoU4bPLw9c7gbXAexd1bG5jjuI0ilkkkjlSMGYF2BAct4SBv0PMcuVAWHst2aWz7xjI8ssz65ZZCNTtgDOAAFAAwAKAsFAKAUAoBQCgODQFChupm7mXvpQ13dT27JqOmNAlyY9K8ldTEuW5nLZ6YAxT8cneHWpkOVtIWWIgOJZHJuNOogBtJVQSRjJoDYtPtLTWkMklzCmu48LMhkkjURtEJGXPIkjIOSBudzQGv2elaKK10O4E3FLoOuokaRNeeEDouVBwOu9Ad7G/mkuIkaaUAPfOVU41iG4iEaE4zpGcbcxkciaA2+wl5cymOWRJxHNbLI7TMhXvW0MO5CsSqFWbbAwFXbOaA2uLWCXF+IplDR90jMp3VtLSFVYdRqYNj9wVqrm4VZjzn9P58yqSTlhnn/bDh8fD+O2clqoTvChaNdhkv3bYHkVPL0r0tNOV+kmp74/9KZpQmsHHt9hAuLVgN2icH4Ky4/7xp2Q30S90c1K3R6D7K5S3B7UnojL8lkdR+QFedrljUTL6XmCLXWQtFAKAq/tB7RSWNsrxKpd30gtyXwk5x15cqrtk4xyj1OyOz4625wk9ks+557B2eluT9p4nOcEAhdXQgYHko9BXy2p7Usus7nTRcp8cfZfmz17tfTpIuvTrGOX/ADn5i77ONAftXDZ9ON9Orp5A9evhao0dpXUWdzqouMvPH3X5rYjT2nVqIdGoSkn4/wA4L57OO00l/bu0qqGjcKSv4vCDnHQ19TTY5rc8rtXQw0tqUHs1n2LdVx5YoBQEV2kmuUgLWcccsoYeCRtKleu/n1+VARHYHs7LaxyvdMHuLiVpJivu6jsFXP4QBj5mgLWqgchQHNAKAUAoBQCgFAKAUAoCLt+z8CXBnVW1kkgF2KKze+6xk6Vc9WAycnzNAdU7O24hliCYSaRpXwzA94zBi4YHKnUAQQRjAxQGa24PGhiOXZotehpHd28eNeWYknkOfLpQGq3Ze30OgDhWl70aZHUpISSWiIP3eSSTpxnU3maA2LLgUMRiZFOqJHVWLMxxIyvIWJPiYsoJJ3zQHPC+DR25bujIA34GkdkXcnCIxIQb8lAoCu9tonWeJ4pO6kkGiKVvcWddTRo+xGh1aRD66cb4rZpmnFqSylu/PHjj1WxVPlMr3Z/sVfTcSF7xNk+6IKqrA5IzoAAGFQE58ya026umFHdU+JCNcnLqkUr2u8fW7v8ATEQ0cC92pXfU2cuRjnvhf5a39nUOqrMuXuU3y6pYR7h2O4YbWwt4W95IwG/iPib8ya8HUWd5bKXmzXCOIpEzVJMUAoDz/wBsv+qQ/wC//wD5vVN/CPpf9L//ACpf/l/dEZx2xee0hMQ1aVBIB3PgA28zXzf+nNfRotbatQ+nq2TfHLe78M+Z43atM5zeFxJkP2btZY4pWmGnUAQCdxgHOR05itX+pddRqrq40S6unOWuN8cPx49jP2dTZF/EuWsL6lh9h/8Aq0/++H/cFetpeH7nu/6h/wC2Ht+Z6VWo+eFAKAUAoBQCgFAKAUAoBQCgFAKAUAoBQCgFAKAUBHce4PHd28kEo8LjmOan8Lr+8DuPhVlVsqpqcfAjKPUsM8b7Q8C45CPs4luLiDkrRMTleWG/GNuhJFe1Tdo5/G0k/UzSjatiT9nHsxkSZLm+UKEOY4cgkt0Z8bADmBnn8N6tb2jGUeirx5Z2qhp5kewivGNRzQCgFARnH+BxXkXdzAkA5BBwVPLI/wAajKKksM1aTWW6SzvKnv8Ac84vuzl7w1i9uxmg5lQCSB+8n/mWvK1vZlV6+Nb+a5Pqatfou0V03ron5/o/yZpcL7L3vEyHnJgt+YGCCwzthTz+LVHR9mwrWy+fiZrNZpNAnGr45+f7/kj1Ds32ehsYu7gBAJyxJyWOMZP+FetCCgsI+e1Wrt1M+qx/sS9TMwoBQCgFAKAUAoBQCgFAKAUAoBQCgFAKAUAoBQCgFAcYoBigOaAh4OPK3EJLPQQ0cKyl8jBDMVAxzztQGbjXHre0Cm5mSIOSFLnGSBkgUBt2V4k0ayRMHjcAqynIIPIigIW17XQNcSwORG8c4hXUcmVzGsnhA35GgJHjfFobSB57h9ESDLHBPMgAADckkgD40BzwPisV3bx3EDao5BlT8CVIPqCCD8KAwJ2ktTc/ZhPH34OO7zvkDJXy1Y3088dKA2eK8Vhto+9uJFjjyAWY4AJ2GT0oDQ4b2wsbiRYoLqGSRgSqKwJIHPbz25c6A3eM8SFvGrkKcyInidUHibSN22J9OZ6UBv0AoBQCgFAKAUAoBQCgFAKAUAoBQCgFAKAUAoBQCgFAQ8HAVXiEl5rJaSFYimBgBWLA5553oDp2g7Ordy28jOVNu7MAADq1IUwc+hzQGXsvwQWVpFbKxdYhgMQATuTuB8aAgj7PoxxE36TOs5m15wCNBjEbREE8iBnPOgLLxvhoubaWBiVWWNkJGMjUMZGetAY+znDWtrWKB5O9Ma6dekJkAnT4V2GFwPXGetAV6D2fxred+Jn7sXTXQg0rgTsmgtr97TjfTQE52m4Gt7B3LOUHeRvkAHdHDgb+ooCC4d7Po4blJxM5KXdxcBSqgEzoEZNugxkfGgJ7tJwQXkSxs5QLNHJkAHJjcOBv0JFAS1AKAUAoBQCgFAKAUAoD/9k="/>
          <p:cNvSpPr>
            <a:spLocks noChangeAspect="1" noChangeArrowheads="1"/>
          </p:cNvSpPr>
          <p:nvPr/>
        </p:nvSpPr>
        <p:spPr bwMode="auto">
          <a:xfrm>
            <a:off x="204788" y="-47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endParaRPr lang="en-US" altLang="en-US"/>
          </a:p>
        </p:txBody>
      </p:sp>
      <p:sp>
        <p:nvSpPr>
          <p:cNvPr id="17415" name="AutoShape 10" descr="data:image/jpeg;base64,/9j/4AAQSkZJRgABAQAAAQABAAD/2wCEAAkGBxQSEBUUEhQVFhUWFRwbGBcWGBgYGxoaHxcYGBcXHBsYHCggHRwxHB0cITEiJSkrLi8wGx80ODMtNygtLiwBCgoKDg0OGxAQGzYkICQsLCwwNC8sLCwsLzQvLSwsLCwsLCwsLCwsLCwsLCwsLCwvLCwsLCwsLCwsLCwsLCwsLP/AABEIAMABBwMBEQACEQEDEQH/xAAcAAEAAgIDAQAAAAAAAAAAAAAABQYDBAECBwj/xABKEAACAQMCAwUFBQUDCQcFAAABAgMABBESIQUxQQYTIlFhBzJxgZEUI0KhsVJicoLRFUPhFiQzNFNzkpOiVLLBwtLw8RdEY6PD/8QAGwEBAAMBAQEBAAAAAAAAAAAAAAIDBAEFBgf/xAA2EQACAgEDAQYEBQMFAAMAAAAAAQIDEQQhMRIFE0FRYXEigZGxocHR4fAUMkIGFSMz8TRDcv/aAAwDAQACEQMRAD8A9xoBQCgFAKAUAoBQCgFAaPFeKR26BpCdzhVAyzN0VQOZ/TmdqlCDm8I43gi7jtI6LrNrKU66WRmA89IO/wAiasjVFvHXv88fUi5Nb4JPgnF4ruBJ4SSjjI1KVPPHI/8As9KhZW65OL5RKMupZN7NQOnNAcZoDmgIDjPHmgureHQCJ3xnfIwpY7fKq8vqwimVjVkYJc5J4VYXHNAKAUAoBQCgFAKAUAoBQCgFAKAUAoBQCgFAKAUAoBQCgKHfS99x+OGT3YrcsgPIsSMnHnjb61rdbWlUvOW/02KVLNrXoXhyoHiwB67CsiLivdouLLaQItvo1SSrGmMEKWYAtjzAPL4VCyTjheLNGmpU+qT4isv8l9fwI/tNcXdlCLlJTIqEd5G+CCvUggDB+G2/Kq7nKC6kzXoYVambpnFJtPpa8H4J+aJSPjBuJUSE6VaESauuDyFVK3vbpVp4UcZ9W/ySMLh0RyzrLxd7aUJOdSMG0sOeQpb9AR9KrqnbHV9xJ5UlmOeVvjHqJJOtyXgQF5xi7m4a99BNowGbRpUqFBII3Gcgdc887V9DXXVHUdzNbZx8zDKUnX1xfqdZLozT8JkYklgzZbGd43O+AB+VebP/ALvk/uh/9sfZ/kZl4/LdRyyQvIp1ssSIoI8LFQWLDTvjO55HYVT1Occr5HuOqui1QmlhYznl5WXhJ524X4ss/Z3vmiSS4yspXDoPcz+0oIyOX5mro5xuefZ0db6OPAl66QFAKAUAoBQCgFAKAUAoBQCgFAKAUAoDhmAGTyFAQA7b8O/7bb/8xf61Pol5EeuPmc/5bcP/AO22/wDzF/rTu5+RzvI+Zls+1llLIscd1A7scKqyKST5AA1xwkuUdUk+CaqJIUBTe23ZuaSWK7syq3MPLVydd/Ccb9T9TWzT6pVxddizB/VeqKLKupqUXhoyRcYlnj0T2TBx+8hTPmCfEPpVTjCL+Gf4PP6fiTy2t0V2z7EXDcN7tiEnS4M0fMrnOcb7npv6Co6+cdRZ1x2xjHyNXZ970yaksqSaa9/L1RO8WF1e2ht2hETSYEratW2fFo26+Z5Z5GszUpLDRbVZXRPvINt+G2Przx6c+hm/syS0mikiTWgjEbgHcDbcfTP1rN/TShe7q/8AJbp+njnzKlNSh0yM17bmadZpsJBCpJ1fA5JJ25Z/OroUylarJc4wkvX8yDmlBxKPxeH7PDizSd7J5C80RGFKnnoBOoJ1IwAceRNe7VNSli2SU+E/J+r/AD8DDPKWYLbxLDOpuJOH3Nomu3QE7kqRkMpUgKcEZ3+FeVZVKFrUvDb8SeHKcZx4wzBwyxu+GzypHCs9tI5dMsVZCenunb+lURhKvaO6Pau1NGpSlYnGaXKw0/dZW5frKRmQF1CsRuBkgfMgE/QVcec8Z2M9DgoBQCgFAKAUAoBQCgFAKAUAoBQCgFAYL4fdP/A36Gurk4+D5w7I8OtnmKXSkx927F1LBk0oTlQNm+BFa5WSfGx5FNik8T4wbD9mBbXsUUyCWKVlCOGYLIjMAHVlPPfl0Pnsai7ZNcncShYoy3TM/Yy2UcagKLpUTkBQSQAFYDdiT0rkptwwztNn/N0+p9D1mPWFAKA4xQHNAY5ZVUZZgo8yQP1oCNm7S2anDXdsD5GaMf8Ampg5lGjx2e2vrSWCO6hzIuAUlQ7/ACPKrabXVYppcEZxU4uJocGHEEhELxW+y6RKuo5HLUUIxn+apzdDfVHK9P3/AGOLr4ZP9muEC0tkhXkufzOT+e9VWWOybnLlkoxUVhEpUCRjMyj8Q+opkkoS8jsjg8iD8KHGmuTtQ4KAUAoBQCgMV1cLGhd2VVHNmIAHxJ2FcbS3ZKEJTkowWW/BHFpdJKgeN1dTyZCGBwcHcbc6Jp8HbK51y6ZrD8nszNXSAoBQCgFAKAUAoDDdn7tv4T+hocfB85dm5rfvJA1xGv3Ei5YiMEtGwABkK5PwBA64q3rR51eiks5fKZn4N26t4oxBcRzTRxyB4iDFmN1bcq2sgoccuXlXHPyNENNiKjJ5xv7GXsDfQycWtykhy0pIVkZTuGOARkH6061gpjpJxtU/U+h6rPQFAKAib7jgVzFCjzzDmkeMJ5d47eFPgd/IGgMH9n3U3+nuO5X/AGdsN/nK4JP8qrQCLsjZg5aESt+1OWmb6yk0BJw8NhQYSKNR+6ij9BQZOJ+GQv78MbfxIp/UUBq/5Pwj/RBoT5wu0Y/4QdJ+YNAdTHdRe6y3C/suBHJ8nUaCfQqPjQGex4vHI2g6o5QMmKQaXx5jow9VJHrQFc7X9ho7hJJIRonJ1DB2c9QR6+fnVU6k91ye32Z2zbppxjY8w4x5e3t+JWOB8cjhsJI0Z4LtXAKKATIw2yFYYHk3liqozXTjhnp6zQWS1atlidTWcybxFc8prjwN6Pit9axRXN1Kzqz47kBAWGknPu56VPMorMjJ3Wk1tsqdNBQSX9z6vPHnhZ8Mkr2g45O3DlvLdzCAMlGVW1AsACCR612cn0dS2KNBpKf616S2PVu1ndYwnnYg77tAJLFu8vJe/A1p3SyRHOn3GKqFIz1quU047vc26fRTjq0lVHobw8uMts8rLznHkjZ4V2hucRWlse8lMYeSSYl9OoatIycnGc5J61OMm8Rj9TPqNJRBS1WoWzk4xjFJZxtn0JK87QXdiwF4IpEdX0NGNJDquoKwzyPLauynKD33yVU6LTa2DdOYOLWU3lYbxlPC4I/s3w244jH9pnu5VDMdKRMVAwegUgDB8965CPWstl3aGohobnp6Ko4WMuUepvY1OM3UsCXtjJM06i3EiO+7L41yjE7nY5qE20pRb8DVpK67ZafVqCg3PpaXD2e6XhxguHs/su64fEOrDUfnV9axFHhdqX99rLJ+rX02/IsdTMAoBQCgFAKAUAoDFdR6kZRzKkD5jFAfPo9jPEtstbfKR/8A0UByPYxxHPvW3/Mf/wBFATXYz2WX1rf208pg0RPltLsTjQy7AoPPzoD2ygOskgVSzEBQCSTsABuST5UBBLJLe7qWhtTyYZWWYea9Y4/X3j0wNyBM2lqkSBI1CqOg/M+p9aAyaxnGRnyzvQHagFAKA6yA4OkgHoSMj6ZGfrQEBecQvoTk2yXCdTA+lx693JsfgGrhBuS8MmK047ZcQzETiQH3JAY5UbzU8w3qpzXcnI2xk8Lk7XnFJLFGNxqmhA8Ey6deekcg2GfJxgdDjmeN4L64dclFvHq+F7lIHeHirXbWU5ibcJoUtnSBnnjmM86zpSU+rpPqLLNPLs6OlV8epPn4sct44J3ifCLm9uo5JY/82VTpVXKONQ945OdfIEfHHnVji5Sy+DzqtbTptPKulvrbWZYi1t5J+Hitsmhw3gF1LbmzkEkEQZipOGBUsGVG8Ocg75GAfpUY1ya6Xwab+1NPC9aqlKU3jOVJYeMNrfG/kyck7IytadwbgZ5FxGmShXGgnTn4Eb1PoysZPNr18IX9+qlnZreWz5zz+xgg7ESR6JIrgpOildYUEMn4QykY2G3LkB5Vzusbpmh9sOalCytODecZez8Wnysmza9lJXnSa8n74x+4oUKo+QAFSVe+W8meztH/AInTRBVxeM4bbeOMt/ojt/kX3bsbW5lt1c5KLuufQE7Vzu0uGSl2rZZFK6EZtcOS3+qaydD2M0QTCKQmeUbyyDVncE5Bzz8+lO7wtjn+4yndGdyzGPEV8KXtj/0muB200epZWQp4e7CjGkacEfDPxqayY7Z1yS6Fh+JLV0pFAKAUAoBQCgFAePXHG7q2kyDLLm8vpokJY5ES3cZtzjmoIjcL6nA2oDej7TXjTW7tcQKpjudOSndSsiRsgdkdgreI7AnAUnG5wBtcK7bSuU72ZY1WB3JMILXDq8ivHFpkKkJpG6ltWoHagIv/AOoN0dY763UKJSsjRhu8KQQSxxjRJpDEuy7E8upoCe4Jx67u7t4nKwIpJKgp3q6GjIBDMWKspbJKgDK4J3oCcgH299Z/1NG8C7jv3U/6Q+cIPujkxGrlpyBY6AjbhGnLKGZI1OCy4DOfxAH8KjkSNycjbG8k8Fcl17eBDXnZC1xmJHD8w4lfY+eWLfkKvjbP/J/gZLNPTFZjHfzy/udrczwoFad3x+LSmfhuCcfnVyhXJ7I8yzXaivbP6g3jDcO/zY//ABVipj5GOXaOpz/f9v0MTcakHJz9FP6irFpYPwJw7S1S/wAs/JGe27SMNnAf1HhP9D+VVT0K/wAXg31dry4sj9P0/clF4/BgEvgn8OCW9fCoJPxGRWKymcOUerVqarVmDz9/oQ3HuGWfEVwSEmx4HZWR9vRwCy1U4iyuFqw+SE4D2nlWZbC7CSfed2ZM6sqVICnbxb43+u9Rz4Mpq1EozUJc55LTb/5k6xEn7M7BYid+6c7LCT+wT7pPIkL1WpG0nqAUAoBQCgFAKAUAoBQCgFAKAUAoBQHXQPIUA7scsD6UA0DbYbcvSgNWXhkTTJMV8cauqnyV9GoY5H3F+lAVr2hcTKxmGNckxmSc6tGLdThl1Y2Zz92Ovvke7UZPCyTrj1SSNH2c9pZr2eUMFSKKJQkSDwruQN+ZOBjy9KhXNybNGopjXFYL3PLpVmPQE1cll4RjbSWWQnB7te6jjxsFAwTks2MsT575NaZ0ShueTDtGE7FBLb7/ALEleXACk9AKqhBt4L9TqI9GxVr3tDCHjjDEvKcKACfPOfLka9OvRW9Lk1hL+bHg3KUk5LwK/wAZ4Ukx8UkqsJA6kMPCQcgaSNJHxBrdVOUVslxgjTZKPCXGDma5OfUfCrIwWCyMI4NSLi6Hm4BzjSx0kHnghtwfSu9GSx1PyNi347GJdAkHejfSDgj4fLpUJUdSw1scjXZB9cNi22d9FfRm3uQCW5Hlk9CPJx+f5V42q0jq+KPH8/A9rT6mN66LFv8Af2OLLsnayYJjCTQyYZoiU8S4ZW0jYZBVsY61gaRf/T1vfG68izXlqssbRyDKOpVh6Hb5fGhoNHgczgNBMxaSHHjOMyRnPdynG2Tghv3lbpigJSgFAKAUAoBQCgFAKAUAoBQCgFAKAUBxmgNDivGYbZdUzhc8hzJ88KNzVdlsK1mTNGn0tuoeK45+31NiyvUliWVGyjDIPLb58qlCSlFSXBXbVKqbhNYaPJOKvJfzJEh8d7L3xIx4LRCUtwcdNOqXB6sPSoT3aiXUYhF2P5Hp/CeAwWzEwppJjRDjqEzpJ/e33PWrFFLgolZKS3Kz2y7S/eC3hOTkBj+9kDHy/XPlXu9naHMO+nx4Hj9oW9X/ABrhc/oanDboQrPNITpjLqNXM4YD8yABVt9btcK4rd4Z48ZYklHlo14OM3UpAWLSzDOoq6rjz1McVZLS6ev+6WUvZv6InPp5cvxM54TBC2sAtICSGZixBIwxHQZFV/1Ftqw9l6bGadspvpXBH3r+taq0X1rCImeVlUtu+ncLzbHXH7QHlVm8H6FqSzjgg7q8hI759BBHvMASR+zvzPTHxrU+hR6nwaIxnnpRSHnAlLxZQatSb7qOY3FZVLfY3YeMSLZw3tO8kWktiaMh1blrAzkej439cVZFRb3WU9mZZVdMuqP/AIev+zvjv2wzyHAbTFqA6sFZS+PIgL9K+a1+k/p7MLh7o9Sizrjvz4l0rCXkXxod2Y7gf3bYk/3TEB8+gOl/5D50BFe0HtWeG28coiEuuUJgtox4HbOdJ/Zxj1q2qtTbTK7J9CyUZPbTIQSLHIGMkSsQMnAz93tk7CtH9LHz/D9ylahvhGW99sM0LlJbDQ4xlWmIIyMjI7v8ulc/po+f4fuc/qfQvXZXtQt1YpdyhYQxYYLZAwxUeIgc8eVUSqfX0x3LVdFQ65bI3bzjSCNZIisgaZIyQ2w1MFPzGc4rsaJOTjLbZv6Fc9VFRUob7pfXY4se0MMiO5dFCOV3YeeFb542rs9NZFpY5WeDlWtqnFyzjDxz/OfA2YuLwNoCyxkyMVQahlmA1Mo8yBvjyquVcovDRfC2E1mLyYrziyrMkSvCXLgOjSaXAZXZdKgHUx07A42BOdq4ovGSTlvgxx9p7NnZBcwlkDFh3i7BffPPp18q73cvIdcfM1OFdsrWW1W4aWKNWYqQZFJDjfRt+LThseRrsqpKWMHFYmsk1Y30c0YkidZEbkyEMD8xUGmtmSTzwYuMcVitYjLO4SMEAsc8ycDl6mpV1ysl0xWWJSSWWQae0Hh5kSMXKFpMY54GeQZsYU/Gr3or0m+ngr76GcZM3DO29lcSvFFOpZFZjnIXSvvEMdiBz+FRnpLoRUpR5Oq2L4Zop7TOGmTR9o641FWCf8WMY9as/wBv1GM9P6nO+hnBI8R7ZWUEpiluERwuog55adQOcY5cqqhpbZrqjHKOu2KeGylcT7Sq8r3lhOzoColXxeE8l1I34GxsfMHetk+nT6drUR4W3r7Pz3PE1vfV2q6mWz58l+zI7vzxIvPI2mQMU0LuiAe6ADvuMNz5k18b2rKULVNbwlFOPtw/mnlH6D2F2hGWkj0pevv5l4lt3t+CmMH7xodAPk8raRj4F9vhXr6VJUxx5Hk9oXK7UzmvF/sa/ZDhq/2jeygAC3EVrEByVFhjdseXNfpVyW7ZnlL4FH5lm4/xH7PbSS4yVU6R5tyUfXFadNT31sa/N/8ApRbNQg5M8QvOOpAx21y83bPJuZA9c5yfPNfY92pLyj4L0PCVbs3fiTdteQ3SxrHnutQklBHvMuyo3pqGT54rLideZN78L0/iMjrnW23zwiyf2hWDuTJ3TNS5vBV0KmWQqZB3E+Wx/wCwPOt0YYWTYlhGjLOdWQcY5VfGCxhkunbDIziPA4GYTBPeO65OkP18PLeq66Y9WJeBZXfNLozwUzjV4sty2nkAFBHmo3Pw6fIVknapWtI31wca1k62lvn1/T5nr8vrWiuDZGUsF99nfGTaXkRZvu3PduBsAGIAOPRsHPlms3adHXT6rcUT6bPc+gK+VPTMdzCHRkbdWUqR6EYNAeb9sbI3/DbRHkCFLgrKzbktEk0UmnpqLA8yAN8natGmTcnheBm1VkIR+N4Ibg91FaSIkar3MWrOBqMpx7zk+8dQGDsBgYr1Hpuqv1f4Hz77QavT/wAY548f4yOubOK7TTcsUZNTJIoBZs5ZoiT0Lbgnkc+dTuoeU4ezI6PWqMXGx+bXv5fMuXALcWvD7WMNGU75ys8g1KgJZlJAIAfBxvyOawKDdklvnHC5f7Hqztj3VcljDfL3S2+/uZlkBaTD6ybu2YMF06hqUawB+HO2euKtxhLbHwyX7GdSy5Yefjg/L548jKlyseV+6Ui9lJeRSRF72g4BG5GQCdqi4uW+7+FceP8APEkpqGVsv+SW7XHOPr4eBp3i6kuJkbXJbzRXCEJpLKqgSFVHMFNag9ahblKKxhNNc5/E0aWScptPO6fGM7LfHl6nSOMsbS6ZTquuINLj8Xdi3mSBd+R7tVOOhaqs4Uo+S/NGzHD83+Rp9m7hFeyhhkiuI1bAgliC3VsNDAs5Q4GB4TqG+eZrs0+lye3r4MRfCMHCuKpHFZJrt4CiTh7iZC2h+8GYANShZSCD4t8DA51KUW+rnw2X3IxawkWr2aygw3C6izC8lJyvdnDEMrFMDTkeIDHWs963XsW08MhPbveabCKP/aTD/pUn9cVu7Jhm1y8kQ1D+Ep3HOAxjiHC7NUUHuYe9wAC5LFnLeZwDWyq6XdW2t+LwVSiupRR07i3fi3EtZ7m3SKZSY0J0bpCCFUctR+Fd6rFp68bttc/NhY62Rpv5LKOJYbi1vIGfUsLIGOo/tRuNSE8tj1q3u42yblFxl5/uRz08PKLD2dWO745dTSxI0UMTtoYAquhVQDB2wMEY9KzX5q0sIJ7tkofFNs3PYbYLKt67gaZNEen/AI2YD5MKp7Yw1Gt+pKmKkmnwX/hHZNLdXCkZZsjbGwGFB9fUV8jqOyK9QoqyTxFvHs/A0aSL00XGL5NnjkeYraOQAFrmHIUnGUbvhjO+Mx16sIRhFRisJFmcnHA1WKW/LED/ADnvGyeSm2g8R9PCfoakhJ7FQ9o99ILaKR2I7yTKRjICoFITUOrkspPljA6k+12NBO2UvJfmv3MGry4LPizxy+cIzd4csWJ0A77knLnp8Bv8K9ydmCiKyti8dlDps0bbLeI4GAASQAB6DH1NU46nkxX/APZgkXvKmqivpMct1Uo1kkjpJJH3J3PeE7fDP6V1KfeehD4uv0ItpM1pwX4Ok75ieMkgSDTkcwScA1RqYNwzHk5jElLyKDLEkJKvuynBUedYc00r4t35Hopys3jwa01+55HSPIf1qmzV2S42RZGqKM1hcurDc1KuUntLxIzSxlH1VwG9fwJIdSyRK8Mh5kaQWjY9WGcg9QfME183KOGzYn4E0rgkgHcc/TbP6VEkQfZpfFdx7aUu30jHIOkcrf8AW7H50BOd2PIfSmWcwh3Y8h9KZYwhoGMYFBhDQKDA0CgwNFBgaaHQEHPagODGPIfSgOQtAavEOFwz476KOTTnTrUNjOM4zy5CpwslD+14OOKfIbhUJlEpijMo5PpGoYGBg4yNqd5Lp6c7DpWcnWDg9ujOyQxK0gIchFBYE5IbbcE0ds2km+B0o1bXstZRyCSO1gVwchhGoIPmNtjU3qLZLDk8e5zoj5G1Dwa3QuUhiUyAhyEUawdyG2359ag7ZvGXwd6ULPg8EWO6hjTBJGlFXBI0k7DnjakpynvJ5Cilwb1QOkR2giy1s3RLpD9VdP1agM3FrVO6kyo8WnWQNyAwzk9cDNdXJGfB537crlo1t2XY+IZ8vdJx5H1r3exv7bPl+Zk1UcuOfU8OvjiRv4j+uRW22WJMjBbF67KcQzax530goQPIEgf9OK1UrrgYdRDE2SM0mCcnl19POtCW2SlbmpDxBJH0I4LDmB8t/X5VzqjloscHGPU1sZZpMttyGw+VSittyKWxizUjpjuIRIjISRqGMjmPIj1zXJw6oteZ2L6XkpXaGPVom6tlJP8AeJ4SfmN6+anFp4Z6FDxmHluvZkVGuQfr9Of5fpU4RymXNm3ZDxD41rpiVTPpqylYWHDFB8Z+z/QRjWf+EkfOvCuj/wA1no39yyUmoV+ba+2/4Ejd3ndcShTpcQOv80bB0/Jn/KsuNsmhvfBx2XkDS3xHL7WV+awxA/nXCRP0AoBQCgFAKAUAoBQCgFAKAUAoBQCgFARXadf81Zv9kyS/KORZD+SmgJJ1DLg4IYfIgigPJfbPYTfZYgVLpG7aZBv4SBpVhz1DBGeoGeea9nsmazOPml9zJqNsZPE7sZw3moz8R4T+g+tb7k+SMTtYXzwtmM4zsQdwfiK5VbKt5icnBSWGSM3EJbmMqx8SeIKNgV6/Tnv/AOFW97Ox4KlCNbyvE2OGgqe+B8SId+m+3z51p6W0peJXN5+HzJXhPFRKSp2YDPoR54+NX12qbwV2V9O5ItVxUYr2RkidkGWCkgev+HP5VXa5KDceSUEnJJ8FeSwP2Byx1PKe+T00+/8AMg5rxZ1dMFJ8tmp2f8yxwtvr+hAWURZwAM52+oxXKoNzwaJySRO9nuGF3ARdbZ3P4E9T+0fy+NbKYKEeqRmvtSW+x9D9luHyMIZZtliiCRL/ACgd4fiM/X4V87qrI9Uox8Xl/oX6aE5NWT2wsJfn7s1uO3S/2rCze7bQSSOfIFWz+QH1qlRxS5PzLnLN6ivIeyq7jmspJY21GS6ldzgjxsQxUA9ACFzyOnPWs6NBcq6Csdsu2Mdg8Cspdpn3C5JWMe/Jgc8ZG3x8q06fSyuUmtsL8fIrnYollRwQCNwRkEVmLDnNAM0AzQAGgOaAUAoBQHV3ABJIAAySdgB50Bp3F9oliU40y5AbP4wNSr81DH5VxvDLYVOUJSXMcP5cN/J4+p1t7wtczJnwxpHt+8dZO/8ADprie7RKdXTVGfjJv6LC++TNw6771NYHhJOk+ag4DfPn8MV1PJC2t1y6Xz4/obVdKxQGO4hDoyMMqylSPMEYI+lARvZictbhGyXgYwuW5lk8Ov8AmXS49GFAa/bjhhubCaNff06l/iU6gB67Y+dbNBcqtRGT44fz2Kr49UGj5nmcMWWVCTzBXZweo8icdCN8V9JdW8swRTW8X+hxDwLWfu5Fb9w/dv8AA6tvoSfSqI1PxX8/I67+n+5fmjLNayW5B7tsjcAKSvzIzn5mr264Lbcipxs2yHl+7LfgkYLp/ZIBJU/kfUVyu1zluOnfHijHw1hFOCxwu+/xHX0q6Ee7s34OzzKOxcYWBAI3BGcitjMb2NbjqP3JEasS+3hBJxjLcvSqLZfDglU11ZZocP4dOz24dO7SNSh1sFLasg7Hfy+lYLGnFLPBOy2CjLDy3vt6Grb2NvE4VpDIQwGiIYBOfxOdzv5AVOKm38KwSlZZJZSx7/oXr2f2hnuY0RVjhU6mReRA38R5nfArmu6dPp3LOZPZfMjRUp2rq3fJ652hdltJmXIYRsQRzGBnNfL0pOxJ8ZPXuyq5Y5weJ+0Ljc0Vo5fJlvsRhjse6XBk0qBuDhFz8a0atwilXF8fzky6NTk3ZNc/zg9C9lUscHD4rYsNcY8e4xrf7xgOpwWxn4ViN5dbq5SONpHYKiqWZjyAAyTXUnJ4RxvCyeBdpO3N33yXMLdz36ll8ClzGsjpGrFwfD4SdK9WJPOvoaNHV0uEt8bc+Pj8zDK2WcnqvYjtml6e6OBMsEcjAcjqRdenz0udJ+IryNVpHT8S4y1/Pc1QsUtite2G8eaWGyikEbLG9w516PdRhGmcjcnUMeorX2dFQjK2Szwv1K7m28I0+I9ppbyx4XBHK0RunEU8i7NlNKOoPQknV9OlShp41W2zaz07pe/BxzcopLxMs/DzwvitvDbzTNDdRSh45HL4KoxDDy3AOfjXI2LU0SlJLMWsNHcdEsIsPsYlZuExliWPeSbsST75xuaz9ppLUPHkidP9peawFooBQCgIvjvHbW1UG6mjiV8gayBq8wBzPr8aBbEHa8Ys47aF1kE9p3pAnyri3b+7DbZVB7uo7rlc7HNRUUkX26mc5ufDaw8bZ88+/j4CPjk4cpNEmue47u3Rdy0QBLzMQTlAm+dtyB1Fcj1POS7Vx08FX3Mm3jL8k/JGwe3HDIZPs/2uBCnh06gFXG2kt7oxy57VMxyk5Nylu2YePdrmh4hbWkawkTaSWeUBtLMR4Ix73LnmhwjLX2qW0nFfsShQmSvfl9mk8OlEGNyWJXc8xQFj4j2zsLeUwzXcKSDGVZxkZ/a8vnQGSeUQ3SSg/dXOlGIOwk/uX8vEMpnqe6HWgJqgPHfaP2W7uTvUGMnIYDcp1XPmM/SvqezdUrYqMnuv5+P3PIvg6p+j4PNeKSADEew6kdD5V6dssLERWvFmhbXEie7I6/BjWPuk+ScoxlyiXt+OSqi6zqUsQ2VUnkuCNuYzXO6WSl0Qb2Nm5vpNAIER6hu7XDDz/wAOlXdypQyuSEYRz4/U3OBcfcAiTSFHJlQAD93b8q7GpYwyNtEfD7nXi3aGSTAjZlAPXbV64HIf1qSpivAQojHlEXa2jNcKcsw1KwJJOxII3P0+VO7WGWyklBk1wDgTTTF8HTrJG3qSKjO2NcNzkm+nB7L2G4GtvCWA8T9f3f8AHn9K+b7R1Tun0+CN2iqcY9b5f2LHK4VSWICgEknkB1J9K802nzB2047LxTirTWy60gIEKkZBRGyDj95jnHXYdK5k6lnguVj7Sw7ab+ExvGSqFMx/eFjrzvnGpUTbOMOTXQeicT4H/aFkIBdZhcKTJFglsHOknJGM79OWDV+nu7mfXjJCcepYOlj7PbVbaKCcC4EJbunkXDKGbUUJUjK6ulWz1tjm5x+HPOCKrWMM0uHezYQ3q3aXUgdT7oSNU0Yx3QUDZNO2By261ZPX9dXduO3vv7nFUk8klP2Etprya5uR9oMgUKkigrGFGPD/AFPrVS1lkK1CG2PLxJd2s5ZFt7LYO4eETSqDcGaIrpBhYjGFPVcBRv8Asg86t/3CfWpY8MP1IdysYN3gXYFIJmuJria5nMZRZJTnQpBB0jzwep8/Oq7dY5xUIxUVnOEdjUk8nHZLsIbB1KXlw8ShvuWwI8sNzgdc713U6tXreCT8zsK+nxLlWIsFAKAUB5T7X+yV3c3dpdWqtIIcBkQoHXEmvWgk8JONt+oGxoDD2bMXBrC5kvoLlY7ibBjm7qXUShySIhpVTuN+eB6UBpdgpDbXkbXiOiX0TJw8u5YQR6srBhvc1LoI3zgKKAhLHsNxG2Wa2/s23utc4dbiZlK6QGHRlcc8/XagLXx3sldnjPDJUh1RW8USyOhARSrNkAO2rA+e1Aab9j7m37SG5jsY5bV3Ugju1SPIQNIFPJ1YM2w3zz3oCC4v7Pb1b28DQ3E8Fw+oPA8ILeMuocyjIwfLHLrQHrNhaOlvBYvBK8X2dEaUumUwpGGxg6hgYZeuDQEpwm8YMbeY/fIMhjt3sfISjpnkGA5HphlyBs8V4alxGUkG3Q9QfMVbTdKqXVErsrjZHpkeC9r+yclnMdS5jbk34WHl8fzFfW6TV16mOVz4o82cJVvEirz2eN13X8x6H+taHEKR2S2LR7DOG/Uf4Vzp3OdWGSHCFAyjeJTvgdD5g+foNjVsY+RXZvujvcWLKfNfwkcvh6HzFdjhnFNM5gsCzheX6/IUm+nwDnhF/wCAcBiSJSdsZGWGPUYz65+teNqNVKLZGucbJ9JaOG8LCmJQmmORvdx4mUKzFj+yuQo9dXrXkW6uUmeoqIvGS4AVgNR5n7Ye0bKq2EIYyTquoDmyuzosY64JVi3oPWotlkIrGWYOwvsxe0iWR3Xvj4mTHh1Y8IJHkenKuNNnFJI3rjspHKiC7g2BZjkba257ruPPO2TvUVlEm0zY9n3ZAWFzM0U7vDIm0bnOltWcgjY7ZGcZ+NTi8kJLBfqkRFAKAUAoBQCgFAKAUAoDBd2iSoUlRXQ81YBgeo2NAanGOBwXSxrPGHEUiyJuRpdfdIKkH5cqAkqAUAoBQCgNTiFisqjJKsp1I6+8jcsj9CDsQSDQGCy4kdfczgJL0IzolH7UZPXzQnI35jBI6bPEbCOeMxyoHQ8wf1B5g+oqddkq5dUXhkJRUlhnmXG/ZhIjF7Vw69EYhW+GfdYfHFe5R2xti1fMx2aR/wCJT7nhEkRKTxmHPmpVc9D5H4gmvThq657weTHZCcN2jm24d3ZOcE+Q/WtKvUuCpy6kbVgukncMW/B+H8+Z+G9ctksb7epBrq2X7ljsuAXUiZWBsdA4RR/Lrw1eVf2hTB/C8v0/mC2OiufC/Im7Ph08SKz2kssu2A7xd0nwVZCT8x67V41l/ey3eEaq9L3KzGPVL5Y+5b+H2zgmSYgyMMYX3UXnpXO/qT126AVlbXCPRinzLk0+PceEJWKJe+uZB93Cp3x1djyVB1Y/AZNRJGLgXZ7uz31yVmumbUZCoxHkY0RZ3VANvM8z6cwdN/jPGYbSIyTuEXpnmT5ADcmuTmorLLdPp7b59FayyidqfaFPHbQTQRKqTmQL3oJbSujDYBAGcnbfkKonc1DqSPW0vZdctS6LJZaWXjz22/Eiey/au6IvJZcKsNq7hRGE8Z9zmPOo0WSlJ5Lu1NDp6aoqpbt45ySXZz2kyLOLfiMYR8hdYBUqSARrQ8s5G48+VdhqHnE0R1PY8HU7dNLqx4e3OP0PTga1Hz5zQCgFAKAUAoBQCgFAKAUAoBQCgFAKA4oDz/tL7S+HIzQOHnwcN3Y8IYHoxI3B6ryPWt9XZt1kerj3KZXxize7K9rVuVb7M5uFT3o3wlxGDy97Cyr65B25saz36ayh/GiyFkZ8FnsuJxSkhG8Q5owKuPijAMPpVBLBtsoIwQCPI0BFXPZq0k9+3iP8oH6VarrI8Sf1K3VBvLRs8O4RBbjEMSR/wqAfmeZqEpOW7eSailwbtROmjxHjEEGO+lRC3uqT4mPkFG5PwFARkl5d3J0wR/Z4j/fzDxkf/jh5g893xjnpNASPCODRW4bQCXc5eRzqdz5sx/TkOgFASFAeD8dll4pxfuSSEErRqOiRox1NjzIBP0FefJuyzB9rpo16HRd4ucZ921si1cdDf5rJEiXKQXxWOKAiTES248JIGzeAtjzYVrsWEsLOGfN6K1Ttl1z6eqMsv1bN2Iw21zcNcymUT3EEa96wzHhWnVT6KzZxttjNSSabbKJSjOMa647rLe/PqvksnkljEZuIFJ5Qw++lnmBzkRqzFweQBYAfAis8a+uUurwPas1/9JpqY0JYlHLz8v3PW7f2jx9wwWCXvQYUgjcqpnMo+6OxOgEAsdQyF39K1nzZDH2m3JLExwqDaTFAhLa51ufs0ZVmxlCxXAK+fwoDWsu1F5cXsdvHdM0kEyRSKiIA/dqDeTy+HaPUe7QDGSc70BJ+zGEzfa1uHuFvEkeK51SuQcszI0YJ0qAMAYHIeRoD0y3i0Iq5J0gDJOScDGSepoDJQCgFAKAUAoBQCgFAYLK8SVNcbBl1MuR5q5Rx8mUj5UBnoBQFU7e3DNELdZRCJVZp5j/dW6gd4w/eJKoP4j5Vq0sV1dbWccLzfgV2PwKfwLs1wG+VoLUv3qr7xaZX8tYEnhYegGK23ajW0vrnw/YqUKp7I8+u4bjg3EtjmSFsqRssiMP0I2I6EHyr0ouGrp9H+DKMOuR9GRpDdwxyFFdGUOmoA4yAQQeh+FfMTi4ycX4G9PKyjGeEsv8AoZ5ox5EiUf8A7QzfRhUSWTr9mvByngP8UDfqs3/hQ4dGtr0//cW6/wANu5/WagOi8DlbPf3k7g/hTRCPrGof/qoDo1vY8NQylY4c83bJdvTU2XY/M1FyUVlltNFl0umtZZv8H41DdJrgkV1645g+RB3HzpGSlwSv09lE+ixYZIVIoFAee9puxE/ey3HDpVikmUiVSF31bvodgdJPXAHxqh1NS6ocnrVa+uyqNGpTcVw0/wAGUdOxHFEVY1R1RGLKElwoYjSWGlueNs1Qq7ksI9ees7Km1OXKWOJce3BvcJ9k1w7ap2SMZJOPExyTnf8ArUlp5S/vZRPtrT1LGnr444X2IPtLwVYZOJrbhtNvFbQO4BY4kdZJ30jnsuCPKtUYKKwjwdRqrNRPrseWTXEuAK6Wk0Iu7q3aeRrmSNTHLIxTukcL4SsYAKADAC9TnNSM5Y7jsSZuI8PnESxwW1uPADkCRXzGmOoU4bPLw9c7gbXAexd1bG5jjuI0ilkkkjlSMGYF2BAct4SBv0PMcuVAWHst2aWz7xjI8ssz65ZZCNTtgDOAAFAAwAKAsFAKAUAoBQCgODQFChupm7mXvpQ13dT27JqOmNAlyY9K8ldTEuW5nLZ6YAxT8cneHWpkOVtIWWIgOJZHJuNOogBtJVQSRjJoDYtPtLTWkMklzCmu48LMhkkjURtEJGXPIkjIOSBudzQGv2elaKK10O4E3FLoOuokaRNeeEDouVBwOu9Ad7G/mkuIkaaUAPfOVU41iG4iEaE4zpGcbcxkciaA2+wl5cymOWRJxHNbLI7TMhXvW0MO5CsSqFWbbAwFXbOaA2uLWCXF+IplDR90jMp3VtLSFVYdRqYNj9wVqrm4VZjzn9P58yqSTlhnn/bDh8fD+O2clqoTvChaNdhkv3bYHkVPL0r0tNOV+kmp74/9KZpQmsHHt9hAuLVgN2icH4Ky4/7xp2Q30S90c1K3R6D7K5S3B7UnojL8lkdR+QFedrljUTL6XmCLXWQtFAKAq/tB7RSWNsrxKpd30gtyXwk5x15cqrtk4xyj1OyOz4625wk9ks+557B2eluT9p4nOcEAhdXQgYHko9BXy2p7Usus7nTRcp8cfZfmz17tfTpIuvTrGOX/ADn5i77ONAftXDZ9ON9Orp5A9evhao0dpXUWdzqouMvPH3X5rYjT2nVqIdGoSkn4/wA4L57OO00l/bu0qqGjcKSv4vCDnHQ19TTY5rc8rtXQw0tqUHs1n2LdVx5YoBQEV2kmuUgLWcccsoYeCRtKleu/n1+VARHYHs7LaxyvdMHuLiVpJivu6jsFXP4QBj5mgLWqgchQHNAKAUAoBQCgFAKAUAoCLt+z8CXBnVW1kkgF2KKze+6xk6Vc9WAycnzNAdU7O24hliCYSaRpXwzA94zBi4YHKnUAQQRjAxQGa24PGhiOXZotehpHd28eNeWYknkOfLpQGq3Ze30OgDhWl70aZHUpISSWiIP3eSSTpxnU3maA2LLgUMRiZFOqJHVWLMxxIyvIWJPiYsoJJ3zQHPC+DR25bujIA34GkdkXcnCIxIQb8lAoCu9tonWeJ4pO6kkGiKVvcWddTRo+xGh1aRD66cb4rZpmnFqSylu/PHjj1WxVPlMr3Z/sVfTcSF7xNk+6IKqrA5IzoAAGFQE58ya026umFHdU+JCNcnLqkUr2u8fW7v8ATEQ0cC92pXfU2cuRjnvhf5a39nUOqrMuXuU3y6pYR7h2O4YbWwt4W95IwG/iPib8ya8HUWd5bKXmzXCOIpEzVJMUAoDz/wBsv+qQ/wC//wD5vVN/CPpf9L//ACpf/l/dEZx2xee0hMQ1aVBIB3PgA28zXzf+nNfRotbatQ+nq2TfHLe78M+Z43atM5zeFxJkP2btZY4pWmGnUAQCdxgHOR05itX+pddRqrq40S6unOWuN8cPx49jP2dTZF/EuWsL6lh9h/8Aq0/++H/cFetpeH7nu/6h/wC2Ht+Z6VWo+eFAKAUAoBQCgFAKAUAoBQCgFAKAUAoBQCgFAKAUBHce4PHd28kEo8LjmOan8Lr+8DuPhVlVsqpqcfAjKPUsM8b7Q8C45CPs4luLiDkrRMTleWG/GNuhJFe1Tdo5/G0k/UzSjatiT9nHsxkSZLm+UKEOY4cgkt0Z8bADmBnn8N6tb2jGUeirx5Z2qhp5kewivGNRzQCgFARnH+BxXkXdzAkA5BBwVPLI/wAajKKksM1aTWW6SzvKnv8Ac84vuzl7w1i9uxmg5lQCSB+8n/mWvK1vZlV6+Nb+a5Pqatfou0V03ron5/o/yZpcL7L3vEyHnJgt+YGCCwzthTz+LVHR9mwrWy+fiZrNZpNAnGr45+f7/kj1Ds32ehsYu7gBAJyxJyWOMZP+FetCCgsI+e1Wrt1M+qx/sS9TMwoBQCgFAKAUAoBQCgFAKAUAoBQCgFAKAUAoBQCgFAcYoBigOaAh4OPK3EJLPQQ0cKyl8jBDMVAxzztQGbjXHre0Cm5mSIOSFLnGSBkgUBt2V4k0ayRMHjcAqynIIPIigIW17XQNcSwORG8c4hXUcmVzGsnhA35GgJHjfFobSB57h9ESDLHBPMgAADckkgD40BzwPisV3bx3EDao5BlT8CVIPqCCD8KAwJ2ktTc/ZhPH34OO7zvkDJXy1Y3088dKA2eK8Vhto+9uJFjjyAWY4AJ2GT0oDQ4b2wsbiRYoLqGSRgSqKwJIHPbz25c6A3eM8SFvGrkKcyInidUHibSN22J9OZ6UBv0AoBQCgFAKAUAoBQCgFAKAUAoBQCgFAKAUAoBQCgFAQ8HAVXiEl5rJaSFYimBgBWLA5553oDp2g7Ordy28jOVNu7MAADq1IUwc+hzQGXsvwQWVpFbKxdYhgMQATuTuB8aAgj7PoxxE36TOs5m15wCNBjEbREE8iBnPOgLLxvhoubaWBiVWWNkJGMjUMZGetAY+znDWtrWKB5O9Ma6dekJkAnT4V2GFwPXGetAV6D2fxred+Jn7sXTXQg0rgTsmgtr97TjfTQE52m4Gt7B3LOUHeRvkAHdHDgb+ooCC4d7Po4blJxM5KXdxcBSqgEzoEZNugxkfGgJ7tJwQXkSxs5QLNHJkAHJjcOBv0JFAS1AKAUAoBQCgFAKAUAoD/9k="/>
          <p:cNvSpPr>
            <a:spLocks noChangeAspect="1" noChangeArrowheads="1"/>
          </p:cNvSpPr>
          <p:nvPr/>
        </p:nvSpPr>
        <p:spPr bwMode="auto">
          <a:xfrm>
            <a:off x="357188" y="1476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endParaRPr lang="en-US" altLang="en-US"/>
          </a:p>
        </p:txBody>
      </p:sp>
      <p:sp>
        <p:nvSpPr>
          <p:cNvPr id="17416" name="AutoShape 12" descr="data:image/jpeg;base64,/9j/4AAQSkZJRgABAQAAAQABAAD/2wCEAAkGBxQSEBUUEhQVFhUWFRwbGBcWGBgYGxoaHxcYGBcXHBsYHCggHRwxHB0cITEiJSkrLi8wGx80ODMtNygtLiwBCgoKDg0OGxAQGzYkICQsLCwwNC8sLCwsLzQvLSwsLCwsLCwsLCwsLCwsLCwsLCwvLCwsLCwsLCwsLCwsLCwsLP/AABEIAMABBwMBEQACEQEDEQH/xAAcAAEAAgIDAQAAAAAAAAAAAAAABQYDBAECBwj/xABKEAACAQMCAwUFBQUDCQcFAAABAgMABBESIQUxQQYTIlFhBzJxgZEUI0KhsVJicoLRFUPhFiQzNFNzkpOiVLLBwtLw8RdEY6PD/8QAGwEBAAMBAQEBAAAAAAAAAAAAAAIDBAEFBgf/xAA2EQACAgEDAQYEBQMFAAMAAAAAAQIDEQQhMRIFE0FRYXEigZGxocHR4fAUMkIGFSMz8TRDcv/aAAwDAQACEQMRAD8A9xoBQCgFAKAUAoBQCgFAaPFeKR26BpCdzhVAyzN0VQOZ/TmdqlCDm8I43gi7jtI6LrNrKU66WRmA89IO/wAiasjVFvHXv88fUi5Nb4JPgnF4ruBJ4SSjjI1KVPPHI/8As9KhZW65OL5RKMupZN7NQOnNAcZoDmgIDjPHmgureHQCJ3xnfIwpY7fKq8vqwimVjVkYJc5J4VYXHNAKAUAoBQCgFAKAUAoBQCgFAKAUAoBQCgFAKAUAoBQCgKHfS99x+OGT3YrcsgPIsSMnHnjb61rdbWlUvOW/02KVLNrXoXhyoHiwB67CsiLivdouLLaQItvo1SSrGmMEKWYAtjzAPL4VCyTjheLNGmpU+qT4isv8l9fwI/tNcXdlCLlJTIqEd5G+CCvUggDB+G2/Kq7nKC6kzXoYVambpnFJtPpa8H4J+aJSPjBuJUSE6VaESauuDyFVK3vbpVp4UcZ9W/ySMLh0RyzrLxd7aUJOdSMG0sOeQpb9AR9KrqnbHV9xJ5UlmOeVvjHqJJOtyXgQF5xi7m4a99BNowGbRpUqFBII3Gcgdc887V9DXXVHUdzNbZx8zDKUnX1xfqdZLozT8JkYklgzZbGd43O+AB+VebP/ALvk/uh/9sfZ/kZl4/LdRyyQvIp1ssSIoI8LFQWLDTvjO55HYVT1Occr5HuOqui1QmlhYznl5WXhJ524X4ss/Z3vmiSS4yspXDoPcz+0oIyOX5mro5xuefZ0db6OPAl66QFAKAUAoBQCgFAKAUAoBQCgFAKAUAoDhmAGTyFAQA7b8O/7bb/8xf61Pol5EeuPmc/5bcP/AO22/wDzF/rTu5+RzvI+Zls+1llLIscd1A7scKqyKST5AA1xwkuUdUk+CaqJIUBTe23ZuaSWK7syq3MPLVydd/Ccb9T9TWzT6pVxddizB/VeqKLKupqUXhoyRcYlnj0T2TBx+8hTPmCfEPpVTjCL+Gf4PP6fiTy2t0V2z7EXDcN7tiEnS4M0fMrnOcb7npv6Co6+cdRZ1x2xjHyNXZ970yaksqSaa9/L1RO8WF1e2ht2hETSYEratW2fFo26+Z5Z5GszUpLDRbVZXRPvINt+G2Przx6c+hm/syS0mikiTWgjEbgHcDbcfTP1rN/TShe7q/8AJbp+njnzKlNSh0yM17bmadZpsJBCpJ1fA5JJ25Z/OroUylarJc4wkvX8yDmlBxKPxeH7PDizSd7J5C80RGFKnnoBOoJ1IwAceRNe7VNSli2SU+E/J+r/AD8DDPKWYLbxLDOpuJOH3Nomu3QE7kqRkMpUgKcEZ3+FeVZVKFrUvDb8SeHKcZx4wzBwyxu+GzypHCs9tI5dMsVZCenunb+lURhKvaO6Pau1NGpSlYnGaXKw0/dZW5frKRmQF1CsRuBkgfMgE/QVcec8Z2M9DgoBQCgFAKAUAoBQCgFAKAUAoBQCgFAYL4fdP/A36Gurk4+D5w7I8OtnmKXSkx927F1LBk0oTlQNm+BFa5WSfGx5FNik8T4wbD9mBbXsUUyCWKVlCOGYLIjMAHVlPPfl0Pnsai7ZNcncShYoy3TM/Yy2UcagKLpUTkBQSQAFYDdiT0rkptwwztNn/N0+p9D1mPWFAKA4xQHNAY5ZVUZZgo8yQP1oCNm7S2anDXdsD5GaMf8Ampg5lGjx2e2vrSWCO6hzIuAUlQ7/ACPKrabXVYppcEZxU4uJocGHEEhELxW+y6RKuo5HLUUIxn+apzdDfVHK9P3/AGOLr4ZP9muEC0tkhXkufzOT+e9VWWOybnLlkoxUVhEpUCRjMyj8Q+opkkoS8jsjg8iD8KHGmuTtQ4KAUAoBQCgMV1cLGhd2VVHNmIAHxJ2FcbS3ZKEJTkowWW/BHFpdJKgeN1dTyZCGBwcHcbc6Jp8HbK51y6ZrD8nszNXSAoBQCgFAKAUAoDDdn7tv4T+hocfB85dm5rfvJA1xGv3Ei5YiMEtGwABkK5PwBA64q3rR51eiks5fKZn4N26t4oxBcRzTRxyB4iDFmN1bcq2sgoccuXlXHPyNENNiKjJ5xv7GXsDfQycWtykhy0pIVkZTuGOARkH6061gpjpJxtU/U+h6rPQFAKAib7jgVzFCjzzDmkeMJ5d47eFPgd/IGgMH9n3U3+nuO5X/AGdsN/nK4JP8qrQCLsjZg5aESt+1OWmb6yk0BJw8NhQYSKNR+6ij9BQZOJ+GQv78MbfxIp/UUBq/5Pwj/RBoT5wu0Y/4QdJ+YNAdTHdRe6y3C/suBHJ8nUaCfQqPjQGex4vHI2g6o5QMmKQaXx5jow9VJHrQFc7X9ho7hJJIRonJ1DB2c9QR6+fnVU6k91ye32Z2zbppxjY8w4x5e3t+JWOB8cjhsJI0Z4LtXAKKATIw2yFYYHk3liqozXTjhnp6zQWS1atlidTWcybxFc8prjwN6Pit9axRXN1Kzqz47kBAWGknPu56VPMorMjJ3Wk1tsqdNBQSX9z6vPHnhZ8Mkr2g45O3DlvLdzCAMlGVW1AsACCR612cn0dS2KNBpKf616S2PVu1ndYwnnYg77tAJLFu8vJe/A1p3SyRHOn3GKqFIz1quU047vc26fRTjq0lVHobw8uMts8rLznHkjZ4V2hucRWlse8lMYeSSYl9OoatIycnGc5J61OMm8Rj9TPqNJRBS1WoWzk4xjFJZxtn0JK87QXdiwF4IpEdX0NGNJDquoKwzyPLauynKD33yVU6LTa2DdOYOLWU3lYbxlPC4I/s3w244jH9pnu5VDMdKRMVAwegUgDB8965CPWstl3aGohobnp6Ko4WMuUepvY1OM3UsCXtjJM06i3EiO+7L41yjE7nY5qE20pRb8DVpK67ZafVqCg3PpaXD2e6XhxguHs/su64fEOrDUfnV9axFHhdqX99rLJ+rX02/IsdTMAoBQCgFAKAUAoDFdR6kZRzKkD5jFAfPo9jPEtstbfKR/8A0UByPYxxHPvW3/Mf/wBFATXYz2WX1rf208pg0RPltLsTjQy7AoPPzoD2ygOskgVSzEBQCSTsABuST5UBBLJLe7qWhtTyYZWWYea9Y4/X3j0wNyBM2lqkSBI1CqOg/M+p9aAyaxnGRnyzvQHagFAKA6yA4OkgHoSMj6ZGfrQEBecQvoTk2yXCdTA+lx693JsfgGrhBuS8MmK047ZcQzETiQH3JAY5UbzU8w3qpzXcnI2xk8Lk7XnFJLFGNxqmhA8Ey6deekcg2GfJxgdDjmeN4L64dclFvHq+F7lIHeHirXbWU5ibcJoUtnSBnnjmM86zpSU+rpPqLLNPLs6OlV8epPn4sct44J3ifCLm9uo5JY/82VTpVXKONQ945OdfIEfHHnVji5Sy+DzqtbTptPKulvrbWZYi1t5J+Hitsmhw3gF1LbmzkEkEQZipOGBUsGVG8Ocg75GAfpUY1ya6Xwab+1NPC9aqlKU3jOVJYeMNrfG/kyck7IytadwbgZ5FxGmShXGgnTn4Eb1PoysZPNr18IX9+qlnZreWz5zz+xgg7ESR6JIrgpOildYUEMn4QykY2G3LkB5Vzusbpmh9sOalCytODecZez8Wnysmza9lJXnSa8n74x+4oUKo+QAFSVe+W8meztH/AInTRBVxeM4bbeOMt/ojt/kX3bsbW5lt1c5KLuufQE7Vzu0uGSl2rZZFK6EZtcOS3+qaydD2M0QTCKQmeUbyyDVncE5Bzz8+lO7wtjn+4yndGdyzGPEV8KXtj/0muB200epZWQp4e7CjGkacEfDPxqayY7Z1yS6Fh+JLV0pFAKAUAoBQCgFAePXHG7q2kyDLLm8vpokJY5ES3cZtzjmoIjcL6nA2oDej7TXjTW7tcQKpjudOSndSsiRsgdkdgreI7AnAUnG5wBtcK7bSuU72ZY1WB3JMILXDq8ivHFpkKkJpG6ltWoHagIv/AOoN0dY763UKJSsjRhu8KQQSxxjRJpDEuy7E8upoCe4Jx67u7t4nKwIpJKgp3q6GjIBDMWKspbJKgDK4J3oCcgH299Z/1NG8C7jv3U/6Q+cIPujkxGrlpyBY6AjbhGnLKGZI1OCy4DOfxAH8KjkSNycjbG8k8Fcl17eBDXnZC1xmJHD8w4lfY+eWLfkKvjbP/J/gZLNPTFZjHfzy/udrczwoFad3x+LSmfhuCcfnVyhXJ7I8yzXaivbP6g3jDcO/zY//ABVipj5GOXaOpz/f9v0MTcakHJz9FP6irFpYPwJw7S1S/wAs/JGe27SMNnAf1HhP9D+VVT0K/wAXg31dry4sj9P0/clF4/BgEvgn8OCW9fCoJPxGRWKymcOUerVqarVmDz9/oQ3HuGWfEVwSEmx4HZWR9vRwCy1U4iyuFqw+SE4D2nlWZbC7CSfed2ZM6sqVICnbxb43+u9Rz4Mpq1EozUJc55LTb/5k6xEn7M7BYid+6c7LCT+wT7pPIkL1WpG0nqAUAoBQCgFAKAUAoBQCgFAKAUAoBQHXQPIUA7scsD6UA0DbYbcvSgNWXhkTTJMV8cauqnyV9GoY5H3F+lAVr2hcTKxmGNckxmSc6tGLdThl1Y2Zz92Ovvke7UZPCyTrj1SSNH2c9pZr2eUMFSKKJQkSDwruQN+ZOBjy9KhXNybNGopjXFYL3PLpVmPQE1cll4RjbSWWQnB7te6jjxsFAwTks2MsT575NaZ0ShueTDtGE7FBLb7/ALEleXACk9AKqhBt4L9TqI9GxVr3tDCHjjDEvKcKACfPOfLka9OvRW9Lk1hL+bHg3KUk5LwK/wAZ4Ukx8UkqsJA6kMPCQcgaSNJHxBrdVOUVslxgjTZKPCXGDma5OfUfCrIwWCyMI4NSLi6Hm4BzjSx0kHnghtwfSu9GSx1PyNi347GJdAkHejfSDgj4fLpUJUdSw1scjXZB9cNi22d9FfRm3uQCW5Hlk9CPJx+f5V42q0jq+KPH8/A9rT6mN66LFv8Af2OLLsnayYJjCTQyYZoiU8S4ZW0jYZBVsY61gaRf/T1vfG68izXlqssbRyDKOpVh6Hb5fGhoNHgczgNBMxaSHHjOMyRnPdynG2Tghv3lbpigJSgFAKAUAoBQCgFAKAUAoBQCgFAKAUBxmgNDivGYbZdUzhc8hzJ88KNzVdlsK1mTNGn0tuoeK45+31NiyvUliWVGyjDIPLb58qlCSlFSXBXbVKqbhNYaPJOKvJfzJEh8d7L3xIx4LRCUtwcdNOqXB6sPSoT3aiXUYhF2P5Hp/CeAwWzEwppJjRDjqEzpJ/e33PWrFFLgolZKS3Kz2y7S/eC3hOTkBj+9kDHy/XPlXu9naHMO+nx4Hj9oW9X/ABrhc/oanDboQrPNITpjLqNXM4YD8yABVt9btcK4rd4Z48ZYklHlo14OM3UpAWLSzDOoq6rjz1McVZLS6ev+6WUvZv6InPp5cvxM54TBC2sAtICSGZixBIwxHQZFV/1Ftqw9l6bGadspvpXBH3r+taq0X1rCImeVlUtu+ncLzbHXH7QHlVm8H6FqSzjgg7q8hI759BBHvMASR+zvzPTHxrU+hR6nwaIxnnpRSHnAlLxZQatSb7qOY3FZVLfY3YeMSLZw3tO8kWktiaMh1blrAzkej439cVZFRb3WU9mZZVdMuqP/AIev+zvjv2wzyHAbTFqA6sFZS+PIgL9K+a1+k/p7MLh7o9Sizrjvz4l0rCXkXxod2Y7gf3bYk/3TEB8+gOl/5D50BFe0HtWeG28coiEuuUJgtox4HbOdJ/Zxj1q2qtTbTK7J9CyUZPbTIQSLHIGMkSsQMnAz93tk7CtH9LHz/D9ylahvhGW99sM0LlJbDQ4xlWmIIyMjI7v8ulc/po+f4fuc/qfQvXZXtQt1YpdyhYQxYYLZAwxUeIgc8eVUSqfX0x3LVdFQ65bI3bzjSCNZIisgaZIyQ2w1MFPzGc4rsaJOTjLbZv6Fc9VFRUob7pfXY4se0MMiO5dFCOV3YeeFb542rs9NZFpY5WeDlWtqnFyzjDxz/OfA2YuLwNoCyxkyMVQahlmA1Mo8yBvjyquVcovDRfC2E1mLyYrziyrMkSvCXLgOjSaXAZXZdKgHUx07A42BOdq4ovGSTlvgxx9p7NnZBcwlkDFh3i7BffPPp18q73cvIdcfM1OFdsrWW1W4aWKNWYqQZFJDjfRt+LThseRrsqpKWMHFYmsk1Y30c0YkidZEbkyEMD8xUGmtmSTzwYuMcVitYjLO4SMEAsc8ycDl6mpV1ysl0xWWJSSWWQae0Hh5kSMXKFpMY54GeQZsYU/Gr3or0m+ngr76GcZM3DO29lcSvFFOpZFZjnIXSvvEMdiBz+FRnpLoRUpR5Oq2L4Zop7TOGmTR9o641FWCf8WMY9as/wBv1GM9P6nO+hnBI8R7ZWUEpiluERwuog55adQOcY5cqqhpbZrqjHKOu2KeGylcT7Sq8r3lhOzoColXxeE8l1I34GxsfMHetk+nT6drUR4W3r7Pz3PE1vfV2q6mWz58l+zI7vzxIvPI2mQMU0LuiAe6ADvuMNz5k18b2rKULVNbwlFOPtw/mnlH6D2F2hGWkj0pevv5l4lt3t+CmMH7xodAPk8raRj4F9vhXr6VJUxx5Hk9oXK7UzmvF/sa/ZDhq/2jeygAC3EVrEByVFhjdseXNfpVyW7ZnlL4FH5lm4/xH7PbSS4yVU6R5tyUfXFadNT31sa/N/8ApRbNQg5M8QvOOpAx21y83bPJuZA9c5yfPNfY92pLyj4L0PCVbs3fiTdteQ3SxrHnutQklBHvMuyo3pqGT54rLideZN78L0/iMjrnW23zwiyf2hWDuTJ3TNS5vBV0KmWQqZB3E+Wx/wCwPOt0YYWTYlhGjLOdWQcY5VfGCxhkunbDIziPA4GYTBPeO65OkP18PLeq66Y9WJeBZXfNLozwUzjV4sty2nkAFBHmo3Pw6fIVknapWtI31wca1k62lvn1/T5nr8vrWiuDZGUsF99nfGTaXkRZvu3PduBsAGIAOPRsHPlms3adHXT6rcUT6bPc+gK+VPTMdzCHRkbdWUqR6EYNAeb9sbI3/DbRHkCFLgrKzbktEk0UmnpqLA8yAN8natGmTcnheBm1VkIR+N4Ibg91FaSIkar3MWrOBqMpx7zk+8dQGDsBgYr1Hpuqv1f4Hz77QavT/wAY548f4yOubOK7TTcsUZNTJIoBZs5ZoiT0Lbgnkc+dTuoeU4ezI6PWqMXGx+bXv5fMuXALcWvD7WMNGU75ys8g1KgJZlJAIAfBxvyOawKDdklvnHC5f7Hqztj3VcljDfL3S2+/uZlkBaTD6ybu2YMF06hqUawB+HO2euKtxhLbHwyX7GdSy5Yefjg/L548jKlyseV+6Ui9lJeRSRF72g4BG5GQCdqi4uW+7+FceP8APEkpqGVsv+SW7XHOPr4eBp3i6kuJkbXJbzRXCEJpLKqgSFVHMFNag9ahblKKxhNNc5/E0aWScptPO6fGM7LfHl6nSOMsbS6ZTquuINLj8Xdi3mSBd+R7tVOOhaqs4Uo+S/NGzHD83+Rp9m7hFeyhhkiuI1bAgliC3VsNDAs5Q4GB4TqG+eZrs0+lye3r4MRfCMHCuKpHFZJrt4CiTh7iZC2h+8GYANShZSCD4t8DA51KUW+rnw2X3IxawkWr2aygw3C6izC8lJyvdnDEMrFMDTkeIDHWs963XsW08MhPbveabCKP/aTD/pUn9cVu7Jhm1y8kQ1D+Ep3HOAxjiHC7NUUHuYe9wAC5LFnLeZwDWyq6XdW2t+LwVSiupRR07i3fi3EtZ7m3SKZSY0J0bpCCFUctR+Fd6rFp68bttc/NhY62Rpv5LKOJYbi1vIGfUsLIGOo/tRuNSE8tj1q3u42yblFxl5/uRz08PKLD2dWO745dTSxI0UMTtoYAquhVQDB2wMEY9KzX5q0sIJ7tkofFNs3PYbYLKt67gaZNEen/AI2YD5MKp7Yw1Gt+pKmKkmnwX/hHZNLdXCkZZsjbGwGFB9fUV8jqOyK9QoqyTxFvHs/A0aSL00XGL5NnjkeYraOQAFrmHIUnGUbvhjO+Mx16sIRhFRisJFmcnHA1WKW/LED/ADnvGyeSm2g8R9PCfoakhJ7FQ9o99ILaKR2I7yTKRjICoFITUOrkspPljA6k+12NBO2UvJfmv3MGry4LPizxy+cIzd4csWJ0A77knLnp8Bv8K9ydmCiKyti8dlDps0bbLeI4GAASQAB6DH1NU46nkxX/APZgkXvKmqivpMct1Uo1kkjpJJH3J3PeE7fDP6V1KfeehD4uv0ItpM1pwX4Ok75ieMkgSDTkcwScA1RqYNwzHk5jElLyKDLEkJKvuynBUedYc00r4t35Hopys3jwa01+55HSPIf1qmzV2S42RZGqKM1hcurDc1KuUntLxIzSxlH1VwG9fwJIdSyRK8Mh5kaQWjY9WGcg9QfME183KOGzYn4E0rgkgHcc/TbP6VEkQfZpfFdx7aUu30jHIOkcrf8AW7H50BOd2PIfSmWcwh3Y8h9KZYwhoGMYFBhDQKDA0CgwNFBgaaHQEHPagODGPIfSgOQtAavEOFwz476KOTTnTrUNjOM4zy5CpwslD+14OOKfIbhUJlEpijMo5PpGoYGBg4yNqd5Lp6c7DpWcnWDg9ujOyQxK0gIchFBYE5IbbcE0ds2km+B0o1bXstZRyCSO1gVwchhGoIPmNtjU3qLZLDk8e5zoj5G1Dwa3QuUhiUyAhyEUawdyG2359ag7ZvGXwd6ULPg8EWO6hjTBJGlFXBI0k7DnjakpynvJ5Cilwb1QOkR2giy1s3RLpD9VdP1agM3FrVO6kyo8WnWQNyAwzk9cDNdXJGfB537crlo1t2XY+IZ8vdJx5H1r3exv7bPl+Zk1UcuOfU8OvjiRv4j+uRW22WJMjBbF67KcQzax530goQPIEgf9OK1UrrgYdRDE2SM0mCcnl19POtCW2SlbmpDxBJH0I4LDmB8t/X5VzqjloscHGPU1sZZpMttyGw+VSittyKWxizUjpjuIRIjISRqGMjmPIj1zXJw6oteZ2L6XkpXaGPVom6tlJP8AeJ4SfmN6+anFp4Z6FDxmHluvZkVGuQfr9Of5fpU4RymXNm3ZDxD41rpiVTPpqylYWHDFB8Z+z/QRjWf+EkfOvCuj/wA1no39yyUmoV+ba+2/4Ejd3ndcShTpcQOv80bB0/Jn/KsuNsmhvfBx2XkDS3xHL7WV+awxA/nXCRP0AoBQCgFAKAUAoBQCgFAKAUAoBQCgFARXadf81Zv9kyS/KORZD+SmgJJ1DLg4IYfIgigPJfbPYTfZYgVLpG7aZBv4SBpVhz1DBGeoGeea9nsmazOPml9zJqNsZPE7sZw3moz8R4T+g+tb7k+SMTtYXzwtmM4zsQdwfiK5VbKt5icnBSWGSM3EJbmMqx8SeIKNgV6/Tnv/AOFW97Ox4KlCNbyvE2OGgqe+B8SId+m+3z51p6W0peJXN5+HzJXhPFRKSp2YDPoR54+NX12qbwV2V9O5ItVxUYr2RkidkGWCkgev+HP5VXa5KDceSUEnJJ8FeSwP2Byx1PKe+T00+/8AMg5rxZ1dMFJ8tmp2f8yxwtvr+hAWURZwAM52+oxXKoNzwaJySRO9nuGF3ARdbZ3P4E9T+0fy+NbKYKEeqRmvtSW+x9D9luHyMIZZtliiCRL/ACgd4fiM/X4V87qrI9Uox8Xl/oX6aE5NWT2wsJfn7s1uO3S/2rCze7bQSSOfIFWz+QH1qlRxS5PzLnLN6ivIeyq7jmspJY21GS6ldzgjxsQxUA9ACFzyOnPWs6NBcq6Csdsu2Mdg8Cspdpn3C5JWMe/Jgc8ZG3x8q06fSyuUmtsL8fIrnYollRwQCNwRkEVmLDnNAM0AzQAGgOaAUAoBQHV3ABJIAAySdgB50Bp3F9oliU40y5AbP4wNSr81DH5VxvDLYVOUJSXMcP5cN/J4+p1t7wtczJnwxpHt+8dZO/8ADprie7RKdXTVGfjJv6LC++TNw6771NYHhJOk+ag4DfPn8MV1PJC2t1y6Xz4/obVdKxQGO4hDoyMMqylSPMEYI+lARvZictbhGyXgYwuW5lk8Ov8AmXS49GFAa/bjhhubCaNff06l/iU6gB67Y+dbNBcqtRGT44fz2Kr49UGj5nmcMWWVCTzBXZweo8icdCN8V9JdW8swRTW8X+hxDwLWfu5Fb9w/dv8AA6tvoSfSqI1PxX8/I67+n+5fmjLNayW5B7tsjcAKSvzIzn5mr264Lbcipxs2yHl+7LfgkYLp/ZIBJU/kfUVyu1zluOnfHijHw1hFOCxwu+/xHX0q6Ee7s34OzzKOxcYWBAI3BGcitjMb2NbjqP3JEasS+3hBJxjLcvSqLZfDglU11ZZocP4dOz24dO7SNSh1sFLasg7Hfy+lYLGnFLPBOy2CjLDy3vt6Grb2NvE4VpDIQwGiIYBOfxOdzv5AVOKm38KwSlZZJZSx7/oXr2f2hnuY0RVjhU6mReRA38R5nfArmu6dPp3LOZPZfMjRUp2rq3fJ652hdltJmXIYRsQRzGBnNfL0pOxJ8ZPXuyq5Y5weJ+0Ljc0Vo5fJlvsRhjse6XBk0qBuDhFz8a0atwilXF8fzky6NTk3ZNc/zg9C9lUscHD4rYsNcY8e4xrf7xgOpwWxn4ViN5dbq5SONpHYKiqWZjyAAyTXUnJ4RxvCyeBdpO3N33yXMLdz36ll8ClzGsjpGrFwfD4SdK9WJPOvoaNHV0uEt8bc+Pj8zDK2WcnqvYjtml6e6OBMsEcjAcjqRdenz0udJ+IryNVpHT8S4y1/Pc1QsUtite2G8eaWGyikEbLG9w516PdRhGmcjcnUMeorX2dFQjK2Szwv1K7m28I0+I9ppbyx4XBHK0RunEU8i7NlNKOoPQknV9OlShp41W2zaz07pe/BxzcopLxMs/DzwvitvDbzTNDdRSh45HL4KoxDDy3AOfjXI2LU0SlJLMWsNHcdEsIsPsYlZuExliWPeSbsST75xuaz9ppLUPHkidP9peawFooBQCgIvjvHbW1UG6mjiV8gayBq8wBzPr8aBbEHa8Ys47aF1kE9p3pAnyri3b+7DbZVB7uo7rlc7HNRUUkX26mc5ufDaw8bZ88+/j4CPjk4cpNEmue47u3Rdy0QBLzMQTlAm+dtyB1Fcj1POS7Vx08FX3Mm3jL8k/JGwe3HDIZPs/2uBCnh06gFXG2kt7oxy57VMxyk5Nylu2YePdrmh4hbWkawkTaSWeUBtLMR4Ix73LnmhwjLX2qW0nFfsShQmSvfl9mk8OlEGNyWJXc8xQFj4j2zsLeUwzXcKSDGVZxkZ/a8vnQGSeUQ3SSg/dXOlGIOwk/uX8vEMpnqe6HWgJqgPHfaP2W7uTvUGMnIYDcp1XPmM/SvqezdUrYqMnuv5+P3PIvg6p+j4PNeKSADEew6kdD5V6dssLERWvFmhbXEie7I6/BjWPuk+ScoxlyiXt+OSqi6zqUsQ2VUnkuCNuYzXO6WSl0Qb2Nm5vpNAIER6hu7XDDz/wAOlXdypQyuSEYRz4/U3OBcfcAiTSFHJlQAD93b8q7GpYwyNtEfD7nXi3aGSTAjZlAPXbV64HIf1qSpivAQojHlEXa2jNcKcsw1KwJJOxII3P0+VO7WGWyklBk1wDgTTTF8HTrJG3qSKjO2NcNzkm+nB7L2G4GtvCWA8T9f3f8AHn9K+b7R1Tun0+CN2iqcY9b5f2LHK4VSWICgEknkB1J9K802nzB2047LxTirTWy60gIEKkZBRGyDj95jnHXYdK5k6lnguVj7Sw7ab+ExvGSqFMx/eFjrzvnGpUTbOMOTXQeicT4H/aFkIBdZhcKTJFglsHOknJGM79OWDV+nu7mfXjJCcepYOlj7PbVbaKCcC4EJbunkXDKGbUUJUjK6ulWz1tjm5x+HPOCKrWMM0uHezYQ3q3aXUgdT7oSNU0Yx3QUDZNO2By261ZPX9dXduO3vv7nFUk8klP2Etprya5uR9oMgUKkigrGFGPD/AFPrVS1lkK1CG2PLxJd2s5ZFt7LYO4eETSqDcGaIrpBhYjGFPVcBRv8Asg86t/3CfWpY8MP1IdysYN3gXYFIJmuJria5nMZRZJTnQpBB0jzwep8/Oq7dY5xUIxUVnOEdjUk8nHZLsIbB1KXlw8ShvuWwI8sNzgdc713U6tXreCT8zsK+nxLlWIsFAKAUB5T7X+yV3c3dpdWqtIIcBkQoHXEmvWgk8JONt+oGxoDD2bMXBrC5kvoLlY7ibBjm7qXUShySIhpVTuN+eB6UBpdgpDbXkbXiOiX0TJw8u5YQR6srBhvc1LoI3zgKKAhLHsNxG2Wa2/s23utc4dbiZlK6QGHRlcc8/XagLXx3sldnjPDJUh1RW8USyOhARSrNkAO2rA+e1Aab9j7m37SG5jsY5bV3Ugju1SPIQNIFPJ1YM2w3zz3oCC4v7Pb1b28DQ3E8Fw+oPA8ILeMuocyjIwfLHLrQHrNhaOlvBYvBK8X2dEaUumUwpGGxg6hgYZeuDQEpwm8YMbeY/fIMhjt3sfISjpnkGA5HphlyBs8V4alxGUkG3Q9QfMVbTdKqXVErsrjZHpkeC9r+yclnMdS5jbk34WHl8fzFfW6TV16mOVz4o82cJVvEirz2eN13X8x6H+taHEKR2S2LR7DOG/Uf4Vzp3OdWGSHCFAyjeJTvgdD5g+foNjVsY+RXZvujvcWLKfNfwkcvh6HzFdjhnFNM5gsCzheX6/IUm+nwDnhF/wCAcBiSJSdsZGWGPUYz65+teNqNVKLZGucbJ9JaOG8LCmJQmmORvdx4mUKzFj+yuQo9dXrXkW6uUmeoqIvGS4AVgNR5n7Ye0bKq2EIYyTquoDmyuzosY64JVi3oPWotlkIrGWYOwvsxe0iWR3Xvj4mTHh1Y8IJHkenKuNNnFJI3rjspHKiC7g2BZjkba257ruPPO2TvUVlEm0zY9n3ZAWFzM0U7vDIm0bnOltWcgjY7ZGcZ+NTi8kJLBfqkRFAKAUAoBQCgFAKAUAoDBd2iSoUlRXQ81YBgeo2NAanGOBwXSxrPGHEUiyJuRpdfdIKkH5cqAkqAUAoBQCgNTiFisqjJKsp1I6+8jcsj9CDsQSDQGCy4kdfczgJL0IzolH7UZPXzQnI35jBI6bPEbCOeMxyoHQ8wf1B5g+oqddkq5dUXhkJRUlhnmXG/ZhIjF7Vw69EYhW+GfdYfHFe5R2xti1fMx2aR/wCJT7nhEkRKTxmHPmpVc9D5H4gmvThq657weTHZCcN2jm24d3ZOcE+Q/WtKvUuCpy6kbVgukncMW/B+H8+Z+G9ctksb7epBrq2X7ljsuAXUiZWBsdA4RR/Lrw1eVf2hTB/C8v0/mC2OiufC/Im7Ph08SKz2kssu2A7xd0nwVZCT8x67V41l/ey3eEaq9L3KzGPVL5Y+5b+H2zgmSYgyMMYX3UXnpXO/qT126AVlbXCPRinzLk0+PceEJWKJe+uZB93Cp3x1djyVB1Y/AZNRJGLgXZ7uz31yVmumbUZCoxHkY0RZ3VANvM8z6cwdN/jPGYbSIyTuEXpnmT5ADcmuTmorLLdPp7b59FayyidqfaFPHbQTQRKqTmQL3oJbSujDYBAGcnbfkKonc1DqSPW0vZdctS6LJZaWXjz22/Eiey/au6IvJZcKsNq7hRGE8Z9zmPOo0WSlJ5Lu1NDp6aoqpbt45ySXZz2kyLOLfiMYR8hdYBUqSARrQ8s5G48+VdhqHnE0R1PY8HU7dNLqx4e3OP0PTga1Hz5zQCgFAKAUAoBQCgFAKAUAoBQCgFAKA4oDz/tL7S+HIzQOHnwcN3Y8IYHoxI3B6ryPWt9XZt1kerj3KZXxize7K9rVuVb7M5uFT3o3wlxGDy97Cyr65B25saz36ayh/GiyFkZ8FnsuJxSkhG8Q5owKuPijAMPpVBLBtsoIwQCPI0BFXPZq0k9+3iP8oH6VarrI8Sf1K3VBvLRs8O4RBbjEMSR/wqAfmeZqEpOW7eSailwbtROmjxHjEEGO+lRC3uqT4mPkFG5PwFARkl5d3J0wR/Z4j/fzDxkf/jh5g893xjnpNASPCODRW4bQCXc5eRzqdz5sx/TkOgFASFAeD8dll4pxfuSSEErRqOiRox1NjzIBP0FefJuyzB9rpo16HRd4ucZ921si1cdDf5rJEiXKQXxWOKAiTES248JIGzeAtjzYVrsWEsLOGfN6K1Ttl1z6eqMsv1bN2Iw21zcNcymUT3EEa96wzHhWnVT6KzZxttjNSSabbKJSjOMa647rLe/PqvksnkljEZuIFJ5Qw++lnmBzkRqzFweQBYAfAis8a+uUurwPas1/9JpqY0JYlHLz8v3PW7f2jx9wwWCXvQYUgjcqpnMo+6OxOgEAsdQyF39K1nzZDH2m3JLExwqDaTFAhLa51ufs0ZVmxlCxXAK+fwoDWsu1F5cXsdvHdM0kEyRSKiIA/dqDeTy+HaPUe7QDGSc70BJ+zGEzfa1uHuFvEkeK51SuQcszI0YJ0qAMAYHIeRoD0y3i0Iq5J0gDJOScDGSepoDJQCgFAKAUAoBQCgFAYLK8SVNcbBl1MuR5q5Rx8mUj5UBnoBQFU7e3DNELdZRCJVZp5j/dW6gd4w/eJKoP4j5Vq0sV1dbWccLzfgV2PwKfwLs1wG+VoLUv3qr7xaZX8tYEnhYegGK23ajW0vrnw/YqUKp7I8+u4bjg3EtjmSFsqRssiMP0I2I6EHyr0ouGrp9H+DKMOuR9GRpDdwxyFFdGUOmoA4yAQQeh+FfMTi4ycX4G9PKyjGeEsv8AoZ5ox5EiUf8A7QzfRhUSWTr9mvByngP8UDfqs3/hQ4dGtr0//cW6/wANu5/WagOi8DlbPf3k7g/hTRCPrGof/qoDo1vY8NQylY4c83bJdvTU2XY/M1FyUVlltNFl0umtZZv8H41DdJrgkV1645g+RB3HzpGSlwSv09lE+ixYZIVIoFAee9puxE/ey3HDpVikmUiVSF31bvodgdJPXAHxqh1NS6ocnrVa+uyqNGpTcVw0/wAGUdOxHFEVY1R1RGLKElwoYjSWGlueNs1Qq7ksI9ees7Km1OXKWOJce3BvcJ9k1w7ap2SMZJOPExyTnf8ArUlp5S/vZRPtrT1LGnr444X2IPtLwVYZOJrbhtNvFbQO4BY4kdZJ30jnsuCPKtUYKKwjwdRqrNRPrseWTXEuAK6Wk0Iu7q3aeRrmSNTHLIxTukcL4SsYAKADAC9TnNSM5Y7jsSZuI8PnESxwW1uPADkCRXzGmOoU4bPLw9c7gbXAexd1bG5jjuI0ilkkkjlSMGYF2BAct4SBv0PMcuVAWHst2aWz7xjI8ssz65ZZCNTtgDOAAFAAwAKAsFAKAUAoBQCgODQFChupm7mXvpQ13dT27JqOmNAlyY9K8ldTEuW5nLZ6YAxT8cneHWpkOVtIWWIgOJZHJuNOogBtJVQSRjJoDYtPtLTWkMklzCmu48LMhkkjURtEJGXPIkjIOSBudzQGv2elaKK10O4E3FLoOuokaRNeeEDouVBwOu9Ad7G/mkuIkaaUAPfOVU41iG4iEaE4zpGcbcxkciaA2+wl5cymOWRJxHNbLI7TMhXvW0MO5CsSqFWbbAwFXbOaA2uLWCXF+IplDR90jMp3VtLSFVYdRqYNj9wVqrm4VZjzn9P58yqSTlhnn/bDh8fD+O2clqoTvChaNdhkv3bYHkVPL0r0tNOV+kmp74/9KZpQmsHHt9hAuLVgN2icH4Ky4/7xp2Q30S90c1K3R6D7K5S3B7UnojL8lkdR+QFedrljUTL6XmCLXWQtFAKAq/tB7RSWNsrxKpd30gtyXwk5x15cqrtk4xyj1OyOz4625wk9ks+557B2eluT9p4nOcEAhdXQgYHko9BXy2p7Usus7nTRcp8cfZfmz17tfTpIuvTrGOX/ADn5i77ONAftXDZ9ON9Orp5A9evhao0dpXUWdzqouMvPH3X5rYjT2nVqIdGoSkn4/wA4L57OO00l/bu0qqGjcKSv4vCDnHQ19TTY5rc8rtXQw0tqUHs1n2LdVx5YoBQEV2kmuUgLWcccsoYeCRtKleu/n1+VARHYHs7LaxyvdMHuLiVpJivu6jsFXP4QBj5mgLWqgchQHNAKAUAoBQCgFAKAUAoCLt+z8CXBnVW1kkgF2KKze+6xk6Vc9WAycnzNAdU7O24hliCYSaRpXwzA94zBi4YHKnUAQQRjAxQGa24PGhiOXZotehpHd28eNeWYknkOfLpQGq3Ze30OgDhWl70aZHUpISSWiIP3eSSTpxnU3maA2LLgUMRiZFOqJHVWLMxxIyvIWJPiYsoJJ3zQHPC+DR25bujIA34GkdkXcnCIxIQb8lAoCu9tonWeJ4pO6kkGiKVvcWddTRo+xGh1aRD66cb4rZpmnFqSylu/PHjj1WxVPlMr3Z/sVfTcSF7xNk+6IKqrA5IzoAAGFQE58ya026umFHdU+JCNcnLqkUr2u8fW7v8ATEQ0cC92pXfU2cuRjnvhf5a39nUOqrMuXuU3y6pYR7h2O4YbWwt4W95IwG/iPib8ya8HUWd5bKXmzXCOIpEzVJMUAoDz/wBsv+qQ/wC//wD5vVN/CPpf9L//ACpf/l/dEZx2xee0hMQ1aVBIB3PgA28zXzf+nNfRotbatQ+nq2TfHLe78M+Z43atM5zeFxJkP2btZY4pWmGnUAQCdxgHOR05itX+pddRqrq40S6unOWuN8cPx49jP2dTZF/EuWsL6lh9h/8Aq0/++H/cFetpeH7nu/6h/wC2Ht+Z6VWo+eFAKAUAoBQCgFAKAUAoBQCgFAKAUAoBQCgFAKAUBHce4PHd28kEo8LjmOan8Lr+8DuPhVlVsqpqcfAjKPUsM8b7Q8C45CPs4luLiDkrRMTleWG/GNuhJFe1Tdo5/G0k/UzSjatiT9nHsxkSZLm+UKEOY4cgkt0Z8bADmBnn8N6tb2jGUeirx5Z2qhp5kewivGNRzQCgFARnH+BxXkXdzAkA5BBwVPLI/wAajKKksM1aTWW6SzvKnv8Ac84vuzl7w1i9uxmg5lQCSB+8n/mWvK1vZlV6+Nb+a5Pqatfou0V03ron5/o/yZpcL7L3vEyHnJgt+YGCCwzthTz+LVHR9mwrWy+fiZrNZpNAnGr45+f7/kj1Ds32ehsYu7gBAJyxJyWOMZP+FetCCgsI+e1Wrt1M+qx/sS9TMwoBQCgFAKAUAoBQCgFAKAUAoBQCgFAKAUAoBQCgFAcYoBigOaAh4OPK3EJLPQQ0cKyl8jBDMVAxzztQGbjXHre0Cm5mSIOSFLnGSBkgUBt2V4k0ayRMHjcAqynIIPIigIW17XQNcSwORG8c4hXUcmVzGsnhA35GgJHjfFobSB57h9ESDLHBPMgAADckkgD40BzwPisV3bx3EDao5BlT8CVIPqCCD8KAwJ2ktTc/ZhPH34OO7zvkDJXy1Y3088dKA2eK8Vhto+9uJFjjyAWY4AJ2GT0oDQ4b2wsbiRYoLqGSRgSqKwJIHPbz25c6A3eM8SFvGrkKcyInidUHibSN22J9OZ6UBv0AoBQCgFAKAUAoBQCgFAKAUAoBQCgFAKAUAoBQCgFAQ8HAVXiEl5rJaSFYimBgBWLA5553oDp2g7Ordy28jOVNu7MAADq1IUwc+hzQGXsvwQWVpFbKxdYhgMQATuTuB8aAgj7PoxxE36TOs5m15wCNBjEbREE8iBnPOgLLxvhoubaWBiVWWNkJGMjUMZGetAY+znDWtrWKB5O9Ma6dekJkAnT4V2GFwPXGetAV6D2fxred+Jn7sXTXQg0rgTsmgtr97TjfTQE52m4Gt7B3LOUHeRvkAHdHDgb+ooCC4d7Po4blJxM5KXdxcBSqgEzoEZNugxkfGgJ7tJwQXkSxs5QLNHJkAHJjcOBv0JFAS1AKAUAoBQCgFAKAUAoD/9k="/>
          <p:cNvSpPr>
            <a:spLocks noChangeAspect="1" noChangeArrowheads="1"/>
          </p:cNvSpPr>
          <p:nvPr/>
        </p:nvSpPr>
        <p:spPr bwMode="auto">
          <a:xfrm>
            <a:off x="509588" y="3000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endParaRPr lang="en-US" altLang="en-US"/>
          </a:p>
        </p:txBody>
      </p:sp>
      <p:sp>
        <p:nvSpPr>
          <p:cNvPr id="17417" name="AutoShape 14" descr="data:image/jpeg;base64,/9j/4AAQSkZJRgABAQAAAQABAAD/2wCEAAkGBxQSEBUUEhQVFhUWFRwbGBcWGBgYGxoaHxcYGBcXHBsYHCggHRwxHB0cITEiJSkrLi8wGx80ODMtNygtLiwBCgoKDg0OGxAQGzYkICQsLCwwNC8sLCwsLzQvLSwsLCwsLCwsLCwsLCwsLCwsLCwvLCwsLCwsLCwsLCwsLCwsLP/AABEIAMABBwMBEQACEQEDEQH/xAAcAAEAAgIDAQAAAAAAAAAAAAAABQYDBAECBwj/xABKEAACAQMCAwUFBQUDCQcFAAABAgMABBESIQUxQQYTIlFhBzJxgZEUI0KhsVJicoLRFUPhFiQzNFNzkpOiVLLBwtLw8RdEY6PD/8QAGwEBAAMBAQEBAAAAAAAAAAAAAAIDBAEFBgf/xAA2EQACAgEDAQYEBQMFAAMAAAAAAQIDEQQhMRIFE0FRYXEigZGxocHR4fAUMkIGFSMz8TRDcv/aAAwDAQACEQMRAD8A9xoBQCgFAKAUAoBQCgFAaPFeKR26BpCdzhVAyzN0VQOZ/TmdqlCDm8I43gi7jtI6LrNrKU66WRmA89IO/wAiasjVFvHXv88fUi5Nb4JPgnF4ruBJ4SSjjI1KVPPHI/8As9KhZW65OL5RKMupZN7NQOnNAcZoDmgIDjPHmgureHQCJ3xnfIwpY7fKq8vqwimVjVkYJc5J4VYXHNAKAUAoBQCgFAKAUAoBQCgFAKAUAoBQCgFAKAUAoBQCgKHfS99x+OGT3YrcsgPIsSMnHnjb61rdbWlUvOW/02KVLNrXoXhyoHiwB67CsiLivdouLLaQItvo1SSrGmMEKWYAtjzAPL4VCyTjheLNGmpU+qT4isv8l9fwI/tNcXdlCLlJTIqEd5G+CCvUggDB+G2/Kq7nKC6kzXoYVambpnFJtPpa8H4J+aJSPjBuJUSE6VaESauuDyFVK3vbpVp4UcZ9W/ySMLh0RyzrLxd7aUJOdSMG0sOeQpb9AR9KrqnbHV9xJ5UlmOeVvjHqJJOtyXgQF5xi7m4a99BNowGbRpUqFBII3Gcgdc887V9DXXVHUdzNbZx8zDKUnX1xfqdZLozT8JkYklgzZbGd43O+AB+VebP/ALvk/uh/9sfZ/kZl4/LdRyyQvIp1ssSIoI8LFQWLDTvjO55HYVT1Occr5HuOqui1QmlhYznl5WXhJ524X4ss/Z3vmiSS4yspXDoPcz+0oIyOX5mro5xuefZ0db6OPAl66QFAKAUAoBQCgFAKAUAoBQCgFAKAUAoDhmAGTyFAQA7b8O/7bb/8xf61Pol5EeuPmc/5bcP/AO22/wDzF/rTu5+RzvI+Zls+1llLIscd1A7scKqyKST5AA1xwkuUdUk+CaqJIUBTe23ZuaSWK7syq3MPLVydd/Ccb9T9TWzT6pVxddizB/VeqKLKupqUXhoyRcYlnj0T2TBx+8hTPmCfEPpVTjCL+Gf4PP6fiTy2t0V2z7EXDcN7tiEnS4M0fMrnOcb7npv6Co6+cdRZ1x2xjHyNXZ970yaksqSaa9/L1RO8WF1e2ht2hETSYEratW2fFo26+Z5Z5GszUpLDRbVZXRPvINt+G2Przx6c+hm/syS0mikiTWgjEbgHcDbcfTP1rN/TShe7q/8AJbp+njnzKlNSh0yM17bmadZpsJBCpJ1fA5JJ25Z/OroUylarJc4wkvX8yDmlBxKPxeH7PDizSd7J5C80RGFKnnoBOoJ1IwAceRNe7VNSli2SU+E/J+r/AD8DDPKWYLbxLDOpuJOH3Nomu3QE7kqRkMpUgKcEZ3+FeVZVKFrUvDb8SeHKcZx4wzBwyxu+GzypHCs9tI5dMsVZCenunb+lURhKvaO6Pau1NGpSlYnGaXKw0/dZW5frKRmQF1CsRuBkgfMgE/QVcec8Z2M9DgoBQCgFAKAUAoBQCgFAKAUAoBQCgFAYL4fdP/A36Gurk4+D5w7I8OtnmKXSkx927F1LBk0oTlQNm+BFa5WSfGx5FNik8T4wbD9mBbXsUUyCWKVlCOGYLIjMAHVlPPfl0Pnsai7ZNcncShYoy3TM/Yy2UcagKLpUTkBQSQAFYDdiT0rkptwwztNn/N0+p9D1mPWFAKA4xQHNAY5ZVUZZgo8yQP1oCNm7S2anDXdsD5GaMf8Ampg5lGjx2e2vrSWCO6hzIuAUlQ7/ACPKrabXVYppcEZxU4uJocGHEEhELxW+y6RKuo5HLUUIxn+apzdDfVHK9P3/AGOLr4ZP9muEC0tkhXkufzOT+e9VWWOybnLlkoxUVhEpUCRjMyj8Q+opkkoS8jsjg8iD8KHGmuTtQ4KAUAoBQCgMV1cLGhd2VVHNmIAHxJ2FcbS3ZKEJTkowWW/BHFpdJKgeN1dTyZCGBwcHcbc6Jp8HbK51y6ZrD8nszNXSAoBQCgFAKAUAoDDdn7tv4T+hocfB85dm5rfvJA1xGv3Ei5YiMEtGwABkK5PwBA64q3rR51eiks5fKZn4N26t4oxBcRzTRxyB4iDFmN1bcq2sgoccuXlXHPyNENNiKjJ5xv7GXsDfQycWtykhy0pIVkZTuGOARkH6061gpjpJxtU/U+h6rPQFAKAib7jgVzFCjzzDmkeMJ5d47eFPgd/IGgMH9n3U3+nuO5X/AGdsN/nK4JP8qrQCLsjZg5aESt+1OWmb6yk0BJw8NhQYSKNR+6ij9BQZOJ+GQv78MbfxIp/UUBq/5Pwj/RBoT5wu0Y/4QdJ+YNAdTHdRe6y3C/suBHJ8nUaCfQqPjQGex4vHI2g6o5QMmKQaXx5jow9VJHrQFc7X9ho7hJJIRonJ1DB2c9QR6+fnVU6k91ye32Z2zbppxjY8w4x5e3t+JWOB8cjhsJI0Z4LtXAKKATIw2yFYYHk3liqozXTjhnp6zQWS1atlidTWcybxFc8prjwN6Pit9axRXN1Kzqz47kBAWGknPu56VPMorMjJ3Wk1tsqdNBQSX9z6vPHnhZ8Mkr2g45O3DlvLdzCAMlGVW1AsACCR612cn0dS2KNBpKf616S2PVu1ndYwnnYg77tAJLFu8vJe/A1p3SyRHOn3GKqFIz1quU047vc26fRTjq0lVHobw8uMts8rLznHkjZ4V2hucRWlse8lMYeSSYl9OoatIycnGc5J61OMm8Rj9TPqNJRBS1WoWzk4xjFJZxtn0JK87QXdiwF4IpEdX0NGNJDquoKwzyPLauynKD33yVU6LTa2DdOYOLWU3lYbxlPC4I/s3w244jH9pnu5VDMdKRMVAwegUgDB8965CPWstl3aGohobnp6Ko4WMuUepvY1OM3UsCXtjJM06i3EiO+7L41yjE7nY5qE20pRb8DVpK67ZafVqCg3PpaXD2e6XhxguHs/su64fEOrDUfnV9axFHhdqX99rLJ+rX02/IsdTMAoBQCgFAKAUAoDFdR6kZRzKkD5jFAfPo9jPEtstbfKR/8A0UByPYxxHPvW3/Mf/wBFATXYz2WX1rf208pg0RPltLsTjQy7AoPPzoD2ygOskgVSzEBQCSTsABuST5UBBLJLe7qWhtTyYZWWYea9Y4/X3j0wNyBM2lqkSBI1CqOg/M+p9aAyaxnGRnyzvQHagFAKA6yA4OkgHoSMj6ZGfrQEBecQvoTk2yXCdTA+lx693JsfgGrhBuS8MmK047ZcQzETiQH3JAY5UbzU8w3qpzXcnI2xk8Lk7XnFJLFGNxqmhA8Ey6deekcg2GfJxgdDjmeN4L64dclFvHq+F7lIHeHirXbWU5ibcJoUtnSBnnjmM86zpSU+rpPqLLNPLs6OlV8epPn4sct44J3ifCLm9uo5JY/82VTpVXKONQ945OdfIEfHHnVji5Sy+DzqtbTptPKulvrbWZYi1t5J+Hitsmhw3gF1LbmzkEkEQZipOGBUsGVG8Ocg75GAfpUY1ya6Xwab+1NPC9aqlKU3jOVJYeMNrfG/kyck7IytadwbgZ5FxGmShXGgnTn4Eb1PoysZPNr18IX9+qlnZreWz5zz+xgg7ESR6JIrgpOildYUEMn4QykY2G3LkB5Vzusbpmh9sOalCytODecZez8Wnysmza9lJXnSa8n74x+4oUKo+QAFSVe+W8meztH/AInTRBVxeM4bbeOMt/ojt/kX3bsbW5lt1c5KLuufQE7Vzu0uGSl2rZZFK6EZtcOS3+qaydD2M0QTCKQmeUbyyDVncE5Bzz8+lO7wtjn+4yndGdyzGPEV8KXtj/0muB200epZWQp4e7CjGkacEfDPxqayY7Z1yS6Fh+JLV0pFAKAUAoBQCgFAePXHG7q2kyDLLm8vpokJY5ES3cZtzjmoIjcL6nA2oDej7TXjTW7tcQKpjudOSndSsiRsgdkdgreI7AnAUnG5wBtcK7bSuU72ZY1WB3JMILXDq8ivHFpkKkJpG6ltWoHagIv/AOoN0dY763UKJSsjRhu8KQQSxxjRJpDEuy7E8upoCe4Jx67u7t4nKwIpJKgp3q6GjIBDMWKspbJKgDK4J3oCcgH299Z/1NG8C7jv3U/6Q+cIPujkxGrlpyBY6AjbhGnLKGZI1OCy4DOfxAH8KjkSNycjbG8k8Fcl17eBDXnZC1xmJHD8w4lfY+eWLfkKvjbP/J/gZLNPTFZjHfzy/udrczwoFad3x+LSmfhuCcfnVyhXJ7I8yzXaivbP6g3jDcO/zY//ABVipj5GOXaOpz/f9v0MTcakHJz9FP6irFpYPwJw7S1S/wAs/JGe27SMNnAf1HhP9D+VVT0K/wAXg31dry4sj9P0/clF4/BgEvgn8OCW9fCoJPxGRWKymcOUerVqarVmDz9/oQ3HuGWfEVwSEmx4HZWR9vRwCy1U4iyuFqw+SE4D2nlWZbC7CSfed2ZM6sqVICnbxb43+u9Rz4Mpq1EozUJc55LTb/5k6xEn7M7BYid+6c7LCT+wT7pPIkL1WpG0nqAUAoBQCgFAKAUAoBQCgFAKAUAoBQHXQPIUA7scsD6UA0DbYbcvSgNWXhkTTJMV8cauqnyV9GoY5H3F+lAVr2hcTKxmGNckxmSc6tGLdThl1Y2Zz92Ovvke7UZPCyTrj1SSNH2c9pZr2eUMFSKKJQkSDwruQN+ZOBjy9KhXNybNGopjXFYL3PLpVmPQE1cll4RjbSWWQnB7te6jjxsFAwTks2MsT575NaZ0ShueTDtGE7FBLb7/ALEleXACk9AKqhBt4L9TqI9GxVr3tDCHjjDEvKcKACfPOfLka9OvRW9Lk1hL+bHg3KUk5LwK/wAZ4Ukx8UkqsJA6kMPCQcgaSNJHxBrdVOUVslxgjTZKPCXGDma5OfUfCrIwWCyMI4NSLi6Hm4BzjSx0kHnghtwfSu9GSx1PyNi347GJdAkHejfSDgj4fLpUJUdSw1scjXZB9cNi22d9FfRm3uQCW5Hlk9CPJx+f5V42q0jq+KPH8/A9rT6mN66LFv8Af2OLLsnayYJjCTQyYZoiU8S4ZW0jYZBVsY61gaRf/T1vfG68izXlqssbRyDKOpVh6Hb5fGhoNHgczgNBMxaSHHjOMyRnPdynG2Tghv3lbpigJSgFAKAUAoBQCgFAKAUAoBQCgFAKAUBxmgNDivGYbZdUzhc8hzJ88KNzVdlsK1mTNGn0tuoeK45+31NiyvUliWVGyjDIPLb58qlCSlFSXBXbVKqbhNYaPJOKvJfzJEh8d7L3xIx4LRCUtwcdNOqXB6sPSoT3aiXUYhF2P5Hp/CeAwWzEwppJjRDjqEzpJ/e33PWrFFLgolZKS3Kz2y7S/eC3hOTkBj+9kDHy/XPlXu9naHMO+nx4Hj9oW9X/ABrhc/oanDboQrPNITpjLqNXM4YD8yABVt9btcK4rd4Z48ZYklHlo14OM3UpAWLSzDOoq6rjz1McVZLS6ev+6WUvZv6InPp5cvxM54TBC2sAtICSGZixBIwxHQZFV/1Ftqw9l6bGadspvpXBH3r+taq0X1rCImeVlUtu+ncLzbHXH7QHlVm8H6FqSzjgg7q8hI759BBHvMASR+zvzPTHxrU+hR6nwaIxnnpRSHnAlLxZQatSb7qOY3FZVLfY3YeMSLZw3tO8kWktiaMh1blrAzkej439cVZFRb3WU9mZZVdMuqP/AIev+zvjv2wzyHAbTFqA6sFZS+PIgL9K+a1+k/p7MLh7o9Sizrjvz4l0rCXkXxod2Y7gf3bYk/3TEB8+gOl/5D50BFe0HtWeG28coiEuuUJgtox4HbOdJ/Zxj1q2qtTbTK7J9CyUZPbTIQSLHIGMkSsQMnAz93tk7CtH9LHz/D9ylahvhGW99sM0LlJbDQ4xlWmIIyMjI7v8ulc/po+f4fuc/qfQvXZXtQt1YpdyhYQxYYLZAwxUeIgc8eVUSqfX0x3LVdFQ65bI3bzjSCNZIisgaZIyQ2w1MFPzGc4rsaJOTjLbZv6Fc9VFRUob7pfXY4se0MMiO5dFCOV3YeeFb542rs9NZFpY5WeDlWtqnFyzjDxz/OfA2YuLwNoCyxkyMVQahlmA1Mo8yBvjyquVcovDRfC2E1mLyYrziyrMkSvCXLgOjSaXAZXZdKgHUx07A42BOdq4ovGSTlvgxx9p7NnZBcwlkDFh3i7BffPPp18q73cvIdcfM1OFdsrWW1W4aWKNWYqQZFJDjfRt+LThseRrsqpKWMHFYmsk1Y30c0YkidZEbkyEMD8xUGmtmSTzwYuMcVitYjLO4SMEAsc8ycDl6mpV1ysl0xWWJSSWWQae0Hh5kSMXKFpMY54GeQZsYU/Gr3or0m+ngr76GcZM3DO29lcSvFFOpZFZjnIXSvvEMdiBz+FRnpLoRUpR5Oq2L4Zop7TOGmTR9o641FWCf8WMY9as/wBv1GM9P6nO+hnBI8R7ZWUEpiluERwuog55adQOcY5cqqhpbZrqjHKOu2KeGylcT7Sq8r3lhOzoColXxeE8l1I34GxsfMHetk+nT6drUR4W3r7Pz3PE1vfV2q6mWz58l+zI7vzxIvPI2mQMU0LuiAe6ADvuMNz5k18b2rKULVNbwlFOPtw/mnlH6D2F2hGWkj0pevv5l4lt3t+CmMH7xodAPk8raRj4F9vhXr6VJUxx5Hk9oXK7UzmvF/sa/ZDhq/2jeygAC3EVrEByVFhjdseXNfpVyW7ZnlL4FH5lm4/xH7PbSS4yVU6R5tyUfXFadNT31sa/N/8ApRbNQg5M8QvOOpAx21y83bPJuZA9c5yfPNfY92pLyj4L0PCVbs3fiTdteQ3SxrHnutQklBHvMuyo3pqGT54rLideZN78L0/iMjrnW23zwiyf2hWDuTJ3TNS5vBV0KmWQqZB3E+Wx/wCwPOt0YYWTYlhGjLOdWQcY5VfGCxhkunbDIziPA4GYTBPeO65OkP18PLeq66Y9WJeBZXfNLozwUzjV4sty2nkAFBHmo3Pw6fIVknapWtI31wca1k62lvn1/T5nr8vrWiuDZGUsF99nfGTaXkRZvu3PduBsAGIAOPRsHPlms3adHXT6rcUT6bPc+gK+VPTMdzCHRkbdWUqR6EYNAeb9sbI3/DbRHkCFLgrKzbktEk0UmnpqLA8yAN8natGmTcnheBm1VkIR+N4Ibg91FaSIkar3MWrOBqMpx7zk+8dQGDsBgYr1Hpuqv1f4Hz77QavT/wAY548f4yOubOK7TTcsUZNTJIoBZs5ZoiT0Lbgnkc+dTuoeU4ezI6PWqMXGx+bXv5fMuXALcWvD7WMNGU75ys8g1KgJZlJAIAfBxvyOawKDdklvnHC5f7Hqztj3VcljDfL3S2+/uZlkBaTD6ybu2YMF06hqUawB+HO2euKtxhLbHwyX7GdSy5Yefjg/L548jKlyseV+6Ui9lJeRSRF72g4BG5GQCdqi4uW+7+FceP8APEkpqGVsv+SW7XHOPr4eBp3i6kuJkbXJbzRXCEJpLKqgSFVHMFNag9ahblKKxhNNc5/E0aWScptPO6fGM7LfHl6nSOMsbS6ZTquuINLj8Xdi3mSBd+R7tVOOhaqs4Uo+S/NGzHD83+Rp9m7hFeyhhkiuI1bAgliC3VsNDAs5Q4GB4TqG+eZrs0+lye3r4MRfCMHCuKpHFZJrt4CiTh7iZC2h+8GYANShZSCD4t8DA51KUW+rnw2X3IxawkWr2aygw3C6izC8lJyvdnDEMrFMDTkeIDHWs963XsW08MhPbveabCKP/aTD/pUn9cVu7Jhm1y8kQ1D+Ep3HOAxjiHC7NUUHuYe9wAC5LFnLeZwDWyq6XdW2t+LwVSiupRR07i3fi3EtZ7m3SKZSY0J0bpCCFUctR+Fd6rFp68bttc/NhY62Rpv5LKOJYbi1vIGfUsLIGOo/tRuNSE8tj1q3u42yblFxl5/uRz08PKLD2dWO745dTSxI0UMTtoYAquhVQDB2wMEY9KzX5q0sIJ7tkofFNs3PYbYLKt67gaZNEen/AI2YD5MKp7Yw1Gt+pKmKkmnwX/hHZNLdXCkZZsjbGwGFB9fUV8jqOyK9QoqyTxFvHs/A0aSL00XGL5NnjkeYraOQAFrmHIUnGUbvhjO+Mx16sIRhFRisJFmcnHA1WKW/LED/ADnvGyeSm2g8R9PCfoakhJ7FQ9o99ILaKR2I7yTKRjICoFITUOrkspPljA6k+12NBO2UvJfmv3MGry4LPizxy+cIzd4csWJ0A77knLnp8Bv8K9ydmCiKyti8dlDps0bbLeI4GAASQAB6DH1NU46nkxX/APZgkXvKmqivpMct1Uo1kkjpJJH3J3PeE7fDP6V1KfeehD4uv0ItpM1pwX4Ok75ieMkgSDTkcwScA1RqYNwzHk5jElLyKDLEkJKvuynBUedYc00r4t35Hopys3jwa01+55HSPIf1qmzV2S42RZGqKM1hcurDc1KuUntLxIzSxlH1VwG9fwJIdSyRK8Mh5kaQWjY9WGcg9QfME183KOGzYn4E0rgkgHcc/TbP6VEkQfZpfFdx7aUu30jHIOkcrf8AW7H50BOd2PIfSmWcwh3Y8h9KZYwhoGMYFBhDQKDA0CgwNFBgaaHQEHPagODGPIfSgOQtAavEOFwz476KOTTnTrUNjOM4zy5CpwslD+14OOKfIbhUJlEpijMo5PpGoYGBg4yNqd5Lp6c7DpWcnWDg9ujOyQxK0gIchFBYE5IbbcE0ds2km+B0o1bXstZRyCSO1gVwchhGoIPmNtjU3qLZLDk8e5zoj5G1Dwa3QuUhiUyAhyEUawdyG2359ag7ZvGXwd6ULPg8EWO6hjTBJGlFXBI0k7DnjakpynvJ5Cilwb1QOkR2giy1s3RLpD9VdP1agM3FrVO6kyo8WnWQNyAwzk9cDNdXJGfB537crlo1t2XY+IZ8vdJx5H1r3exv7bPl+Zk1UcuOfU8OvjiRv4j+uRW22WJMjBbF67KcQzax530goQPIEgf9OK1UrrgYdRDE2SM0mCcnl19POtCW2SlbmpDxBJH0I4LDmB8t/X5VzqjloscHGPU1sZZpMttyGw+VSittyKWxizUjpjuIRIjISRqGMjmPIj1zXJw6oteZ2L6XkpXaGPVom6tlJP8AeJ4SfmN6+anFp4Z6FDxmHluvZkVGuQfr9Of5fpU4RymXNm3ZDxD41rpiVTPpqylYWHDFB8Z+z/QRjWf+EkfOvCuj/wA1no39yyUmoV+ba+2/4Ejd3ndcShTpcQOv80bB0/Jn/KsuNsmhvfBx2XkDS3xHL7WV+awxA/nXCRP0AoBQCgFAKAUAoBQCgFAKAUAoBQCgFARXadf81Zv9kyS/KORZD+SmgJJ1DLg4IYfIgigPJfbPYTfZYgVLpG7aZBv4SBpVhz1DBGeoGeea9nsmazOPml9zJqNsZPE7sZw3moz8R4T+g+tb7k+SMTtYXzwtmM4zsQdwfiK5VbKt5icnBSWGSM3EJbmMqx8SeIKNgV6/Tnv/AOFW97Ox4KlCNbyvE2OGgqe+B8SId+m+3z51p6W0peJXN5+HzJXhPFRKSp2YDPoR54+NX12qbwV2V9O5ItVxUYr2RkidkGWCkgev+HP5VXa5KDceSUEnJJ8FeSwP2Byx1PKe+T00+/8AMg5rxZ1dMFJ8tmp2f8yxwtvr+hAWURZwAM52+oxXKoNzwaJySRO9nuGF3ARdbZ3P4E9T+0fy+NbKYKEeqRmvtSW+x9D9luHyMIZZtliiCRL/ACgd4fiM/X4V87qrI9Uox8Xl/oX6aE5NWT2wsJfn7s1uO3S/2rCze7bQSSOfIFWz+QH1qlRxS5PzLnLN6ivIeyq7jmspJY21GS6ldzgjxsQxUA9ACFzyOnPWs6NBcq6Csdsu2Mdg8Cspdpn3C5JWMe/Jgc8ZG3x8q06fSyuUmtsL8fIrnYollRwQCNwRkEVmLDnNAM0AzQAGgOaAUAoBQHV3ABJIAAySdgB50Bp3F9oliU40y5AbP4wNSr81DH5VxvDLYVOUJSXMcP5cN/J4+p1t7wtczJnwxpHt+8dZO/8ADprie7RKdXTVGfjJv6LC++TNw6771NYHhJOk+ag4DfPn8MV1PJC2t1y6Xz4/obVdKxQGO4hDoyMMqylSPMEYI+lARvZictbhGyXgYwuW5lk8Ov8AmXS49GFAa/bjhhubCaNff06l/iU6gB67Y+dbNBcqtRGT44fz2Kr49UGj5nmcMWWVCTzBXZweo8icdCN8V9JdW8swRTW8X+hxDwLWfu5Fb9w/dv8AA6tvoSfSqI1PxX8/I67+n+5fmjLNayW5B7tsjcAKSvzIzn5mr264Lbcipxs2yHl+7LfgkYLp/ZIBJU/kfUVyu1zluOnfHijHw1hFOCxwu+/xHX0q6Ee7s34OzzKOxcYWBAI3BGcitjMb2NbjqP3JEasS+3hBJxjLcvSqLZfDglU11ZZocP4dOz24dO7SNSh1sFLasg7Hfy+lYLGnFLPBOy2CjLDy3vt6Grb2NvE4VpDIQwGiIYBOfxOdzv5AVOKm38KwSlZZJZSx7/oXr2f2hnuY0RVjhU6mReRA38R5nfArmu6dPp3LOZPZfMjRUp2rq3fJ652hdltJmXIYRsQRzGBnNfL0pOxJ8ZPXuyq5Y5weJ+0Ljc0Vo5fJlvsRhjse6XBk0qBuDhFz8a0atwilXF8fzky6NTk3ZNc/zg9C9lUscHD4rYsNcY8e4xrf7xgOpwWxn4ViN5dbq5SONpHYKiqWZjyAAyTXUnJ4RxvCyeBdpO3N33yXMLdz36ll8ClzGsjpGrFwfD4SdK9WJPOvoaNHV0uEt8bc+Pj8zDK2WcnqvYjtml6e6OBMsEcjAcjqRdenz0udJ+IryNVpHT8S4y1/Pc1QsUtite2G8eaWGyikEbLG9w516PdRhGmcjcnUMeorX2dFQjK2Szwv1K7m28I0+I9ppbyx4XBHK0RunEU8i7NlNKOoPQknV9OlShp41W2zaz07pe/BxzcopLxMs/DzwvitvDbzTNDdRSh45HL4KoxDDy3AOfjXI2LU0SlJLMWsNHcdEsIsPsYlZuExliWPeSbsST75xuaz9ppLUPHkidP9peawFooBQCgIvjvHbW1UG6mjiV8gayBq8wBzPr8aBbEHa8Ys47aF1kE9p3pAnyri3b+7DbZVB7uo7rlc7HNRUUkX26mc5ufDaw8bZ88+/j4CPjk4cpNEmue47u3Rdy0QBLzMQTlAm+dtyB1Fcj1POS7Vx08FX3Mm3jL8k/JGwe3HDIZPs/2uBCnh06gFXG2kt7oxy57VMxyk5Nylu2YePdrmh4hbWkawkTaSWeUBtLMR4Ix73LnmhwjLX2qW0nFfsShQmSvfl9mk8OlEGNyWJXc8xQFj4j2zsLeUwzXcKSDGVZxkZ/a8vnQGSeUQ3SSg/dXOlGIOwk/uX8vEMpnqe6HWgJqgPHfaP2W7uTvUGMnIYDcp1XPmM/SvqezdUrYqMnuv5+P3PIvg6p+j4PNeKSADEew6kdD5V6dssLERWvFmhbXEie7I6/BjWPuk+ScoxlyiXt+OSqi6zqUsQ2VUnkuCNuYzXO6WSl0Qb2Nm5vpNAIER6hu7XDDz/wAOlXdypQyuSEYRz4/U3OBcfcAiTSFHJlQAD93b8q7GpYwyNtEfD7nXi3aGSTAjZlAPXbV64HIf1qSpivAQojHlEXa2jNcKcsw1KwJJOxII3P0+VO7WGWyklBk1wDgTTTF8HTrJG3qSKjO2NcNzkm+nB7L2G4GtvCWA8T9f3f8AHn9K+b7R1Tun0+CN2iqcY9b5f2LHK4VSWICgEknkB1J9K802nzB2047LxTirTWy60gIEKkZBRGyDj95jnHXYdK5k6lnguVj7Sw7ab+ExvGSqFMx/eFjrzvnGpUTbOMOTXQeicT4H/aFkIBdZhcKTJFglsHOknJGM79OWDV+nu7mfXjJCcepYOlj7PbVbaKCcC4EJbunkXDKGbUUJUjK6ulWz1tjm5x+HPOCKrWMM0uHezYQ3q3aXUgdT7oSNU0Yx3QUDZNO2By261ZPX9dXduO3vv7nFUk8klP2Etprya5uR9oMgUKkigrGFGPD/AFPrVS1lkK1CG2PLxJd2s5ZFt7LYO4eETSqDcGaIrpBhYjGFPVcBRv8Asg86t/3CfWpY8MP1IdysYN3gXYFIJmuJria5nMZRZJTnQpBB0jzwep8/Oq7dY5xUIxUVnOEdjUk8nHZLsIbB1KXlw8ShvuWwI8sNzgdc713U6tXreCT8zsK+nxLlWIsFAKAUB5T7X+yV3c3dpdWqtIIcBkQoHXEmvWgk8JONt+oGxoDD2bMXBrC5kvoLlY7ibBjm7qXUShySIhpVTuN+eB6UBpdgpDbXkbXiOiX0TJw8u5YQR6srBhvc1LoI3zgKKAhLHsNxG2Wa2/s23utc4dbiZlK6QGHRlcc8/XagLXx3sldnjPDJUh1RW8USyOhARSrNkAO2rA+e1Aab9j7m37SG5jsY5bV3Ugju1SPIQNIFPJ1YM2w3zz3oCC4v7Pb1b28DQ3E8Fw+oPA8ILeMuocyjIwfLHLrQHrNhaOlvBYvBK8X2dEaUumUwpGGxg6hgYZeuDQEpwm8YMbeY/fIMhjt3sfISjpnkGA5HphlyBs8V4alxGUkG3Q9QfMVbTdKqXVErsrjZHpkeC9r+yclnMdS5jbk34WHl8fzFfW6TV16mOVz4o82cJVvEirz2eN13X8x6H+taHEKR2S2LR7DOG/Uf4Vzp3OdWGSHCFAyjeJTvgdD5g+foNjVsY+RXZvujvcWLKfNfwkcvh6HzFdjhnFNM5gsCzheX6/IUm+nwDnhF/wCAcBiSJSdsZGWGPUYz65+teNqNVKLZGucbJ9JaOG8LCmJQmmORvdx4mUKzFj+yuQo9dXrXkW6uUmeoqIvGS4AVgNR5n7Ye0bKq2EIYyTquoDmyuzosY64JVi3oPWotlkIrGWYOwvsxe0iWR3Xvj4mTHh1Y8IJHkenKuNNnFJI3rjspHKiC7g2BZjkba257ruPPO2TvUVlEm0zY9n3ZAWFzM0U7vDIm0bnOltWcgjY7ZGcZ+NTi8kJLBfqkRFAKAUAoBQCgFAKAUAoDBd2iSoUlRXQ81YBgeo2NAanGOBwXSxrPGHEUiyJuRpdfdIKkH5cqAkqAUAoBQCgNTiFisqjJKsp1I6+8jcsj9CDsQSDQGCy4kdfczgJL0IzolH7UZPXzQnI35jBI6bPEbCOeMxyoHQ8wf1B5g+oqddkq5dUXhkJRUlhnmXG/ZhIjF7Vw69EYhW+GfdYfHFe5R2xti1fMx2aR/wCJT7nhEkRKTxmHPmpVc9D5H4gmvThq657weTHZCcN2jm24d3ZOcE+Q/WtKvUuCpy6kbVgukncMW/B+H8+Z+G9ctksb7epBrq2X7ljsuAXUiZWBsdA4RR/Lrw1eVf2hTB/C8v0/mC2OiufC/Im7Ph08SKz2kssu2A7xd0nwVZCT8x67V41l/ey3eEaq9L3KzGPVL5Y+5b+H2zgmSYgyMMYX3UXnpXO/qT126AVlbXCPRinzLk0+PceEJWKJe+uZB93Cp3x1djyVB1Y/AZNRJGLgXZ7uz31yVmumbUZCoxHkY0RZ3VANvM8z6cwdN/jPGYbSIyTuEXpnmT5ADcmuTmorLLdPp7b59FayyidqfaFPHbQTQRKqTmQL3oJbSujDYBAGcnbfkKonc1DqSPW0vZdctS6LJZaWXjz22/Eiey/au6IvJZcKsNq7hRGE8Z9zmPOo0WSlJ5Lu1NDp6aoqpbt45ySXZz2kyLOLfiMYR8hdYBUqSARrQ8s5G48+VdhqHnE0R1PY8HU7dNLqx4e3OP0PTga1Hz5zQCgFAKAUAoBQCgFAKAUAoBQCgFAKA4oDz/tL7S+HIzQOHnwcN3Y8IYHoxI3B6ryPWt9XZt1kerj3KZXxize7K9rVuVb7M5uFT3o3wlxGDy97Cyr65B25saz36ayh/GiyFkZ8FnsuJxSkhG8Q5owKuPijAMPpVBLBtsoIwQCPI0BFXPZq0k9+3iP8oH6VarrI8Sf1K3VBvLRs8O4RBbjEMSR/wqAfmeZqEpOW7eSailwbtROmjxHjEEGO+lRC3uqT4mPkFG5PwFARkl5d3J0wR/Z4j/fzDxkf/jh5g893xjnpNASPCODRW4bQCXc5eRzqdz5sx/TkOgFASFAeD8dll4pxfuSSEErRqOiRox1NjzIBP0FefJuyzB9rpo16HRd4ucZ921si1cdDf5rJEiXKQXxWOKAiTES248JIGzeAtjzYVrsWEsLOGfN6K1Ttl1z6eqMsv1bN2Iw21zcNcymUT3EEa96wzHhWnVT6KzZxttjNSSabbKJSjOMa647rLe/PqvksnkljEZuIFJ5Qw++lnmBzkRqzFweQBYAfAis8a+uUurwPas1/9JpqY0JYlHLz8v3PW7f2jx9wwWCXvQYUgjcqpnMo+6OxOgEAsdQyF39K1nzZDH2m3JLExwqDaTFAhLa51ufs0ZVmxlCxXAK+fwoDWsu1F5cXsdvHdM0kEyRSKiIA/dqDeTy+HaPUe7QDGSc70BJ+zGEzfa1uHuFvEkeK51SuQcszI0YJ0qAMAYHIeRoD0y3i0Iq5J0gDJOScDGSepoDJQCgFAKAUAoBQCgFAYLK8SVNcbBl1MuR5q5Rx8mUj5UBnoBQFU7e3DNELdZRCJVZp5j/dW6gd4w/eJKoP4j5Vq0sV1dbWccLzfgV2PwKfwLs1wG+VoLUv3qr7xaZX8tYEnhYegGK23ajW0vrnw/YqUKp7I8+u4bjg3EtjmSFsqRssiMP0I2I6EHyr0ouGrp9H+DKMOuR9GRpDdwxyFFdGUOmoA4yAQQeh+FfMTi4ycX4G9PKyjGeEsv8AoZ5ox5EiUf8A7QzfRhUSWTr9mvByngP8UDfqs3/hQ4dGtr0//cW6/wANu5/WagOi8DlbPf3k7g/hTRCPrGof/qoDo1vY8NQylY4c83bJdvTU2XY/M1FyUVlltNFl0umtZZv8H41DdJrgkV1645g+RB3HzpGSlwSv09lE+ixYZIVIoFAee9puxE/ey3HDpVikmUiVSF31bvodgdJPXAHxqh1NS6ocnrVa+uyqNGpTcVw0/wAGUdOxHFEVY1R1RGLKElwoYjSWGlueNs1Qq7ksI9ees7Km1OXKWOJce3BvcJ9k1w7ap2SMZJOPExyTnf8ArUlp5S/vZRPtrT1LGnr444X2IPtLwVYZOJrbhtNvFbQO4BY4kdZJ30jnsuCPKtUYKKwjwdRqrNRPrseWTXEuAK6Wk0Iu7q3aeRrmSNTHLIxTukcL4SsYAKADAC9TnNSM5Y7jsSZuI8PnESxwW1uPADkCRXzGmOoU4bPLw9c7gbXAexd1bG5jjuI0ilkkkjlSMGYF2BAct4SBv0PMcuVAWHst2aWz7xjI8ssz65ZZCNTtgDOAAFAAwAKAsFAKAUAoBQCgODQFChupm7mXvpQ13dT27JqOmNAlyY9K8ldTEuW5nLZ6YAxT8cneHWpkOVtIWWIgOJZHJuNOogBtJVQSRjJoDYtPtLTWkMklzCmu48LMhkkjURtEJGXPIkjIOSBudzQGv2elaKK10O4E3FLoOuokaRNeeEDouVBwOu9Ad7G/mkuIkaaUAPfOVU41iG4iEaE4zpGcbcxkciaA2+wl5cymOWRJxHNbLI7TMhXvW0MO5CsSqFWbbAwFXbOaA2uLWCXF+IplDR90jMp3VtLSFVYdRqYNj9wVqrm4VZjzn9P58yqSTlhnn/bDh8fD+O2clqoTvChaNdhkv3bYHkVPL0r0tNOV+kmp74/9KZpQmsHHt9hAuLVgN2icH4Ky4/7xp2Q30S90c1K3R6D7K5S3B7UnojL8lkdR+QFedrljUTL6XmCLXWQtFAKAq/tB7RSWNsrxKpd30gtyXwk5x15cqrtk4xyj1OyOz4625wk9ks+557B2eluT9p4nOcEAhdXQgYHko9BXy2p7Usus7nTRcp8cfZfmz17tfTpIuvTrGOX/ADn5i77ONAftXDZ9ON9Orp5A9evhao0dpXUWdzqouMvPH3X5rYjT2nVqIdGoSkn4/wA4L57OO00l/bu0qqGjcKSv4vCDnHQ19TTY5rc8rtXQw0tqUHs1n2LdVx5YoBQEV2kmuUgLWcccsoYeCRtKleu/n1+VARHYHs7LaxyvdMHuLiVpJivu6jsFXP4QBj5mgLWqgchQHNAKAUAoBQCgFAKAUAoCLt+z8CXBnVW1kkgF2KKze+6xk6Vc9WAycnzNAdU7O24hliCYSaRpXwzA94zBi4YHKnUAQQRjAxQGa24PGhiOXZotehpHd28eNeWYknkOfLpQGq3Ze30OgDhWl70aZHUpISSWiIP3eSSTpxnU3maA2LLgUMRiZFOqJHVWLMxxIyvIWJPiYsoJJ3zQHPC+DR25bujIA34GkdkXcnCIxIQb8lAoCu9tonWeJ4pO6kkGiKVvcWddTRo+xGh1aRD66cb4rZpmnFqSylu/PHjj1WxVPlMr3Z/sVfTcSF7xNk+6IKqrA5IzoAAGFQE58ya026umFHdU+JCNcnLqkUr2u8fW7v8ATEQ0cC92pXfU2cuRjnvhf5a39nUOqrMuXuU3y6pYR7h2O4YbWwt4W95IwG/iPib8ya8HUWd5bKXmzXCOIpEzVJMUAoDz/wBsv+qQ/wC//wD5vVN/CPpf9L//ACpf/l/dEZx2xee0hMQ1aVBIB3PgA28zXzf+nNfRotbatQ+nq2TfHLe78M+Z43atM5zeFxJkP2btZY4pWmGnUAQCdxgHOR05itX+pddRqrq40S6unOWuN8cPx49jP2dTZF/EuWsL6lh9h/8Aq0/++H/cFetpeH7nu/6h/wC2Ht+Z6VWo+eFAKAUAoBQCgFAKAUAoBQCgFAKAUAoBQCgFAKAUBHce4PHd28kEo8LjmOan8Lr+8DuPhVlVsqpqcfAjKPUsM8b7Q8C45CPs4luLiDkrRMTleWG/GNuhJFe1Tdo5/G0k/UzSjatiT9nHsxkSZLm+UKEOY4cgkt0Z8bADmBnn8N6tb2jGUeirx5Z2qhp5kewivGNRzQCgFARnH+BxXkXdzAkA5BBwVPLI/wAajKKksM1aTWW6SzvKnv8Ac84vuzl7w1i9uxmg5lQCSB+8n/mWvK1vZlV6+Nb+a5Pqatfou0V03ron5/o/yZpcL7L3vEyHnJgt+YGCCwzthTz+LVHR9mwrWy+fiZrNZpNAnGr45+f7/kj1Ds32ehsYu7gBAJyxJyWOMZP+FetCCgsI+e1Wrt1M+qx/sS9TMwoBQCgFAKAUAoBQCgFAKAUAoBQCgFAKAUAoBQCgFAcYoBigOaAh4OPK3EJLPQQ0cKyl8jBDMVAxzztQGbjXHre0Cm5mSIOSFLnGSBkgUBt2V4k0ayRMHjcAqynIIPIigIW17XQNcSwORG8c4hXUcmVzGsnhA35GgJHjfFobSB57h9ESDLHBPMgAADckkgD40BzwPisV3bx3EDao5BlT8CVIPqCCD8KAwJ2ktTc/ZhPH34OO7zvkDJXy1Y3088dKA2eK8Vhto+9uJFjjyAWY4AJ2GT0oDQ4b2wsbiRYoLqGSRgSqKwJIHPbz25c6A3eM8SFvGrkKcyInidUHibSN22J9OZ6UBv0AoBQCgFAKAUAoBQCgFAKAUAoBQCgFAKAUAoBQCgFAQ8HAVXiEl5rJaSFYimBgBWLA5553oDp2g7Ordy28jOVNu7MAADq1IUwc+hzQGXsvwQWVpFbKxdYhgMQATuTuB8aAgj7PoxxE36TOs5m15wCNBjEbREE8iBnPOgLLxvhoubaWBiVWWNkJGMjUMZGetAY+znDWtrWKB5O9Ma6dekJkAnT4V2GFwPXGetAV6D2fxred+Jn7sXTXQg0rgTsmgtr97TjfTQE52m4Gt7B3LOUHeRvkAHdHDgb+ooCC4d7Po4blJxM5KXdxcBSqgEzoEZNugxkfGgJ7tJwQXkSxs5QLNHJkAHJjcOBv0JFAS1AKAUAoBQCgFAKAUAoD/9k="/>
          <p:cNvSpPr>
            <a:spLocks noChangeAspect="1" noChangeArrowheads="1"/>
          </p:cNvSpPr>
          <p:nvPr/>
        </p:nvSpPr>
        <p:spPr bwMode="auto">
          <a:xfrm>
            <a:off x="661988" y="4524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endParaRPr lang="en-US" altLang="en-US"/>
          </a:p>
        </p:txBody>
      </p:sp>
      <p:sp>
        <p:nvSpPr>
          <p:cNvPr id="17418" name="AutoShape 16" descr="data:image/jpeg;base64,/9j/4AAQSkZJRgABAQAAAQABAAD/2wCEAAkGBxQSEBUUEhQVFhUWFRwbGBcWGBgYGxoaHxcYGBcXHBsYHCggHRwxHB0cITEiJSkrLi8wGx80ODMtNygtLiwBCgoKDg0OGxAQGzYkICQsLCwwNC8sLCwsLzQvLSwsLCwsLCwsLCwsLCwsLCwsLCwvLCwsLCwsLCwsLCwsLCwsLP/AABEIAMABBwMBEQACEQEDEQH/xAAcAAEAAgIDAQAAAAAAAAAAAAAABQYDBAECBwj/xABKEAACAQMCAwUFBQUDCQcFAAABAgMABBESIQUxQQYTIlFhBzJxgZEUI0KhsVJicoLRFUPhFiQzNFNzkpOiVLLBwtLw8RdEY6PD/8QAGwEBAAMBAQEBAAAAAAAAAAAAAAIDBAEFBgf/xAA2EQACAgEDAQYEBQMFAAMAAAAAAQIDEQQhMRIFE0FRYXEigZGxocHR4fAUMkIGFSMz8TRDcv/aAAwDAQACEQMRAD8A9xoBQCgFAKAUAoBQCgFAaPFeKR26BpCdzhVAyzN0VQOZ/TmdqlCDm8I43gi7jtI6LrNrKU66WRmA89IO/wAiasjVFvHXv88fUi5Nb4JPgnF4ruBJ4SSjjI1KVPPHI/8As9KhZW65OL5RKMupZN7NQOnNAcZoDmgIDjPHmgureHQCJ3xnfIwpY7fKq8vqwimVjVkYJc5J4VYXHNAKAUAoBQCgFAKAUAoBQCgFAKAUAoBQCgFAKAUAoBQCgKHfS99x+OGT3YrcsgPIsSMnHnjb61rdbWlUvOW/02KVLNrXoXhyoHiwB67CsiLivdouLLaQItvo1SSrGmMEKWYAtjzAPL4VCyTjheLNGmpU+qT4isv8l9fwI/tNcXdlCLlJTIqEd5G+CCvUggDB+G2/Kq7nKC6kzXoYVambpnFJtPpa8H4J+aJSPjBuJUSE6VaESauuDyFVK3vbpVp4UcZ9W/ySMLh0RyzrLxd7aUJOdSMG0sOeQpb9AR9KrqnbHV9xJ5UlmOeVvjHqJJOtyXgQF5xi7m4a99BNowGbRpUqFBII3Gcgdc887V9DXXVHUdzNbZx8zDKUnX1xfqdZLozT8JkYklgzZbGd43O+AB+VebP/ALvk/uh/9sfZ/kZl4/LdRyyQvIp1ssSIoI8LFQWLDTvjO55HYVT1Occr5HuOqui1QmlhYznl5WXhJ524X4ss/Z3vmiSS4yspXDoPcz+0oIyOX5mro5xuefZ0db6OPAl66QFAKAUAoBQCgFAKAUAoBQCgFAKAUAoDhmAGTyFAQA7b8O/7bb/8xf61Pol5EeuPmc/5bcP/AO22/wDzF/rTu5+RzvI+Zls+1llLIscd1A7scKqyKST5AA1xwkuUdUk+CaqJIUBTe23ZuaSWK7syq3MPLVydd/Ccb9T9TWzT6pVxddizB/VeqKLKupqUXhoyRcYlnj0T2TBx+8hTPmCfEPpVTjCL+Gf4PP6fiTy2t0V2z7EXDcN7tiEnS4M0fMrnOcb7npv6Co6+cdRZ1x2xjHyNXZ970yaksqSaa9/L1RO8WF1e2ht2hETSYEratW2fFo26+Z5Z5GszUpLDRbVZXRPvINt+G2Przx6c+hm/syS0mikiTWgjEbgHcDbcfTP1rN/TShe7q/8AJbp+njnzKlNSh0yM17bmadZpsJBCpJ1fA5JJ25Z/OroUylarJc4wkvX8yDmlBxKPxeH7PDizSd7J5C80RGFKnnoBOoJ1IwAceRNe7VNSli2SU+E/J+r/AD8DDPKWYLbxLDOpuJOH3Nomu3QE7kqRkMpUgKcEZ3+FeVZVKFrUvDb8SeHKcZx4wzBwyxu+GzypHCs9tI5dMsVZCenunb+lURhKvaO6Pau1NGpSlYnGaXKw0/dZW5frKRmQF1CsRuBkgfMgE/QVcec8Z2M9DgoBQCgFAKAUAoBQCgFAKAUAoBQCgFAYL4fdP/A36Gurk4+D5w7I8OtnmKXSkx927F1LBk0oTlQNm+BFa5WSfGx5FNik8T4wbD9mBbXsUUyCWKVlCOGYLIjMAHVlPPfl0Pnsai7ZNcncShYoy3TM/Yy2UcagKLpUTkBQSQAFYDdiT0rkptwwztNn/N0+p9D1mPWFAKA4xQHNAY5ZVUZZgo8yQP1oCNm7S2anDXdsD5GaMf8Ampg5lGjx2e2vrSWCO6hzIuAUlQ7/ACPKrabXVYppcEZxU4uJocGHEEhELxW+y6RKuo5HLUUIxn+apzdDfVHK9P3/AGOLr4ZP9muEC0tkhXkufzOT+e9VWWOybnLlkoxUVhEpUCRjMyj8Q+opkkoS8jsjg8iD8KHGmuTtQ4KAUAoBQCgMV1cLGhd2VVHNmIAHxJ2FcbS3ZKEJTkowWW/BHFpdJKgeN1dTyZCGBwcHcbc6Jp8HbK51y6ZrD8nszNXSAoBQCgFAKAUAoDDdn7tv4T+hocfB85dm5rfvJA1xGv3Ei5YiMEtGwABkK5PwBA64q3rR51eiks5fKZn4N26t4oxBcRzTRxyB4iDFmN1bcq2sgoccuXlXHPyNENNiKjJ5xv7GXsDfQycWtykhy0pIVkZTuGOARkH6061gpjpJxtU/U+h6rPQFAKAib7jgVzFCjzzDmkeMJ5d47eFPgd/IGgMH9n3U3+nuO5X/AGdsN/nK4JP8qrQCLsjZg5aESt+1OWmb6yk0BJw8NhQYSKNR+6ij9BQZOJ+GQv78MbfxIp/UUBq/5Pwj/RBoT5wu0Y/4QdJ+YNAdTHdRe6y3C/suBHJ8nUaCfQqPjQGex4vHI2g6o5QMmKQaXx5jow9VJHrQFc7X9ho7hJJIRonJ1DB2c9QR6+fnVU6k91ye32Z2zbppxjY8w4x5e3t+JWOB8cjhsJI0Z4LtXAKKATIw2yFYYHk3liqozXTjhnp6zQWS1atlidTWcybxFc8prjwN6Pit9axRXN1Kzqz47kBAWGknPu56VPMorMjJ3Wk1tsqdNBQSX9z6vPHnhZ8Mkr2g45O3DlvLdzCAMlGVW1AsACCR612cn0dS2KNBpKf616S2PVu1ndYwnnYg77tAJLFu8vJe/A1p3SyRHOn3GKqFIz1quU047vc26fRTjq0lVHobw8uMts8rLznHkjZ4V2hucRWlse8lMYeSSYl9OoatIycnGc5J61OMm8Rj9TPqNJRBS1WoWzk4xjFJZxtn0JK87QXdiwF4IpEdX0NGNJDquoKwzyPLauynKD33yVU6LTa2DdOYOLWU3lYbxlPC4I/s3w244jH9pnu5VDMdKRMVAwegUgDB8965CPWstl3aGohobnp6Ko4WMuUepvY1OM3UsCXtjJM06i3EiO+7L41yjE7nY5qE20pRb8DVpK67ZafVqCg3PpaXD2e6XhxguHs/su64fEOrDUfnV9axFHhdqX99rLJ+rX02/IsdTMAoBQCgFAKAUAoDFdR6kZRzKkD5jFAfPo9jPEtstbfKR/8A0UByPYxxHPvW3/Mf/wBFATXYz2WX1rf208pg0RPltLsTjQy7AoPPzoD2ygOskgVSzEBQCSTsABuST5UBBLJLe7qWhtTyYZWWYea9Y4/X3j0wNyBM2lqkSBI1CqOg/M+p9aAyaxnGRnyzvQHagFAKA6yA4OkgHoSMj6ZGfrQEBecQvoTk2yXCdTA+lx693JsfgGrhBuS8MmK047ZcQzETiQH3JAY5UbzU8w3qpzXcnI2xk8Lk7XnFJLFGNxqmhA8Ey6deekcg2GfJxgdDjmeN4L64dclFvHq+F7lIHeHirXbWU5ibcJoUtnSBnnjmM86zpSU+rpPqLLNPLs6OlV8epPn4sct44J3ifCLm9uo5JY/82VTpVXKONQ945OdfIEfHHnVji5Sy+DzqtbTptPKulvrbWZYi1t5J+Hitsmhw3gF1LbmzkEkEQZipOGBUsGVG8Ocg75GAfpUY1ya6Xwab+1NPC9aqlKU3jOVJYeMNrfG/kyck7IytadwbgZ5FxGmShXGgnTn4Eb1PoysZPNr18IX9+qlnZreWz5zz+xgg7ESR6JIrgpOildYUEMn4QykY2G3LkB5Vzusbpmh9sOalCytODecZez8Wnysmza9lJXnSa8n74x+4oUKo+QAFSVe+W8meztH/AInTRBVxeM4bbeOMt/ojt/kX3bsbW5lt1c5KLuufQE7Vzu0uGSl2rZZFK6EZtcOS3+qaydD2M0QTCKQmeUbyyDVncE5Bzz8+lO7wtjn+4yndGdyzGPEV8KXtj/0muB200epZWQp4e7CjGkacEfDPxqayY7Z1yS6Fh+JLV0pFAKAUAoBQCgFAePXHG7q2kyDLLm8vpokJY5ES3cZtzjmoIjcL6nA2oDej7TXjTW7tcQKpjudOSndSsiRsgdkdgreI7AnAUnG5wBtcK7bSuU72ZY1WB3JMILXDq8ivHFpkKkJpG6ltWoHagIv/AOoN0dY763UKJSsjRhu8KQQSxxjRJpDEuy7E8upoCe4Jx67u7t4nKwIpJKgp3q6GjIBDMWKspbJKgDK4J3oCcgH299Z/1NG8C7jv3U/6Q+cIPujkxGrlpyBY6AjbhGnLKGZI1OCy4DOfxAH8KjkSNycjbG8k8Fcl17eBDXnZC1xmJHD8w4lfY+eWLfkKvjbP/J/gZLNPTFZjHfzy/udrczwoFad3x+LSmfhuCcfnVyhXJ7I8yzXaivbP6g3jDcO/zY//ABVipj5GOXaOpz/f9v0MTcakHJz9FP6irFpYPwJw7S1S/wAs/JGe27SMNnAf1HhP9D+VVT0K/wAXg31dry4sj9P0/clF4/BgEvgn8OCW9fCoJPxGRWKymcOUerVqarVmDz9/oQ3HuGWfEVwSEmx4HZWR9vRwCy1U4iyuFqw+SE4D2nlWZbC7CSfed2ZM6sqVICnbxb43+u9Rz4Mpq1EozUJc55LTb/5k6xEn7M7BYid+6c7LCT+wT7pPIkL1WpG0nqAUAoBQCgFAKAUAoBQCgFAKAUAoBQHXQPIUA7scsD6UA0DbYbcvSgNWXhkTTJMV8cauqnyV9GoY5H3F+lAVr2hcTKxmGNckxmSc6tGLdThl1Y2Zz92Ovvke7UZPCyTrj1SSNH2c9pZr2eUMFSKKJQkSDwruQN+ZOBjy9KhXNybNGopjXFYL3PLpVmPQE1cll4RjbSWWQnB7te6jjxsFAwTks2MsT575NaZ0ShueTDtGE7FBLb7/ALEleXACk9AKqhBt4L9TqI9GxVr3tDCHjjDEvKcKACfPOfLka9OvRW9Lk1hL+bHg3KUk5LwK/wAZ4Ukx8UkqsJA6kMPCQcgaSNJHxBrdVOUVslxgjTZKPCXGDma5OfUfCrIwWCyMI4NSLi6Hm4BzjSx0kHnghtwfSu9GSx1PyNi347GJdAkHejfSDgj4fLpUJUdSw1scjXZB9cNi22d9FfRm3uQCW5Hlk9CPJx+f5V42q0jq+KPH8/A9rT6mN66LFv8Af2OLLsnayYJjCTQyYZoiU8S4ZW0jYZBVsY61gaRf/T1vfG68izXlqssbRyDKOpVh6Hb5fGhoNHgczgNBMxaSHHjOMyRnPdynG2Tghv3lbpigJSgFAKAUAoBQCgFAKAUAoBQCgFAKAUBxmgNDivGYbZdUzhc8hzJ88KNzVdlsK1mTNGn0tuoeK45+31NiyvUliWVGyjDIPLb58qlCSlFSXBXbVKqbhNYaPJOKvJfzJEh8d7L3xIx4LRCUtwcdNOqXB6sPSoT3aiXUYhF2P5Hp/CeAwWzEwppJjRDjqEzpJ/e33PWrFFLgolZKS3Kz2y7S/eC3hOTkBj+9kDHy/XPlXu9naHMO+nx4Hj9oW9X/ABrhc/oanDboQrPNITpjLqNXM4YD8yABVt9btcK4rd4Z48ZYklHlo14OM3UpAWLSzDOoq6rjz1McVZLS6ev+6WUvZv6InPp5cvxM54TBC2sAtICSGZixBIwxHQZFV/1Ftqw9l6bGadspvpXBH3r+taq0X1rCImeVlUtu+ncLzbHXH7QHlVm8H6FqSzjgg7q8hI759BBHvMASR+zvzPTHxrU+hR6nwaIxnnpRSHnAlLxZQatSb7qOY3FZVLfY3YeMSLZw3tO8kWktiaMh1blrAzkej439cVZFRb3WU9mZZVdMuqP/AIev+zvjv2wzyHAbTFqA6sFZS+PIgL9K+a1+k/p7MLh7o9Sizrjvz4l0rCXkXxod2Y7gf3bYk/3TEB8+gOl/5D50BFe0HtWeG28coiEuuUJgtox4HbOdJ/Zxj1q2qtTbTK7J9CyUZPbTIQSLHIGMkSsQMnAz93tk7CtH9LHz/D9ylahvhGW99sM0LlJbDQ4xlWmIIyMjI7v8ulc/po+f4fuc/qfQvXZXtQt1YpdyhYQxYYLZAwxUeIgc8eVUSqfX0x3LVdFQ65bI3bzjSCNZIisgaZIyQ2w1MFPzGc4rsaJOTjLbZv6Fc9VFRUob7pfXY4se0MMiO5dFCOV3YeeFb542rs9NZFpY5WeDlWtqnFyzjDxz/OfA2YuLwNoCyxkyMVQahlmA1Mo8yBvjyquVcovDRfC2E1mLyYrziyrMkSvCXLgOjSaXAZXZdKgHUx07A42BOdq4ovGSTlvgxx9p7NnZBcwlkDFh3i7BffPPp18q73cvIdcfM1OFdsrWW1W4aWKNWYqQZFJDjfRt+LThseRrsqpKWMHFYmsk1Y30c0YkidZEbkyEMD8xUGmtmSTzwYuMcVitYjLO4SMEAsc8ycDl6mpV1ysl0xWWJSSWWQae0Hh5kSMXKFpMY54GeQZsYU/Gr3or0m+ngr76GcZM3DO29lcSvFFOpZFZjnIXSvvEMdiBz+FRnpLoRUpR5Oq2L4Zop7TOGmTR9o641FWCf8WMY9as/wBv1GM9P6nO+hnBI8R7ZWUEpiluERwuog55adQOcY5cqqhpbZrqjHKOu2KeGylcT7Sq8r3lhOzoColXxeE8l1I34GxsfMHetk+nT6drUR4W3r7Pz3PE1vfV2q6mWz58l+zI7vzxIvPI2mQMU0LuiAe6ADvuMNz5k18b2rKULVNbwlFOPtw/mnlH6D2F2hGWkj0pevv5l4lt3t+CmMH7xodAPk8raRj4F9vhXr6VJUxx5Hk9oXK7UzmvF/sa/ZDhq/2jeygAC3EVrEByVFhjdseXNfpVyW7ZnlL4FH5lm4/xH7PbSS4yVU6R5tyUfXFadNT31sa/N/8ApRbNQg5M8QvOOpAx21y83bPJuZA9c5yfPNfY92pLyj4L0PCVbs3fiTdteQ3SxrHnutQklBHvMuyo3pqGT54rLideZN78L0/iMjrnW23zwiyf2hWDuTJ3TNS5vBV0KmWQqZB3E+Wx/wCwPOt0YYWTYlhGjLOdWQcY5VfGCxhkunbDIziPA4GYTBPeO65OkP18PLeq66Y9WJeBZXfNLozwUzjV4sty2nkAFBHmo3Pw6fIVknapWtI31wca1k62lvn1/T5nr8vrWiuDZGUsF99nfGTaXkRZvu3PduBsAGIAOPRsHPlms3adHXT6rcUT6bPc+gK+VPTMdzCHRkbdWUqR6EYNAeb9sbI3/DbRHkCFLgrKzbktEk0UmnpqLA8yAN8natGmTcnheBm1VkIR+N4Ibg91FaSIkar3MWrOBqMpx7zk+8dQGDsBgYr1Hpuqv1f4Hz77QavT/wAY548f4yOubOK7TTcsUZNTJIoBZs5ZoiT0Lbgnkc+dTuoeU4ezI6PWqMXGx+bXv5fMuXALcWvD7WMNGU75ys8g1KgJZlJAIAfBxvyOawKDdklvnHC5f7Hqztj3VcljDfL3S2+/uZlkBaTD6ybu2YMF06hqUawB+HO2euKtxhLbHwyX7GdSy5Yefjg/L548jKlyseV+6Ui9lJeRSRF72g4BG5GQCdqi4uW+7+FceP8APEkpqGVsv+SW7XHOPr4eBp3i6kuJkbXJbzRXCEJpLKqgSFVHMFNag9ahblKKxhNNc5/E0aWScptPO6fGM7LfHl6nSOMsbS6ZTquuINLj8Xdi3mSBd+R7tVOOhaqs4Uo+S/NGzHD83+Rp9m7hFeyhhkiuI1bAgliC3VsNDAs5Q4GB4TqG+eZrs0+lye3r4MRfCMHCuKpHFZJrt4CiTh7iZC2h+8GYANShZSCD4t8DA51KUW+rnw2X3IxawkWr2aygw3C6izC8lJyvdnDEMrFMDTkeIDHWs963XsW08MhPbveabCKP/aTD/pUn9cVu7Jhm1y8kQ1D+Ep3HOAxjiHC7NUUHuYe9wAC5LFnLeZwDWyq6XdW2t+LwVSiupRR07i3fi3EtZ7m3SKZSY0J0bpCCFUctR+Fd6rFp68bttc/NhY62Rpv5LKOJYbi1vIGfUsLIGOo/tRuNSE8tj1q3u42yblFxl5/uRz08PKLD2dWO745dTSxI0UMTtoYAquhVQDB2wMEY9KzX5q0sIJ7tkofFNs3PYbYLKt67gaZNEen/AI2YD5MKp7Yw1Gt+pKmKkmnwX/hHZNLdXCkZZsjbGwGFB9fUV8jqOyK9QoqyTxFvHs/A0aSL00XGL5NnjkeYraOQAFrmHIUnGUbvhjO+Mx16sIRhFRisJFmcnHA1WKW/LED/ADnvGyeSm2g8R9PCfoakhJ7FQ9o99ILaKR2I7yTKRjICoFITUOrkspPljA6k+12NBO2UvJfmv3MGry4LPizxy+cIzd4csWJ0A77knLnp8Bv8K9ydmCiKyti8dlDps0bbLeI4GAASQAB6DH1NU46nkxX/APZgkXvKmqivpMct1Uo1kkjpJJH3J3PeE7fDP6V1KfeehD4uv0ItpM1pwX4Ok75ieMkgSDTkcwScA1RqYNwzHk5jElLyKDLEkJKvuynBUedYc00r4t35Hopys3jwa01+55HSPIf1qmzV2S42RZGqKM1hcurDc1KuUntLxIzSxlH1VwG9fwJIdSyRK8Mh5kaQWjY9WGcg9QfME183KOGzYn4E0rgkgHcc/TbP6VEkQfZpfFdx7aUu30jHIOkcrf8AW7H50BOd2PIfSmWcwh3Y8h9KZYwhoGMYFBhDQKDA0CgwNFBgaaHQEHPagODGPIfSgOQtAavEOFwz476KOTTnTrUNjOM4zy5CpwslD+14OOKfIbhUJlEpijMo5PpGoYGBg4yNqd5Lp6c7DpWcnWDg9ujOyQxK0gIchFBYE5IbbcE0ds2km+B0o1bXstZRyCSO1gVwchhGoIPmNtjU3qLZLDk8e5zoj5G1Dwa3QuUhiUyAhyEUawdyG2359ag7ZvGXwd6ULPg8EWO6hjTBJGlFXBI0k7DnjakpynvJ5Cilwb1QOkR2giy1s3RLpD9VdP1agM3FrVO6kyo8WnWQNyAwzk9cDNdXJGfB537crlo1t2XY+IZ8vdJx5H1r3exv7bPl+Zk1UcuOfU8OvjiRv4j+uRW22WJMjBbF67KcQzax530goQPIEgf9OK1UrrgYdRDE2SM0mCcnl19POtCW2SlbmpDxBJH0I4LDmB8t/X5VzqjloscHGPU1sZZpMttyGw+VSittyKWxizUjpjuIRIjISRqGMjmPIj1zXJw6oteZ2L6XkpXaGPVom6tlJP8AeJ4SfmN6+anFp4Z6FDxmHluvZkVGuQfr9Of5fpU4RymXNm3ZDxD41rpiVTPpqylYWHDFB8Z+z/QRjWf+EkfOvCuj/wA1no39yyUmoV+ba+2/4Ejd3ndcShTpcQOv80bB0/Jn/KsuNsmhvfBx2XkDS3xHL7WV+awxA/nXCRP0AoBQCgFAKAUAoBQCgFAKAUAoBQCgFARXadf81Zv9kyS/KORZD+SmgJJ1DLg4IYfIgigPJfbPYTfZYgVLpG7aZBv4SBpVhz1DBGeoGeea9nsmazOPml9zJqNsZPE7sZw3moz8R4T+g+tb7k+SMTtYXzwtmM4zsQdwfiK5VbKt5icnBSWGSM3EJbmMqx8SeIKNgV6/Tnv/AOFW97Ox4KlCNbyvE2OGgqe+B8SId+m+3z51p6W0peJXN5+HzJXhPFRKSp2YDPoR54+NX12qbwV2V9O5ItVxUYr2RkidkGWCkgev+HP5VXa5KDceSUEnJJ8FeSwP2Byx1PKe+T00+/8AMg5rxZ1dMFJ8tmp2f8yxwtvr+hAWURZwAM52+oxXKoNzwaJySRO9nuGF3ARdbZ3P4E9T+0fy+NbKYKEeqRmvtSW+x9D9luHyMIZZtliiCRL/ACgd4fiM/X4V87qrI9Uox8Xl/oX6aE5NWT2wsJfn7s1uO3S/2rCze7bQSSOfIFWz+QH1qlRxS5PzLnLN6ivIeyq7jmspJY21GS6ldzgjxsQxUA9ACFzyOnPWs6NBcq6Csdsu2Mdg8Cspdpn3C5JWMe/Jgc8ZG3x8q06fSyuUmtsL8fIrnYollRwQCNwRkEVmLDnNAM0AzQAGgOaAUAoBQHV3ABJIAAySdgB50Bp3F9oliU40y5AbP4wNSr81DH5VxvDLYVOUJSXMcP5cN/J4+p1t7wtczJnwxpHt+8dZO/8ADprie7RKdXTVGfjJv6LC++TNw6771NYHhJOk+ag4DfPn8MV1PJC2t1y6Xz4/obVdKxQGO4hDoyMMqylSPMEYI+lARvZictbhGyXgYwuW5lk8Ov8AmXS49GFAa/bjhhubCaNff06l/iU6gB67Y+dbNBcqtRGT44fz2Kr49UGj5nmcMWWVCTzBXZweo8icdCN8V9JdW8swRTW8X+hxDwLWfu5Fb9w/dv8AA6tvoSfSqI1PxX8/I67+n+5fmjLNayW5B7tsjcAKSvzIzn5mr264Lbcipxs2yHl+7LfgkYLp/ZIBJU/kfUVyu1zluOnfHijHw1hFOCxwu+/xHX0q6Ee7s34OzzKOxcYWBAI3BGcitjMb2NbjqP3JEasS+3hBJxjLcvSqLZfDglU11ZZocP4dOz24dO7SNSh1sFLasg7Hfy+lYLGnFLPBOy2CjLDy3vt6Grb2NvE4VpDIQwGiIYBOfxOdzv5AVOKm38KwSlZZJZSx7/oXr2f2hnuY0RVjhU6mReRA38R5nfArmu6dPp3LOZPZfMjRUp2rq3fJ652hdltJmXIYRsQRzGBnNfL0pOxJ8ZPXuyq5Y5weJ+0Ljc0Vo5fJlvsRhjse6XBk0qBuDhFz8a0atwilXF8fzky6NTk3ZNc/zg9C9lUscHD4rYsNcY8e4xrf7xgOpwWxn4ViN5dbq5SONpHYKiqWZjyAAyTXUnJ4RxvCyeBdpO3N33yXMLdz36ll8ClzGsjpGrFwfD4SdK9WJPOvoaNHV0uEt8bc+Pj8zDK2WcnqvYjtml6e6OBMsEcjAcjqRdenz0udJ+IryNVpHT8S4y1/Pc1QsUtite2G8eaWGyikEbLG9w516PdRhGmcjcnUMeorX2dFQjK2Szwv1K7m28I0+I9ppbyx4XBHK0RunEU8i7NlNKOoPQknV9OlShp41W2zaz07pe/BxzcopLxMs/DzwvitvDbzTNDdRSh45HL4KoxDDy3AOfjXI2LU0SlJLMWsNHcdEsIsPsYlZuExliWPeSbsST75xuaz9ppLUPHkidP9peawFooBQCgIvjvHbW1UG6mjiV8gayBq8wBzPr8aBbEHa8Ys47aF1kE9p3pAnyri3b+7DbZVB7uo7rlc7HNRUUkX26mc5ufDaw8bZ88+/j4CPjk4cpNEmue47u3Rdy0QBLzMQTlAm+dtyB1Fcj1POS7Vx08FX3Mm3jL8k/JGwe3HDIZPs/2uBCnh06gFXG2kt7oxy57VMxyk5Nylu2YePdrmh4hbWkawkTaSWeUBtLMR4Ix73LnmhwjLX2qW0nFfsShQmSvfl9mk8OlEGNyWJXc8xQFj4j2zsLeUwzXcKSDGVZxkZ/a8vnQGSeUQ3SSg/dXOlGIOwk/uX8vEMpnqe6HWgJqgPHfaP2W7uTvUGMnIYDcp1XPmM/SvqezdUrYqMnuv5+P3PIvg6p+j4PNeKSADEew6kdD5V6dssLERWvFmhbXEie7I6/BjWPuk+ScoxlyiXt+OSqi6zqUsQ2VUnkuCNuYzXO6WSl0Qb2Nm5vpNAIER6hu7XDDz/wAOlXdypQyuSEYRz4/U3OBcfcAiTSFHJlQAD93b8q7GpYwyNtEfD7nXi3aGSTAjZlAPXbV64HIf1qSpivAQojHlEXa2jNcKcsw1KwJJOxII3P0+VO7WGWyklBk1wDgTTTF8HTrJG3qSKjO2NcNzkm+nB7L2G4GtvCWA8T9f3f8AHn9K+b7R1Tun0+CN2iqcY9b5f2LHK4VSWICgEknkB1J9K802nzB2047LxTirTWy60gIEKkZBRGyDj95jnHXYdK5k6lnguVj7Sw7ab+ExvGSqFMx/eFjrzvnGpUTbOMOTXQeicT4H/aFkIBdZhcKTJFglsHOknJGM79OWDV+nu7mfXjJCcepYOlj7PbVbaKCcC4EJbunkXDKGbUUJUjK6ulWz1tjm5x+HPOCKrWMM0uHezYQ3q3aXUgdT7oSNU0Yx3QUDZNO2By261ZPX9dXduO3vv7nFUk8klP2Etprya5uR9oMgUKkigrGFGPD/AFPrVS1lkK1CG2PLxJd2s5ZFt7LYO4eETSqDcGaIrpBhYjGFPVcBRv8Asg86t/3CfWpY8MP1IdysYN3gXYFIJmuJria5nMZRZJTnQpBB0jzwep8/Oq7dY5xUIxUVnOEdjUk8nHZLsIbB1KXlw8ShvuWwI8sNzgdc713U6tXreCT8zsK+nxLlWIsFAKAUB5T7X+yV3c3dpdWqtIIcBkQoHXEmvWgk8JONt+oGxoDD2bMXBrC5kvoLlY7ibBjm7qXUShySIhpVTuN+eB6UBpdgpDbXkbXiOiX0TJw8u5YQR6srBhvc1LoI3zgKKAhLHsNxG2Wa2/s23utc4dbiZlK6QGHRlcc8/XagLXx3sldnjPDJUh1RW8USyOhARSrNkAO2rA+e1Aab9j7m37SG5jsY5bV3Ugju1SPIQNIFPJ1YM2w3zz3oCC4v7Pb1b28DQ3E8Fw+oPA8ILeMuocyjIwfLHLrQHrNhaOlvBYvBK8X2dEaUumUwpGGxg6hgYZeuDQEpwm8YMbeY/fIMhjt3sfISjpnkGA5HphlyBs8V4alxGUkG3Q9QfMVbTdKqXVErsrjZHpkeC9r+yclnMdS5jbk34WHl8fzFfW6TV16mOVz4o82cJVvEirz2eN13X8x6H+taHEKR2S2LR7DOG/Uf4Vzp3OdWGSHCFAyjeJTvgdD5g+foNjVsY+RXZvujvcWLKfNfwkcvh6HzFdjhnFNM5gsCzheX6/IUm+nwDnhF/wCAcBiSJSdsZGWGPUYz65+teNqNVKLZGucbJ9JaOG8LCmJQmmORvdx4mUKzFj+yuQo9dXrXkW6uUmeoqIvGS4AVgNR5n7Ye0bKq2EIYyTquoDmyuzosY64JVi3oPWotlkIrGWYOwvsxe0iWR3Xvj4mTHh1Y8IJHkenKuNNnFJI3rjspHKiC7g2BZjkba257ruPPO2TvUVlEm0zY9n3ZAWFzM0U7vDIm0bnOltWcgjY7ZGcZ+NTi8kJLBfqkRFAKAUAoBQCgFAKAUAoDBd2iSoUlRXQ81YBgeo2NAanGOBwXSxrPGHEUiyJuRpdfdIKkH5cqAkqAUAoBQCgNTiFisqjJKsp1I6+8jcsj9CDsQSDQGCy4kdfczgJL0IzolH7UZPXzQnI35jBI6bPEbCOeMxyoHQ8wf1B5g+oqddkq5dUXhkJRUlhnmXG/ZhIjF7Vw69EYhW+GfdYfHFe5R2xti1fMx2aR/wCJT7nhEkRKTxmHPmpVc9D5H4gmvThq657weTHZCcN2jm24d3ZOcE+Q/WtKvUuCpy6kbVgukncMW/B+H8+Z+G9ctksb7epBrq2X7ljsuAXUiZWBsdA4RR/Lrw1eVf2hTB/C8v0/mC2OiufC/Im7Ph08SKz2kssu2A7xd0nwVZCT8x67V41l/ey3eEaq9L3KzGPVL5Y+5b+H2zgmSYgyMMYX3UXnpXO/qT126AVlbXCPRinzLk0+PceEJWKJe+uZB93Cp3x1djyVB1Y/AZNRJGLgXZ7uz31yVmumbUZCoxHkY0RZ3VANvM8z6cwdN/jPGYbSIyTuEXpnmT5ADcmuTmorLLdPp7b59FayyidqfaFPHbQTQRKqTmQL3oJbSujDYBAGcnbfkKonc1DqSPW0vZdctS6LJZaWXjz22/Eiey/au6IvJZcKsNq7hRGE8Z9zmPOo0WSlJ5Lu1NDp6aoqpbt45ySXZz2kyLOLfiMYR8hdYBUqSARrQ8s5G48+VdhqHnE0R1PY8HU7dNLqx4e3OP0PTga1Hz5zQCgFAKAUAoBQCgFAKAUAoBQCgFAKA4oDz/tL7S+HIzQOHnwcN3Y8IYHoxI3B6ryPWt9XZt1kerj3KZXxize7K9rVuVb7M5uFT3o3wlxGDy97Cyr65B25saz36ayh/GiyFkZ8FnsuJxSkhG8Q5owKuPijAMPpVBLBtsoIwQCPI0BFXPZq0k9+3iP8oH6VarrI8Sf1K3VBvLRs8O4RBbjEMSR/wqAfmeZqEpOW7eSailwbtROmjxHjEEGO+lRC3uqT4mPkFG5PwFARkl5d3J0wR/Z4j/fzDxkf/jh5g893xjnpNASPCODRW4bQCXc5eRzqdz5sx/TkOgFASFAeD8dll4pxfuSSEErRqOiRox1NjzIBP0FefJuyzB9rpo16HRd4ucZ921si1cdDf5rJEiXKQXxWOKAiTES248JIGzeAtjzYVrsWEsLOGfN6K1Ttl1z6eqMsv1bN2Iw21zcNcymUT3EEa96wzHhWnVT6KzZxttjNSSabbKJSjOMa647rLe/PqvksnkljEZuIFJ5Qw++lnmBzkRqzFweQBYAfAis8a+uUurwPas1/9JpqY0JYlHLz8v3PW7f2jx9wwWCXvQYUgjcqpnMo+6OxOgEAsdQyF39K1nzZDH2m3JLExwqDaTFAhLa51ufs0ZVmxlCxXAK+fwoDWsu1F5cXsdvHdM0kEyRSKiIA/dqDeTy+HaPUe7QDGSc70BJ+zGEzfa1uHuFvEkeK51SuQcszI0YJ0qAMAYHIeRoD0y3i0Iq5J0gDJOScDGSepoDJQCgFAKAUAoBQCgFAYLK8SVNcbBl1MuR5q5Rx8mUj5UBnoBQFU7e3DNELdZRCJVZp5j/dW6gd4w/eJKoP4j5Vq0sV1dbWccLzfgV2PwKfwLs1wG+VoLUv3qr7xaZX8tYEnhYegGK23ajW0vrnw/YqUKp7I8+u4bjg3EtjmSFsqRssiMP0I2I6EHyr0ouGrp9H+DKMOuR9GRpDdwxyFFdGUOmoA4yAQQeh+FfMTi4ycX4G9PKyjGeEsv8AoZ5ox5EiUf8A7QzfRhUSWTr9mvByngP8UDfqs3/hQ4dGtr0//cW6/wANu5/WagOi8DlbPf3k7g/hTRCPrGof/qoDo1vY8NQylY4c83bJdvTU2XY/M1FyUVlltNFl0umtZZv8H41DdJrgkV1645g+RB3HzpGSlwSv09lE+ixYZIVIoFAee9puxE/ey3HDpVikmUiVSF31bvodgdJPXAHxqh1NS6ocnrVa+uyqNGpTcVw0/wAGUdOxHFEVY1R1RGLKElwoYjSWGlueNs1Qq7ksI9ees7Km1OXKWOJce3BvcJ9k1w7ap2SMZJOPExyTnf8ArUlp5S/vZRPtrT1LGnr444X2IPtLwVYZOJrbhtNvFbQO4BY4kdZJ30jnsuCPKtUYKKwjwdRqrNRPrseWTXEuAK6Wk0Iu7q3aeRrmSNTHLIxTukcL4SsYAKADAC9TnNSM5Y7jsSZuI8PnESxwW1uPADkCRXzGmOoU4bPLw9c7gbXAexd1bG5jjuI0ilkkkjlSMGYF2BAct4SBv0PMcuVAWHst2aWz7xjI8ssz65ZZCNTtgDOAAFAAwAKAsFAKAUAoBQCgODQFChupm7mXvpQ13dT27JqOmNAlyY9K8ldTEuW5nLZ6YAxT8cneHWpkOVtIWWIgOJZHJuNOogBtJVQSRjJoDYtPtLTWkMklzCmu48LMhkkjURtEJGXPIkjIOSBudzQGv2elaKK10O4E3FLoOuokaRNeeEDouVBwOu9Ad7G/mkuIkaaUAPfOVU41iG4iEaE4zpGcbcxkciaA2+wl5cymOWRJxHNbLI7TMhXvW0MO5CsSqFWbbAwFXbOaA2uLWCXF+IplDR90jMp3VtLSFVYdRqYNj9wVqrm4VZjzn9P58yqSTlhnn/bDh8fD+O2clqoTvChaNdhkv3bYHkVPL0r0tNOV+kmp74/9KZpQmsHHt9hAuLVgN2icH4Ky4/7xp2Q30S90c1K3R6D7K5S3B7UnojL8lkdR+QFedrljUTL6XmCLXWQtFAKAq/tB7RSWNsrxKpd30gtyXwk5x15cqrtk4xyj1OyOz4625wk9ks+557B2eluT9p4nOcEAhdXQgYHko9BXy2p7Usus7nTRcp8cfZfmz17tfTpIuvTrGOX/ADn5i77ONAftXDZ9ON9Orp5A9evhao0dpXUWdzqouMvPH3X5rYjT2nVqIdGoSkn4/wA4L57OO00l/bu0qqGjcKSv4vCDnHQ19TTY5rc8rtXQw0tqUHs1n2LdVx5YoBQEV2kmuUgLWcccsoYeCRtKleu/n1+VARHYHs7LaxyvdMHuLiVpJivu6jsFXP4QBj5mgLWqgchQHNAKAUAoBQCgFAKAUAoCLt+z8CXBnVW1kkgF2KKze+6xk6Vc9WAycnzNAdU7O24hliCYSaRpXwzA94zBi4YHKnUAQQRjAxQGa24PGhiOXZotehpHd28eNeWYknkOfLpQGq3Ze30OgDhWl70aZHUpISSWiIP3eSSTpxnU3maA2LLgUMRiZFOqJHVWLMxxIyvIWJPiYsoJJ3zQHPC+DR25bujIA34GkdkXcnCIxIQb8lAoCu9tonWeJ4pO6kkGiKVvcWddTRo+xGh1aRD66cb4rZpmnFqSylu/PHjj1WxVPlMr3Z/sVfTcSF7xNk+6IKqrA5IzoAAGFQE58ya026umFHdU+JCNcnLqkUr2u8fW7v8ATEQ0cC92pXfU2cuRjnvhf5a39nUOqrMuXuU3y6pYR7h2O4YbWwt4W95IwG/iPib8ya8HUWd5bKXmzXCOIpEzVJMUAoDz/wBsv+qQ/wC//wD5vVN/CPpf9L//ACpf/l/dEZx2xee0hMQ1aVBIB3PgA28zXzf+nNfRotbatQ+nq2TfHLe78M+Z43atM5zeFxJkP2btZY4pWmGnUAQCdxgHOR05itX+pddRqrq40S6unOWuN8cPx49jP2dTZF/EuWsL6lh9h/8Aq0/++H/cFetpeH7nu/6h/wC2Ht+Z6VWo+eFAKAUAoBQCgFAKAUAoBQCgFAKAUAoBQCgFAKAUBHce4PHd28kEo8LjmOan8Lr+8DuPhVlVsqpqcfAjKPUsM8b7Q8C45CPs4luLiDkrRMTleWG/GNuhJFe1Tdo5/G0k/UzSjatiT9nHsxkSZLm+UKEOY4cgkt0Z8bADmBnn8N6tb2jGUeirx5Z2qhp5kewivGNRzQCgFARnH+BxXkXdzAkA5BBwVPLI/wAajKKksM1aTWW6SzvKnv8Ac84vuzl7w1i9uxmg5lQCSB+8n/mWvK1vZlV6+Nb+a5Pqatfou0V03ron5/o/yZpcL7L3vEyHnJgt+YGCCwzthTz+LVHR9mwrWy+fiZrNZpNAnGr45+f7/kj1Ds32ehsYu7gBAJyxJyWOMZP+FetCCgsI+e1Wrt1M+qx/sS9TMwoBQCgFAKAUAoBQCgFAKAUAoBQCgFAKAUAoBQCgFAcYoBigOaAh4OPK3EJLPQQ0cKyl8jBDMVAxzztQGbjXHre0Cm5mSIOSFLnGSBkgUBt2V4k0ayRMHjcAqynIIPIigIW17XQNcSwORG8c4hXUcmVzGsnhA35GgJHjfFobSB57h9ESDLHBPMgAADckkgD40BzwPisV3bx3EDao5BlT8CVIPqCCD8KAwJ2ktTc/ZhPH34OO7zvkDJXy1Y3088dKA2eK8Vhto+9uJFjjyAWY4AJ2GT0oDQ4b2wsbiRYoLqGSRgSqKwJIHPbz25c6A3eM8SFvGrkKcyInidUHibSN22J9OZ6UBv0AoBQCgFAKAUAoBQCgFAKAUAoBQCgFAKAUAoBQCgFAQ8HAVXiEl5rJaSFYimBgBWLA5553oDp2g7Ordy28jOVNu7MAADq1IUwc+hzQGXsvwQWVpFbKxdYhgMQATuTuB8aAgj7PoxxE36TOs5m15wCNBjEbREE8iBnPOgLLxvhoubaWBiVWWNkJGMjUMZGetAY+znDWtrWKB5O9Ma6dekJkAnT4V2GFwPXGetAV6D2fxred+Jn7sXTXQg0rgTsmgtr97TjfTQE52m4Gt7B3LOUHeRvkAHdHDgb+ooCC4d7Po4blJxM5KXdxcBSqgEzoEZNugxkfGgJ7tJwQXkSxs5QLNHJkAHJjcOBv0JFAS1AKAUAoBQCgFAKAUAoD/9k="/>
          <p:cNvSpPr>
            <a:spLocks noChangeAspect="1" noChangeArrowheads="1"/>
          </p:cNvSpPr>
          <p:nvPr/>
        </p:nvSpPr>
        <p:spPr bwMode="auto">
          <a:xfrm>
            <a:off x="814388" y="6048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endParaRPr lang="en-US" altLang="en-US"/>
          </a:p>
        </p:txBody>
      </p:sp>
      <p:pic>
        <p:nvPicPr>
          <p:cNvPr id="17419" name="Picture 17"/>
          <p:cNvPicPr>
            <a:picLocks noChangeAspect="1" noChangeArrowheads="1"/>
          </p:cNvPicPr>
          <p:nvPr/>
        </p:nvPicPr>
        <p:blipFill>
          <a:blip r:embed="rId4" cstate="print">
            <a:extLst>
              <a:ext uri="{28A0092B-C50C-407E-A947-70E740481C1C}">
                <a14:useLocalDpi xmlns:a14="http://schemas.microsoft.com/office/drawing/2010/main" val="0"/>
              </a:ext>
            </a:extLst>
          </a:blip>
          <a:srcRect t="2812" r="70132" b="6564"/>
          <a:stretch>
            <a:fillRect/>
          </a:stretch>
        </p:blipFill>
        <p:spPr bwMode="auto">
          <a:xfrm>
            <a:off x="725488" y="3556419"/>
            <a:ext cx="1593850" cy="2717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420" name="Picture 18"/>
          <p:cNvPicPr>
            <a:picLocks noChangeAspect="1" noChangeArrowheads="1"/>
          </p:cNvPicPr>
          <p:nvPr/>
        </p:nvPicPr>
        <p:blipFill>
          <a:blip r:embed="rId5">
            <a:extLst>
              <a:ext uri="{28A0092B-C50C-407E-A947-70E740481C1C}">
                <a14:useLocalDpi xmlns:a14="http://schemas.microsoft.com/office/drawing/2010/main" val="0"/>
              </a:ext>
            </a:extLst>
          </a:blip>
          <a:srcRect l="47269" r="9766" b="72812"/>
          <a:stretch>
            <a:fillRect/>
          </a:stretch>
        </p:blipFill>
        <p:spPr bwMode="auto">
          <a:xfrm>
            <a:off x="2563813" y="5008563"/>
            <a:ext cx="3727450" cy="1327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421" name="TextBox 11"/>
          <p:cNvSpPr txBox="1">
            <a:spLocks noChangeArrowheads="1"/>
          </p:cNvSpPr>
          <p:nvPr/>
        </p:nvSpPr>
        <p:spPr bwMode="auto">
          <a:xfrm>
            <a:off x="801688" y="1447800"/>
            <a:ext cx="1762125" cy="461963"/>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altLang="en-US" sz="2400" b="1"/>
              <a:t>Web Search </a:t>
            </a:r>
          </a:p>
        </p:txBody>
      </p:sp>
      <p:pic>
        <p:nvPicPr>
          <p:cNvPr id="17422" name="Picture 22" descr="http://t1.gstatic.com/images?q=tbn:ANd9GcT-TsxmH7UM2d6_tbK3PE-3ZgvYXBc5M_IYRUOFOREyPZUVafpO2A"/>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24225" y="1997075"/>
            <a:ext cx="1343025"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23" name="TextBox 18"/>
          <p:cNvSpPr txBox="1">
            <a:spLocks noChangeArrowheads="1"/>
          </p:cNvSpPr>
          <p:nvPr/>
        </p:nvSpPr>
        <p:spPr bwMode="auto">
          <a:xfrm>
            <a:off x="3098800" y="1512888"/>
            <a:ext cx="1793875" cy="461962"/>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altLang="en-US" sz="2400" b="1"/>
              <a:t>Desk Search </a:t>
            </a:r>
          </a:p>
        </p:txBody>
      </p:sp>
      <p:sp>
        <p:nvSpPr>
          <p:cNvPr id="17424" name="TextBox 19"/>
          <p:cNvSpPr txBox="1">
            <a:spLocks noChangeArrowheads="1"/>
          </p:cNvSpPr>
          <p:nvPr/>
        </p:nvSpPr>
        <p:spPr bwMode="auto">
          <a:xfrm>
            <a:off x="2841625" y="4567238"/>
            <a:ext cx="1654175" cy="461962"/>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altLang="en-US" sz="2400" b="1"/>
              <a:t>Site Search </a:t>
            </a:r>
          </a:p>
        </p:txBody>
      </p:sp>
      <p:sp>
        <p:nvSpPr>
          <p:cNvPr id="17425" name="AutoShape 24" descr="data:image/jpeg;base64,/9j/4AAQSkZJRgABAQAAAQABAAD/2wCEAAkGBhISEBQUExQWFBQVFBgVFBUVFRQWFRgXFhcYFhUUFhcYGyYeFxkjGRQVHy8gIycpLCwsFR4xNTAqNSYrLCkBCQoKDgwOGg8PGiwkHB8sNS4pLCwpNSopKi8pLDQsLCwpLC0yLCkwKSkqLyopKTQpKiwsKSk1LyksKSk0LykpKf/AABEIAMQAwAMBIgACEQEDEQH/xAAcAAEAAgMBAQEAAAAAAAAAAAAABAYCAwUHAQj/xABEEAACAQICBQkGBAMECwAAAAABAgADEQQhBRIxQVEGEyJSYXGBkcEUMpKhsdEHI0LwYnKCM0OiwhUWJDRjc3SDstLh/8QAGgEBAAMBAQEAAAAAAAAAAAAAAAEDBAIGBf/EACwRAQEAAgECBAMIAwAAAAAAAAABAhEDEjETIUFRBBTwIjJhcYGRobEjQtH/2gAMAwEAAhEDEQA/APcYiICIiAiIgIiICIiAiIgIiICIiAiIgIiICIiAiIgIiICIiAkfGY+nSXWqMFG6+09w2mcnTXKUUzzdIa9TYd4U8O1uycqnoy5NXFPc8CfkT6CBNrcrHc6uHpFjxYE+OqPUzD2PHVfeqc2OANvko9ZpqcoAg1aKBRxIsO/VHrOdX0lVf3nbuBsPIQOseS5/XiDftv8A5mnwclk/TiPK3o04BW8ao4QLD/oTFJ/Z179hLD63EDTmLof21PWXrDL/ABLl5icOliXX3WZe4mdHD8o6o9+zjyP2MCxaO0/RrWAOq3VbI+G4+E6Up9XC4fEZp+W+21rea+omeC07Vw7BK92Tc+0jx/UPnAtsTCjWVlDKQQRcEbJnAREQEREBERAREQEREBK7yj06VPM0j0zkzD9N9w7fpOjp3SnMUiw949FB28e4bZTcM2qC7Zsc89ufqYEugEoLf3qh/eXAdshV8Qzm7G/Abh3CYO5Judp/dpM0bo41GzNlz8bbQPvBaj4fDM5sqkns9eE7GG5MHa7W7FzPmZ3MDh1C2QaoG0b79vEyVzYnepO6vqt7OPT5O0RtDHvY+kybQFHqkdzNJOOrEaoBte/p95HFdusZOojz90SvyYU+4xH8wBE5GN0VUpZsLjrDMf8AyWI1G6x85uw9clVvmGAsT27j+846ZSZVSwd427jOlRxwqLqVc77Dx+xk7SuggbtTFjvXcf5eB7JXyJxZpZLt1NHaSbCVNU3aix8v4h28Rvlzp1AwBBuCLgjeDKAtXWXVbwP73ydyf0kytzJYgZ6meV9pHr5yErnE59Cs2ta9zqk2PYQPWTkcEXH77DAyiJCxtVgQAbZXgTYnLFV+sYaq4BOsdnEQOpEj4etkL7wCDxuL2PbJEBESPj8TzdJ36qk+NsvnApnKTH85iCP00+iO/wDUfPLwkHWvNAz27Tt7zN4ECTo/Bmo9twzY9n3lhGFYMpSwCggA7M90roxT0RcOETmzUchQ7ZOECgHfdl32zM31NN1UUu9e1K1MqwpKWbnQWW6m1rBTfPdlNOPDlZuerNlzYy6vosq4lgy31b3A6N9nbeS2e8rWgse1UFmbWK1tUNbVuBa2VgRt3yxa05uHTdV11dU3ETH7V7j6TWqzbizdl8fqJ59ofTWNr0jU9pKfmtTvzFFkXVTX16jG2qu7YZRy8s47JZvbRw/D3llssmvffr+Uq+OuR7pqotUVQp1CALZ3vbwlFq8ocZzd1xd6gw9PEMhoUgvN1CoOq28jXG0C8k1dM4qljaNB67OrVdR9ajRQMAQLqUZjnffqmVfNY+1/j1/VovwGc/2nr7+nn7L9hnJXPjacbT+jrfmKP5x/mnXwR6PiZsr0wysDsIIM12bjBLqqRMGqm4YZMDcHtGybXQgkHaMjNNQZylcuOGrM4SqmrmliDfj0h5j5SZQrNrC+rc5HVvst2yo6M0kyU6g5wqqAOAEVsmYLkSesR5zu8nca1VEdjc65GwDZ3TNPicbzeDq71v01/e/3i+8GU4/F3NdvryWGQcaOkO71k6QNINYk8EY+VzNKh8VYr0yVI4i0pej+UmIqUXq89YUheoOaUmxHQK5WJLCxBtbbPjcpsQK1Km2IVecSm5ZkSyioutnlu2Xy8Jm+Yx76v8f9c7XCm9QKFOoQAB+q+WzZJ+FclQT2yl4bTdf2ujSdyVqC9mpopIs2wqSGF12qbS5YH3B3n6y7DOZplSJx+VdW2Fb+Iqvzv6TsTg8sv93H/MX6GdpU9BnNyLcgcTbzmmntknDe+v8AMPrAlHkzUasantRGRUKaKFQhP9nqk2K7NoztfbPj8l6quze1kl7awNCmV6PudAnVGrusMt061PGqDtX4hPlXGqd4+ITV43J9SMvg4fVqNoXRxoAqahql6vOMzCxJa175nh85YZxKeJXWW7AC43idhKykXBBE5uVt3XeMmM1EfGtYr4+koTfhsTT5v2s6nOGoF5lcmI1Sb619lhLtpDFLdbMLi98x2SMMUvWHmPvKeTix5PvRfxc/Jxfcutq5W5EVmpimcadQKq2GHpAlU9xWYHWYAgGxJ2TDC8gimKXEtiS7irzrDmlXWa9zchsvKWf2pesPMfeYtiRxHmJx8vx+381b83zas6u/4T1/R1MCej4mbqmw90haPxaapGsL3OVxMm0iuxrC/bNLFe6uaSXp96g+npIVWTdI1AWWxB6HrIdTZKL3Xzs+4PAGsxph9QMh1rKGuAVYDM5ZgHwlq0Do7mFSnra3TJva23PZcyu6FcCsCTbot9JZsPikDqSwtfiOEp8HDr8TX2u21vi59Hh7+z307k5+klubcUI87j1k1aykXBBHfOZpDFKXFmGQO8cZarVLCchalNVVMYyqpY25hLEuuo2sC3TuuVmvbdN/+p1YCmPbbc3qhCMNS1wEFlGvfWItlYmx3zvjFL1h5iffal6y/EPvOPDx9kacHBckWTEUqzYjX5rJaYopTQCzdFQhsouxOQlywPuDvP1nIbEr1h5idHRuKQoBrC9zlccZ1MZOyU6cblZTvhW/hZT87es7Mj6Qw3OUnTrKQO+2XzkjzlDnNyNYg8DfykcTeM4F0XD0yAdRcxf3Rvn32ROovwiQ9B4rWpAHamR7tx/fCdGXzzVMBRUbFHkJlafYkjE0wdoHkJgcMnVX4RNsQNPsidRfhE+jDJ1V+ETbeIGqqAFOQGXCRcMl2mzF1N3nGHsqljkLX8BIcd64fKBhz1gBkoGQ8fWcmrJGJrF3ZuJv9pFqHOU3zq+OxySw4auSQCFQ7RfaQB6y5iio2KPISv8AIvDWR36zBR3Lt+ZPlLHIS+WnxqQO0A+AmUQNRwqdRfhE+ex0+ovwibogahhk6q+QmYQDYBMogIiIFD5SYDmq7W91+mvj7w8/rIOHqWOcvGntF8/SIHvr0kPbw7iMvKULMHgRkRwO8GBI0nh6moebYoSMirMMxsBsdhk7kfpCs+HTnWJfXqJ0sz0NgbeeF5hgMQrjm337Pt38Jn06DDq6xINsrkWPjaRMdZ9W3dz/AMfRr13+Ky0qt/UcJtnKo4otZuie1b8dhvOgTNDN2Rsc7awAJAtfLxnM05iHTC4hldlZaNRlYE3BCkgjtk7FP0/AfUzlcpKv+xYn/p6v/gZFNqfo7S+IFbAE4muwrAmpTarziGysb66jVF7DoHpDfPSzjLZbb7D6HtnkejyWqaKXZe+WVParZ8wM/wDu/q8Z6XSpVLWYi1urnbzkROSdRpax7N8h6bxt/wApP6vt94raX6ISl0nORI3d3E9siOgordjd2/fl2yMsvROGOkLE2XKQ7EntJsO85CZValzeVXlfpcAcypzOb9g3L47ZWsev6MpmmqUwdgOW4kZtu4mdanUuPqN47J5TyE5dtUanQrOOcW60qj7HBy1HPX4Hf37fR6dd9YX1b3A6N9l9hvA6MiY6qw1QDa97+FvvJch48Zr4+kDQKz9Y/L7T7zr9Y/L7TFagzyY2NsluIave4Ae9urxvbfK7y4Tytn7p1UvC4glVJ2MAQe/cZJnFw9eooCEC1iBrKwyG7hOnhKhK58bTvHKZTcqG+IiSEqPKDReteolte9mXr7bFeLWBuN9pbpW9NaKGIVUZmULXWoShsx5skgBhmtyRmM5F3rydYyW+fZU1adnA6WUjUqi68dvmN/fJ2ldBLUJenZX2ldit/wCp+Rlbq0mRirAqw2g5GS5WBtDsOnQa422v67D4zYunGTKrTI7Rl8j95wcLpB6ZurEd2w94ORnYocqza1RFYdmR8jcSZbEWbbK2lKTNcXGQ/Se3hIOnq6VMJiETpO9CoqrnmzKQBc5DPjJ/+lcG22kQf5V9DBx+CH92T/R9zJ6qjpih6P0A9J9HMhNQ0LtWVwgIJT3UZVLsAWIsSRkDlLuuAr1vf6C8Nny2nxmxuUtNR+VSA79UfJZy8Zp2rUuC1gdy5Dx3mRtOnQrYilhwVSzPvN/qfQTh4jEF2JJuT+8uyaiZXdO8rkpXSlZ6my+1V7zvPYJCUzT+nVw6ZWNRh0V4fxHs+s8/q1SzFmNyTck7STNdfFu7FmJZjmSZhzhgbQZ6t+HvL3nimHxLfm3Ap1D/AHg6rHr/AF79vknOGBVP7+sD9WyJjdq+PpKL+Gv4ke0gYbEtauBam5/vQNx/4g+e3beXjSG1fH0gQVY3azgdLZYcBxMxVm12/MGxf0r/ABdsj1GGu901ultsnAcTealYazfl7l3U/wCLtnl+fk1y5fnf7bMcfKJ+sddbsGybcBuHCdPA+74mcPDsOcFk1ei25Rw4GdvAHo+Jn2vgLvh3+LPyzWSTERNytjUqBRckAds4jYhdYkMCLneOM7hEwbDqdqjyEDj+0rxHmPvNeJNOoLPqsN1yLjuINxO17FT6i/CPtHsVPqL8K/aBTMToJdtOovc5HyYeokKrousv6CRxXpDzW89CXDINir5CZhbQPMGFtoI7wR9YBnp5URqDgIHmiYZzsVvK31krD6KLe8yqO/WPkMvnPQCg4CfdUcIFbwXJ/CPSZHHOa6lW1r7Dl0bbD2ieMcuORdTR1axu9FyeaqW/wPwcfMZjfb9GSHpbRNLE0Xo1lDo4sQfkQdxBzB3QPyzzkc5O/wAtuRdXR1fVbp0nvzVW3vAfpbg44b9o7K5eBs5yOcmu8XgbVrWIIuCDcEZEEbCDuM9h5EfiN7WqUMQQK6A6rmwFUZeVQWzG/aN4njN5kjkEEGxBBBBsQRmCDuMD9INTUknXtc32pb5ifOYS5POHO29N3h2zl/hjypXH4YrVVDiKNlqHVXpqfcqWtvsQe0HjLl7FT6ifCv2me/C8OV3cZuu+vL3cJEUG+vc2IzK79uzunV0bik1bay3ucriSRhE6i/CJsWmBsAHhLcMMcJ04zUc22+dZRETtBERAREQEREBERAREQERECDprQtHF0Go11Dowz4g7mU7mG4z848teRtbR1fUfpU2uaNUCwcDceDjePEZT9OTnaf0BRxlBqFddZG+JWGx1O5hxgflPWjWnb5Z8kq2jsRzdXpI1zSqgWWoo+jDK6+kr/OiSjTbrRrTVzojnRBp6F+CmMK6UCjZUo1Fb+mzj5r85+gJ4h+A+hWfE1sUR0Kac0p41HsWt3KB8Ynt8hJERAREQEREBERAT4TPsQNbVrTU2LtNxpiYNhhAjtj5qbSZklsCJrOjBAiNpYzU2myJMbRImB0KIENuUHbNbcpe+TzoFeyYHk6vZArfKSvh8dQahiF1lOYI99GGx0O5h88wZ4Ryg5HYnCsbA1qV+jUprfLdrrtQ/Ltn6ZPJpOAgcl6fAQPyMKpvbO/C2flLJyc5F4jEuuvehRv0qjrnbfqJtY99h2z9LDkvS4Dym1eTdEfpHkIHL5M4rCYXD08PQBWmgsL5sSdrMd7E5kyx4fFq/uzRS0RSXYokpKQXYLQM4iICIiAiIgIiICIiAiIgIiICIiAiIgIiICIiAiIgIiICIiAiIgIiICIiAiIgIiICIiAiIgIiICIiAiIgIiIH/2Q=="/>
          <p:cNvSpPr>
            <a:spLocks noChangeAspect="1" noChangeArrowheads="1"/>
          </p:cNvSpPr>
          <p:nvPr/>
        </p:nvSpPr>
        <p:spPr bwMode="auto">
          <a:xfrm>
            <a:off x="966788" y="7572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endParaRPr lang="en-US" altLang="en-US"/>
          </a:p>
        </p:txBody>
      </p:sp>
      <p:pic>
        <p:nvPicPr>
          <p:cNvPr id="17426" name="Picture 26" descr="http://cloudtimes.org/wp-content/uploads/2012/05/enterprise-search8.png">
            <a:hlinkClick r:id="rId7"/>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708650" y="1893888"/>
            <a:ext cx="2063750" cy="2116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27" name="TextBox 22"/>
          <p:cNvSpPr txBox="1">
            <a:spLocks noChangeArrowheads="1"/>
          </p:cNvSpPr>
          <p:nvPr/>
        </p:nvSpPr>
        <p:spPr bwMode="auto">
          <a:xfrm>
            <a:off x="5668963" y="1525588"/>
            <a:ext cx="2482850" cy="461962"/>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altLang="en-US" sz="2400" b="1"/>
              <a:t>Enterprise Search </a:t>
            </a:r>
          </a:p>
        </p:txBody>
      </p:sp>
      <p:pic>
        <p:nvPicPr>
          <p:cNvPr id="17428" name="Picture 28" descr="http://t2.gstatic.com/images?q=tbn:ANd9GcRPRZ1N7-v5pPzHSnF_O8W_vf6eYE8vVlY5XqoBzFNwYi8VkSTz"/>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096000" y="4224338"/>
            <a:ext cx="2390775" cy="191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29" name="TextBox 24"/>
          <p:cNvSpPr txBox="1">
            <a:spLocks noChangeArrowheads="1"/>
          </p:cNvSpPr>
          <p:nvPr/>
        </p:nvSpPr>
        <p:spPr bwMode="auto">
          <a:xfrm>
            <a:off x="5440363" y="3829050"/>
            <a:ext cx="2803525" cy="461963"/>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altLang="en-US" sz="2400" b="1"/>
              <a:t>Social Media Search </a:t>
            </a:r>
          </a:p>
        </p:txBody>
      </p:sp>
      <p:sp>
        <p:nvSpPr>
          <p:cNvPr id="17430" name="TextBox 13"/>
          <p:cNvSpPr txBox="1">
            <a:spLocks noChangeArrowheads="1"/>
          </p:cNvSpPr>
          <p:nvPr/>
        </p:nvSpPr>
        <p:spPr bwMode="auto">
          <a:xfrm>
            <a:off x="7162800" y="5410200"/>
            <a:ext cx="1736725"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altLang="en-US" sz="6600"/>
              <a:t>… … </a:t>
            </a:r>
          </a:p>
        </p:txBody>
      </p:sp>
      <p:sp>
        <p:nvSpPr>
          <p:cNvPr id="2" name="Slide Number Placeholder 1"/>
          <p:cNvSpPr>
            <a:spLocks noGrp="1"/>
          </p:cNvSpPr>
          <p:nvPr>
            <p:ph type="sldNum" sz="quarter" idx="12"/>
          </p:nvPr>
        </p:nvSpPr>
        <p:spPr/>
        <p:txBody>
          <a:bodyPr/>
          <a:lstStyle/>
          <a:p>
            <a:fld id="{88AD08FE-21CA-447A-B5E0-10774CCDBD3A}" type="slidenum">
              <a:rPr lang="en-US" smtClean="0"/>
              <a:t>5</a:t>
            </a:fld>
            <a:endParaRPr lang="en-US"/>
          </a:p>
        </p:txBody>
      </p:sp>
    </p:spTree>
    <p:extLst>
      <p:ext uri="{BB962C8B-B14F-4D97-AF65-F5344CB8AC3E}">
        <p14:creationId xmlns:p14="http://schemas.microsoft.com/office/powerpoint/2010/main" val="3202676288"/>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lide Number Placeholder 5"/>
          <p:cNvSpPr>
            <a:spLocks noGrp="1"/>
          </p:cNvSpPr>
          <p:nvPr>
            <p:ph type="sldNum" sz="quarter" idx="12"/>
          </p:nvPr>
        </p:nvSpPr>
        <p:spPr/>
        <p:txBody>
          <a:bodyPr/>
          <a:lstStyle/>
          <a:p>
            <a:fld id="{4E3B3876-B128-4641-AE05-09EC792C053F}" type="slidenum">
              <a:rPr lang="en-US"/>
              <a:pPr/>
              <a:t>50</a:t>
            </a:fld>
            <a:endParaRPr lang="en-US"/>
          </a:p>
        </p:txBody>
      </p:sp>
      <p:sp>
        <p:nvSpPr>
          <p:cNvPr id="1118210" name="Rectangle 2"/>
          <p:cNvSpPr>
            <a:spLocks noGrp="1" noChangeArrowheads="1"/>
          </p:cNvSpPr>
          <p:nvPr>
            <p:ph type="title"/>
          </p:nvPr>
        </p:nvSpPr>
        <p:spPr>
          <a:xfrm>
            <a:off x="685800" y="76200"/>
            <a:ext cx="7772400" cy="1143000"/>
          </a:xfrm>
        </p:spPr>
        <p:txBody>
          <a:bodyPr>
            <a:normAutofit/>
          </a:bodyPr>
          <a:lstStyle/>
          <a:p>
            <a:r>
              <a:rPr lang="en-US" sz="3600" b="1" dirty="0">
                <a:solidFill>
                  <a:srgbClr val="002095"/>
                </a:solidFill>
                <a:effectLst>
                  <a:outerShdw blurRad="38100" dist="38100" dir="2700000" algn="tl">
                    <a:srgbClr val="DDDDDD"/>
                  </a:outerShdw>
                </a:effectLst>
                <a:latin typeface="Arial"/>
                <a:cs typeface="Arial"/>
              </a:rPr>
              <a:t>Diagnostic Results for </a:t>
            </a:r>
            <a:r>
              <a:rPr lang="en-US" sz="3600" b="1" dirty="0" smtClean="0">
                <a:solidFill>
                  <a:srgbClr val="002095"/>
                </a:solidFill>
                <a:effectLst>
                  <a:outerShdw blurRad="38100" dist="38100" dir="2700000" algn="tl">
                    <a:srgbClr val="DDDDDD"/>
                  </a:outerShdw>
                </a:effectLst>
                <a:latin typeface="Arial"/>
                <a:cs typeface="Arial"/>
              </a:rPr>
              <a:t>DIR</a:t>
            </a:r>
            <a:endParaRPr lang="en-US" sz="3600" b="1" dirty="0">
              <a:solidFill>
                <a:srgbClr val="002095"/>
              </a:solidFill>
              <a:effectLst>
                <a:outerShdw blurRad="38100" dist="38100" dir="2700000" algn="tl">
                  <a:srgbClr val="DDDDDD"/>
                </a:outerShdw>
              </a:effectLst>
              <a:latin typeface="Arial"/>
              <a:cs typeface="Arial"/>
            </a:endParaRPr>
          </a:p>
        </p:txBody>
      </p:sp>
      <p:graphicFrame>
        <p:nvGraphicFramePr>
          <p:cNvPr id="1118260" name="Object 52"/>
          <p:cNvGraphicFramePr>
            <a:graphicFrameLocks noChangeAspect="1"/>
          </p:cNvGraphicFramePr>
          <p:nvPr>
            <p:extLst>
              <p:ext uri="{D42A27DB-BD31-4B8C-83A1-F6EECF244321}">
                <p14:modId xmlns:p14="http://schemas.microsoft.com/office/powerpoint/2010/main" val="406376617"/>
              </p:ext>
            </p:extLst>
          </p:nvPr>
        </p:nvGraphicFramePr>
        <p:xfrm>
          <a:off x="433388" y="1776413"/>
          <a:ext cx="8507412" cy="1073150"/>
        </p:xfrm>
        <a:graphic>
          <a:graphicData uri="http://schemas.openxmlformats.org/presentationml/2006/ole">
            <mc:AlternateContent xmlns:mc="http://schemas.openxmlformats.org/markup-compatibility/2006">
              <mc:Choice xmlns:v="urn:schemas-microsoft-com:vml" Requires="v">
                <p:oleObj spid="_x0000_s115878" name="Equation" r:id="rId4" imgW="3619500" imgH="457200" progId="Equation.3">
                  <p:embed/>
                </p:oleObj>
              </mc:Choice>
              <mc:Fallback>
                <p:oleObj name="Equation" r:id="rId4" imgW="3619500" imgH="457200" progId="Equation.3">
                  <p:embed/>
                  <p:pic>
                    <p:nvPicPr>
                      <p:cNvPr id="0" name=""/>
                      <p:cNvPicPr>
                        <a:picLocks noChangeAspect="1" noChangeArrowheads="1"/>
                      </p:cNvPicPr>
                      <p:nvPr/>
                    </p:nvPicPr>
                    <p:blipFill>
                      <a:blip r:embed="rId5"/>
                      <a:srcRect/>
                      <a:stretch>
                        <a:fillRect/>
                      </a:stretch>
                    </p:blipFill>
                    <p:spPr bwMode="auto">
                      <a:xfrm>
                        <a:off x="433388" y="1776413"/>
                        <a:ext cx="8507412" cy="10731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oleObj>
              </mc:Fallback>
            </mc:AlternateContent>
          </a:graphicData>
        </a:graphic>
      </p:graphicFrame>
      <p:sp>
        <p:nvSpPr>
          <p:cNvPr id="1118262" name="Rectangle 54"/>
          <p:cNvSpPr>
            <a:spLocks noGrp="1" noChangeArrowheads="1"/>
          </p:cNvSpPr>
          <p:nvPr>
            <p:ph type="body" idx="1"/>
          </p:nvPr>
        </p:nvSpPr>
        <p:spPr>
          <a:xfrm>
            <a:off x="685800" y="3200400"/>
            <a:ext cx="7772400" cy="2895600"/>
          </a:xfrm>
          <a:noFill/>
          <a:ln/>
        </p:spPr>
        <p:txBody>
          <a:bodyPr/>
          <a:lstStyle/>
          <a:p>
            <a:pPr>
              <a:lnSpc>
                <a:spcPct val="90000"/>
              </a:lnSpc>
            </a:pPr>
            <a:r>
              <a:rPr lang="en-US" sz="2800" dirty="0" smtClean="0"/>
              <a:t>Weaknesses</a:t>
            </a:r>
            <a:endParaRPr lang="en-US" sz="2800" dirty="0"/>
          </a:p>
          <a:p>
            <a:pPr lvl="1">
              <a:lnSpc>
                <a:spcPct val="90000"/>
              </a:lnSpc>
            </a:pPr>
            <a:r>
              <a:rPr lang="en-US" sz="2400" dirty="0"/>
              <a:t>over-penalizes long documents (TN, LV3)</a:t>
            </a:r>
          </a:p>
          <a:p>
            <a:pPr lvl="1">
              <a:lnSpc>
                <a:spcPct val="90000"/>
              </a:lnSpc>
            </a:pPr>
            <a:r>
              <a:rPr lang="en-US" sz="2400" dirty="0"/>
              <a:t>fails to implement one desirable property of TF (TG1)</a:t>
            </a:r>
          </a:p>
          <a:p>
            <a:pPr>
              <a:lnSpc>
                <a:spcPct val="90000"/>
              </a:lnSpc>
            </a:pPr>
            <a:r>
              <a:rPr lang="en-US" sz="2800" dirty="0" smtClean="0"/>
              <a:t>Strengths</a:t>
            </a:r>
            <a:endParaRPr lang="en-US" sz="2800" dirty="0"/>
          </a:p>
          <a:p>
            <a:pPr lvl="1">
              <a:lnSpc>
                <a:spcPct val="90000"/>
              </a:lnSpc>
            </a:pPr>
            <a:r>
              <a:rPr lang="en-US" sz="2400" dirty="0"/>
              <a:t>performs better in a document with higher document length variance (LV2)</a:t>
            </a:r>
          </a:p>
          <a:p>
            <a:pPr lvl="1">
              <a:lnSpc>
                <a:spcPct val="90000"/>
              </a:lnSpc>
            </a:pPr>
            <a:r>
              <a:rPr lang="en-US" sz="2400" dirty="0"/>
              <a:t>implements another desirable property of TF (TG2)</a:t>
            </a:r>
          </a:p>
        </p:txBody>
      </p:sp>
      <p:grpSp>
        <p:nvGrpSpPr>
          <p:cNvPr id="1118267" name="Group 59"/>
          <p:cNvGrpSpPr>
            <a:grpSpLocks/>
          </p:cNvGrpSpPr>
          <p:nvPr/>
        </p:nvGrpSpPr>
        <p:grpSpPr bwMode="auto">
          <a:xfrm>
            <a:off x="5334000" y="1600200"/>
            <a:ext cx="3048000" cy="2209800"/>
            <a:chOff x="3360" y="1008"/>
            <a:chExt cx="1920" cy="1392"/>
          </a:xfrm>
        </p:grpSpPr>
        <p:sp>
          <p:nvSpPr>
            <p:cNvPr id="1118263" name="Oval 55"/>
            <p:cNvSpPr>
              <a:spLocks noChangeArrowheads="1"/>
            </p:cNvSpPr>
            <p:nvPr/>
          </p:nvSpPr>
          <p:spPr bwMode="auto">
            <a:xfrm>
              <a:off x="4128" y="1008"/>
              <a:ext cx="1152" cy="816"/>
            </a:xfrm>
            <a:prstGeom prst="ellipse">
              <a:avLst/>
            </a:prstGeom>
            <a:noFill/>
            <a:ln w="28575">
              <a:solidFill>
                <a:srgbClr val="FF66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118265" name="Line 57"/>
            <p:cNvSpPr>
              <a:spLocks noChangeShapeType="1"/>
            </p:cNvSpPr>
            <p:nvPr/>
          </p:nvSpPr>
          <p:spPr bwMode="auto">
            <a:xfrm flipV="1">
              <a:off x="3360" y="1776"/>
              <a:ext cx="1296" cy="624"/>
            </a:xfrm>
            <a:prstGeom prst="line">
              <a:avLst/>
            </a:prstGeom>
            <a:noFill/>
            <a:ln w="38100">
              <a:solidFill>
                <a:srgbClr val="FF66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1118268" name="Group 60"/>
          <p:cNvGrpSpPr>
            <a:grpSpLocks/>
          </p:cNvGrpSpPr>
          <p:nvPr/>
        </p:nvGrpSpPr>
        <p:grpSpPr bwMode="auto">
          <a:xfrm>
            <a:off x="3581400" y="1371600"/>
            <a:ext cx="3657600" cy="2743200"/>
            <a:chOff x="2496" y="864"/>
            <a:chExt cx="2064" cy="1728"/>
          </a:xfrm>
        </p:grpSpPr>
        <p:sp>
          <p:nvSpPr>
            <p:cNvPr id="1118264" name="Oval 56"/>
            <p:cNvSpPr>
              <a:spLocks noChangeArrowheads="1"/>
            </p:cNvSpPr>
            <p:nvPr/>
          </p:nvSpPr>
          <p:spPr bwMode="auto">
            <a:xfrm>
              <a:off x="2496" y="864"/>
              <a:ext cx="1548" cy="1104"/>
            </a:xfrm>
            <a:prstGeom prst="ellipse">
              <a:avLst/>
            </a:prstGeom>
            <a:noFill/>
            <a:ln w="28575">
              <a:solidFill>
                <a:srgbClr val="00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118266" name="Line 58"/>
            <p:cNvSpPr>
              <a:spLocks noChangeShapeType="1"/>
            </p:cNvSpPr>
            <p:nvPr/>
          </p:nvSpPr>
          <p:spPr bwMode="auto">
            <a:xfrm flipH="1" flipV="1">
              <a:off x="3648" y="1920"/>
              <a:ext cx="912" cy="672"/>
            </a:xfrm>
            <a:prstGeom prst="line">
              <a:avLst/>
            </a:prstGeom>
            <a:noFill/>
            <a:ln w="3810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spTree>
    <p:extLst>
      <p:ext uri="{BB962C8B-B14F-4D97-AF65-F5344CB8AC3E}">
        <p14:creationId xmlns:p14="http://schemas.microsoft.com/office/powerpoint/2010/main" val="94972312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11826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1826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9058" name="Rectangle 2"/>
          <p:cNvSpPr>
            <a:spLocks noGrp="1" noChangeArrowheads="1"/>
          </p:cNvSpPr>
          <p:nvPr>
            <p:ph type="title"/>
          </p:nvPr>
        </p:nvSpPr>
        <p:spPr>
          <a:xfrm>
            <a:off x="228600" y="228600"/>
            <a:ext cx="8610600" cy="1143000"/>
          </a:xfrm>
        </p:spPr>
        <p:txBody>
          <a:bodyPr>
            <a:noAutofit/>
          </a:bodyPr>
          <a:lstStyle/>
          <a:p>
            <a:pPr eaLnBrk="1" hangingPunct="1">
              <a:defRPr/>
            </a:pPr>
            <a:r>
              <a:rPr lang="en-US" sz="3600" b="1" dirty="0" smtClean="0">
                <a:solidFill>
                  <a:srgbClr val="000090"/>
                </a:solidFill>
                <a:latin typeface="Arial"/>
                <a:ea typeface="ＭＳ Ｐゴシック" charset="-128"/>
                <a:cs typeface="Arial"/>
              </a:rPr>
              <a:t>Identifying the weaknesses makes it possible to improve the performance</a:t>
            </a:r>
            <a:endParaRPr lang="en-US" sz="3600" dirty="0" smtClean="0">
              <a:solidFill>
                <a:srgbClr val="000090"/>
              </a:solidFill>
              <a:latin typeface="Arial"/>
              <a:ea typeface="ＭＳ Ｐゴシック" charset="-128"/>
              <a:cs typeface="Arial"/>
            </a:endParaRPr>
          </a:p>
        </p:txBody>
      </p:sp>
      <p:graphicFrame>
        <p:nvGraphicFramePr>
          <p:cNvPr id="1069059" name="Group 3"/>
          <p:cNvGraphicFramePr>
            <a:graphicFrameLocks noGrp="1"/>
          </p:cNvGraphicFramePr>
          <p:nvPr>
            <p:extLst>
              <p:ext uri="{D42A27DB-BD31-4B8C-83A1-F6EECF244321}">
                <p14:modId xmlns:p14="http://schemas.microsoft.com/office/powerpoint/2010/main" val="2529981454"/>
              </p:ext>
            </p:extLst>
          </p:nvPr>
        </p:nvGraphicFramePr>
        <p:xfrm>
          <a:off x="228600" y="3124200"/>
          <a:ext cx="8153400" cy="1295400"/>
        </p:xfrm>
        <a:graphic>
          <a:graphicData uri="http://schemas.openxmlformats.org/drawingml/2006/table">
            <a:tbl>
              <a:tblPr/>
              <a:tblGrid>
                <a:gridCol w="1165225"/>
                <a:gridCol w="1163638"/>
                <a:gridCol w="1165225"/>
                <a:gridCol w="1165225"/>
                <a:gridCol w="1165225"/>
                <a:gridCol w="1163637"/>
                <a:gridCol w="1165225"/>
              </a:tblGrid>
              <a:tr h="6477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smtClean="0">
                          <a:ln>
                            <a:noFill/>
                          </a:ln>
                          <a:solidFill>
                            <a:schemeClr val="tx1"/>
                          </a:solidFill>
                          <a:effectLst/>
                          <a:latin typeface="Times New Roman" charset="0"/>
                          <a:ea typeface="ＭＳ Ｐゴシック" charset="0"/>
                        </a:rPr>
                        <a:t>DIR</a:t>
                      </a:r>
                      <a:endParaRPr kumimoji="0" lang="en-US" sz="2400" b="0" i="0" u="none" strike="noStrike" cap="none" normalizeH="0" baseline="0" dirty="0">
                        <a:ln>
                          <a:noFill/>
                        </a:ln>
                        <a:solidFill>
                          <a:schemeClr val="tx1"/>
                        </a:solidFill>
                        <a:effectLst/>
                        <a:latin typeface="Times New Roman" charset="0"/>
                        <a:ea typeface="ＭＳ Ｐゴシック"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chemeClr val="tx1"/>
                          </a:solidFill>
                          <a:effectLst/>
                          <a:latin typeface="Times New Roman" charset="0"/>
                          <a:ea typeface="ＭＳ Ｐゴシック" charset="0"/>
                        </a:rPr>
                        <a:t>0.257</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chemeClr val="tx1"/>
                          </a:solidFill>
                          <a:effectLst/>
                          <a:latin typeface="Times New Roman" charset="0"/>
                          <a:ea typeface="ＭＳ Ｐゴシック" charset="0"/>
                        </a:rPr>
                        <a:t>0.302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smtClean="0">
                          <a:ln>
                            <a:noFill/>
                          </a:ln>
                          <a:solidFill>
                            <a:schemeClr val="tx1"/>
                          </a:solidFill>
                          <a:effectLst/>
                          <a:latin typeface="Times New Roman" charset="0"/>
                          <a:ea typeface="ＭＳ Ｐゴシック" charset="0"/>
                        </a:rPr>
                        <a:t>0.202</a:t>
                      </a:r>
                      <a:endParaRPr kumimoji="0" lang="en-US" sz="2400" b="0" i="0" u="none" strike="noStrike" cap="none" normalizeH="0" baseline="0" dirty="0">
                        <a:ln>
                          <a:noFill/>
                        </a:ln>
                        <a:solidFill>
                          <a:schemeClr val="tx1"/>
                        </a:solidFill>
                        <a:effectLst/>
                        <a:latin typeface="Times New Roman" charset="0"/>
                        <a:ea typeface="ＭＳ Ｐゴシック"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Times New Roman" charset="0"/>
                          <a:ea typeface="ＭＳ Ｐゴシック" charset="0"/>
                        </a:rPr>
                        <a:t>0.365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Times New Roman" charset="0"/>
                          <a:ea typeface="ＭＳ Ｐゴシック" charset="0"/>
                        </a:rPr>
                        <a:t>0.331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Times New Roman" charset="0"/>
                          <a:ea typeface="ＭＳ Ｐゴシック" charset="0"/>
                        </a:rPr>
                        <a:t>0.151</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477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Times New Roman" charset="0"/>
                          <a:ea typeface="ＭＳ Ｐゴシック" charset="0"/>
                        </a:rPr>
                        <a:t>Imp.D.</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smtClean="0">
                          <a:ln>
                            <a:noFill/>
                          </a:ln>
                          <a:solidFill>
                            <a:srgbClr val="FF0000"/>
                          </a:solidFill>
                          <a:effectLst/>
                          <a:latin typeface="Times New Roman" charset="0"/>
                          <a:ea typeface="ＭＳ Ｐゴシック" charset="0"/>
                        </a:rPr>
                        <a:t>0.263</a:t>
                      </a:r>
                      <a:endParaRPr kumimoji="0" lang="en-US" sz="2400" b="0" i="0" u="none" strike="noStrike" cap="none" normalizeH="0" baseline="0" dirty="0">
                        <a:ln>
                          <a:noFill/>
                        </a:ln>
                        <a:solidFill>
                          <a:schemeClr val="tx1"/>
                        </a:solidFill>
                        <a:effectLst/>
                        <a:latin typeface="Times New Roman" charset="0"/>
                        <a:ea typeface="ＭＳ Ｐゴシック"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smtClean="0">
                          <a:ln>
                            <a:noFill/>
                          </a:ln>
                          <a:solidFill>
                            <a:srgbClr val="FF0000"/>
                          </a:solidFill>
                          <a:effectLst/>
                          <a:latin typeface="Times New Roman" charset="0"/>
                          <a:ea typeface="ＭＳ Ｐゴシック" charset="0"/>
                        </a:rPr>
                        <a:t>0.323</a:t>
                      </a:r>
                      <a:endParaRPr kumimoji="0" lang="en-US" sz="2400" b="0" i="0" u="none" strike="noStrike" cap="none" normalizeH="0" baseline="0" dirty="0">
                        <a:ln>
                          <a:noFill/>
                        </a:ln>
                        <a:solidFill>
                          <a:srgbClr val="FF0000"/>
                        </a:solidFill>
                        <a:effectLst/>
                        <a:latin typeface="Times New Roman" charset="0"/>
                        <a:ea typeface="ＭＳ Ｐゴシック"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smtClean="0">
                          <a:ln>
                            <a:noFill/>
                          </a:ln>
                          <a:solidFill>
                            <a:srgbClr val="FF0000"/>
                          </a:solidFill>
                          <a:effectLst/>
                          <a:latin typeface="Times New Roman" charset="0"/>
                          <a:ea typeface="ＭＳ Ｐゴシック" charset="0"/>
                        </a:rPr>
                        <a:t>0.228</a:t>
                      </a:r>
                      <a:endParaRPr kumimoji="0" lang="en-US" sz="2400" b="0" i="0" u="none" strike="noStrike" cap="none" normalizeH="0" baseline="0" dirty="0">
                        <a:ln>
                          <a:noFill/>
                        </a:ln>
                        <a:solidFill>
                          <a:srgbClr val="FF0000"/>
                        </a:solidFill>
                        <a:effectLst/>
                        <a:latin typeface="Times New Roman" charset="0"/>
                        <a:ea typeface="ＭＳ Ｐゴシック"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rgbClr val="FF0000"/>
                          </a:solidFill>
                          <a:effectLst/>
                          <a:latin typeface="Times New Roman" charset="0"/>
                          <a:ea typeface="ＭＳ Ｐゴシック" charset="0"/>
                        </a:rPr>
                        <a:t>0.373</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rgbClr val="FF0000"/>
                          </a:solidFill>
                          <a:effectLst/>
                          <a:latin typeface="Times New Roman" charset="0"/>
                          <a:ea typeface="ＭＳ Ｐゴシック" charset="0"/>
                        </a:rPr>
                        <a:t>0.345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rgbClr val="FF0000"/>
                          </a:solidFill>
                          <a:effectLst/>
                          <a:latin typeface="Times New Roman" charset="0"/>
                          <a:ea typeface="ＭＳ Ｐゴシック" charset="0"/>
                        </a:rPr>
                        <a:t>0.166</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graphicFrame>
        <p:nvGraphicFramePr>
          <p:cNvPr id="1069111" name="Group 55"/>
          <p:cNvGraphicFramePr>
            <a:graphicFrameLocks noGrp="1"/>
          </p:cNvGraphicFramePr>
          <p:nvPr>
            <p:extLst>
              <p:ext uri="{D42A27DB-BD31-4B8C-83A1-F6EECF244321}">
                <p14:modId xmlns:p14="http://schemas.microsoft.com/office/powerpoint/2010/main" val="1764019940"/>
              </p:ext>
            </p:extLst>
          </p:nvPr>
        </p:nvGraphicFramePr>
        <p:xfrm>
          <a:off x="228600" y="1828800"/>
          <a:ext cx="8153400" cy="1143000"/>
        </p:xfrm>
        <a:graphic>
          <a:graphicData uri="http://schemas.openxmlformats.org/drawingml/2006/table">
            <a:tbl>
              <a:tblPr/>
              <a:tblGrid>
                <a:gridCol w="1165225"/>
                <a:gridCol w="1163638"/>
                <a:gridCol w="1166812"/>
                <a:gridCol w="1162050"/>
                <a:gridCol w="1166813"/>
                <a:gridCol w="1165225"/>
                <a:gridCol w="1163637"/>
              </a:tblGrid>
              <a:tr h="530225">
                <a:tc row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0" i="0" u="none" strike="noStrike" cap="none" normalizeH="0" baseline="0" dirty="0">
                        <a:ln>
                          <a:noFill/>
                        </a:ln>
                        <a:solidFill>
                          <a:schemeClr val="tx1"/>
                        </a:solidFill>
                        <a:effectLst/>
                        <a:latin typeface="Times New Roman" charset="0"/>
                        <a:ea typeface="ＭＳ Ｐゴシック"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chemeClr val="tx1"/>
                          </a:solidFill>
                          <a:effectLst/>
                          <a:latin typeface="Times New Roman" charset="0"/>
                          <a:ea typeface="ＭＳ Ｐゴシック" charset="0"/>
                        </a:rPr>
                        <a:t>MAP</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chemeClr val="tx1"/>
                          </a:solidFill>
                          <a:effectLst/>
                          <a:latin typeface="Times New Roman" charset="0"/>
                          <a:ea typeface="ＭＳ Ｐゴシック" charset="0"/>
                        </a:rPr>
                        <a:t>P@30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r>
              <a:tr h="612775">
                <a:tc vMerge="1">
                  <a:txBody>
                    <a:bodyPr/>
                    <a:lstStyle/>
                    <a:p>
                      <a:endParaRPr lang="en-US"/>
                    </a:p>
                  </a:txBody>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Times New Roman" charset="0"/>
                          <a:ea typeface="ＭＳ Ｐゴシック" charset="0"/>
                        </a:rPr>
                        <a:t>trec8</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chemeClr val="tx1"/>
                          </a:solidFill>
                          <a:effectLst/>
                          <a:latin typeface="Times New Roman" charset="0"/>
                          <a:ea typeface="ＭＳ Ｐゴシック" charset="0"/>
                        </a:rPr>
                        <a:t>wt2g</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Times New Roman" charset="0"/>
                          <a:ea typeface="ＭＳ Ｐゴシック" charset="0"/>
                        </a:rPr>
                        <a:t>FR</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Times New Roman" charset="0"/>
                          <a:ea typeface="ＭＳ Ｐゴシック" charset="0"/>
                        </a:rPr>
                        <a:t>trec8</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rgbClr val="000000"/>
                          </a:solidFill>
                          <a:effectLst/>
                          <a:latin typeface="Times New Roman" charset="0"/>
                          <a:ea typeface="ＭＳ Ｐゴシック" charset="0"/>
                        </a:rPr>
                        <a:t>wt2g</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rgbClr val="000000"/>
                          </a:solidFill>
                          <a:effectLst/>
                          <a:latin typeface="Times New Roman" charset="0"/>
                          <a:ea typeface="ＭＳ Ｐゴシック" charset="0"/>
                        </a:rPr>
                        <a:t>FR</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2" name="Slide Number Placeholder 1"/>
          <p:cNvSpPr>
            <a:spLocks noGrp="1"/>
          </p:cNvSpPr>
          <p:nvPr>
            <p:ph type="sldNum" sz="quarter" idx="12"/>
          </p:nvPr>
        </p:nvSpPr>
        <p:spPr/>
        <p:txBody>
          <a:bodyPr/>
          <a:lstStyle/>
          <a:p>
            <a:fld id="{938D0FC4-343E-4089-934E-E5DA2679F80D}" type="slidenum">
              <a:rPr lang="en-US" smtClean="0"/>
              <a:pPr/>
              <a:t>51</a:t>
            </a:fld>
            <a:endParaRPr lang="en-US"/>
          </a:p>
        </p:txBody>
      </p:sp>
    </p:spTree>
    <p:extLst>
      <p:ext uri="{BB962C8B-B14F-4D97-AF65-F5344CB8AC3E}">
        <p14:creationId xmlns:p14="http://schemas.microsoft.com/office/powerpoint/2010/main" val="351856543"/>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9144000" cy="1295400"/>
          </a:xfrm>
        </p:spPr>
        <p:txBody>
          <a:bodyPr>
            <a:normAutofit/>
          </a:bodyPr>
          <a:lstStyle/>
          <a:p>
            <a:r>
              <a:rPr lang="en-US" sz="3000" b="1" dirty="0">
                <a:solidFill>
                  <a:srgbClr val="000090"/>
                </a:solidFill>
                <a:latin typeface="Arial"/>
                <a:cs typeface="Arial"/>
              </a:rPr>
              <a:t>Axiomatic Analysis and Optimization: Early Work – Outline </a:t>
            </a:r>
          </a:p>
        </p:txBody>
      </p:sp>
      <p:sp>
        <p:nvSpPr>
          <p:cNvPr id="3" name="Content Placeholder 2"/>
          <p:cNvSpPr>
            <a:spLocks noGrp="1"/>
          </p:cNvSpPr>
          <p:nvPr>
            <p:ph idx="1"/>
          </p:nvPr>
        </p:nvSpPr>
        <p:spPr>
          <a:xfrm>
            <a:off x="228600" y="914400"/>
            <a:ext cx="8763000" cy="4906963"/>
          </a:xfrm>
        </p:spPr>
        <p:txBody>
          <a:bodyPr/>
          <a:lstStyle/>
          <a:p>
            <a:endParaRPr lang="en-US" dirty="0" smtClean="0"/>
          </a:p>
          <a:p>
            <a:r>
              <a:rPr lang="en-US" dirty="0" smtClean="0">
                <a:solidFill>
                  <a:srgbClr val="7F7F7F"/>
                </a:solidFill>
              </a:rPr>
              <a:t>Formalization of Information Retrieval Heuristics</a:t>
            </a:r>
          </a:p>
          <a:p>
            <a:r>
              <a:rPr lang="en-US" dirty="0" smtClean="0">
                <a:solidFill>
                  <a:srgbClr val="7F7F7F"/>
                </a:solidFill>
              </a:rPr>
              <a:t>Analysis of Retrieval Functions with Constraints</a:t>
            </a:r>
          </a:p>
          <a:p>
            <a:r>
              <a:rPr lang="en-US" dirty="0" smtClean="0"/>
              <a:t>Development of Novel Retrieval Functions</a:t>
            </a:r>
          </a:p>
        </p:txBody>
      </p:sp>
      <p:sp>
        <p:nvSpPr>
          <p:cNvPr id="7" name="Slide Number Placeholder 6"/>
          <p:cNvSpPr>
            <a:spLocks noGrp="1"/>
          </p:cNvSpPr>
          <p:nvPr>
            <p:ph type="sldNum" sz="quarter" idx="12"/>
          </p:nvPr>
        </p:nvSpPr>
        <p:spPr/>
        <p:txBody>
          <a:bodyPr/>
          <a:lstStyle/>
          <a:p>
            <a:fld id="{88AD08FE-21CA-447A-B5E0-10774CCDBD3A}" type="slidenum">
              <a:rPr lang="en-US" smtClean="0"/>
              <a:t>52</a:t>
            </a:fld>
            <a:endParaRPr lang="en-US"/>
          </a:p>
        </p:txBody>
      </p:sp>
      <p:grpSp>
        <p:nvGrpSpPr>
          <p:cNvPr id="9" name="Group 8"/>
          <p:cNvGrpSpPr/>
          <p:nvPr/>
        </p:nvGrpSpPr>
        <p:grpSpPr>
          <a:xfrm>
            <a:off x="2895600" y="3733800"/>
            <a:ext cx="3352800" cy="2743200"/>
            <a:chOff x="2895600" y="4114800"/>
            <a:chExt cx="3352800" cy="2743200"/>
          </a:xfrm>
        </p:grpSpPr>
        <p:grpSp>
          <p:nvGrpSpPr>
            <p:cNvPr id="10" name="Group 23"/>
            <p:cNvGrpSpPr>
              <a:grpSpLocks/>
            </p:cNvGrpSpPr>
            <p:nvPr/>
          </p:nvGrpSpPr>
          <p:grpSpPr bwMode="auto">
            <a:xfrm>
              <a:off x="2895600" y="4495800"/>
              <a:ext cx="1905000" cy="1981200"/>
              <a:chOff x="2208" y="2016"/>
              <a:chExt cx="1824" cy="1728"/>
            </a:xfrm>
          </p:grpSpPr>
          <p:sp>
            <p:nvSpPr>
              <p:cNvPr id="17" name="Oval 24"/>
              <p:cNvSpPr>
                <a:spLocks noChangeArrowheads="1"/>
              </p:cNvSpPr>
              <p:nvPr/>
            </p:nvSpPr>
            <p:spPr bwMode="auto">
              <a:xfrm>
                <a:off x="2208" y="2016"/>
                <a:ext cx="1824" cy="1728"/>
              </a:xfrm>
              <a:prstGeom prst="ellipse">
                <a:avLst/>
              </a:prstGeom>
              <a:noFill/>
              <a:ln w="38100">
                <a:solidFill>
                  <a:srgbClr val="00CC6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endParaRPr lang="en-US" altLang="en-US"/>
              </a:p>
            </p:txBody>
          </p:sp>
          <p:sp>
            <p:nvSpPr>
              <p:cNvPr id="18" name="Text Box 25"/>
              <p:cNvSpPr txBox="1">
                <a:spLocks noChangeArrowheads="1"/>
              </p:cNvSpPr>
              <p:nvPr/>
            </p:nvSpPr>
            <p:spPr bwMode="auto">
              <a:xfrm>
                <a:off x="2976" y="3312"/>
                <a:ext cx="528"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altLang="en-US">
                    <a:solidFill>
                      <a:srgbClr val="33CC33"/>
                    </a:solidFill>
                  </a:rPr>
                  <a:t>C</a:t>
                </a:r>
                <a:r>
                  <a:rPr lang="en-US" altLang="en-US" baseline="-25000">
                    <a:solidFill>
                      <a:srgbClr val="33CC33"/>
                    </a:solidFill>
                  </a:rPr>
                  <a:t>1</a:t>
                </a:r>
                <a:endParaRPr lang="en-US" altLang="en-US">
                  <a:solidFill>
                    <a:srgbClr val="33CC33"/>
                  </a:solidFill>
                </a:endParaRPr>
              </a:p>
            </p:txBody>
          </p:sp>
        </p:grpSp>
        <p:grpSp>
          <p:nvGrpSpPr>
            <p:cNvPr id="11" name="Group 23"/>
            <p:cNvGrpSpPr>
              <a:grpSpLocks/>
            </p:cNvGrpSpPr>
            <p:nvPr/>
          </p:nvGrpSpPr>
          <p:grpSpPr bwMode="auto">
            <a:xfrm>
              <a:off x="4114800" y="4114800"/>
              <a:ext cx="1905000" cy="1981200"/>
              <a:chOff x="2208" y="2016"/>
              <a:chExt cx="1824" cy="1728"/>
            </a:xfrm>
          </p:grpSpPr>
          <p:sp>
            <p:nvSpPr>
              <p:cNvPr id="15" name="Oval 24"/>
              <p:cNvSpPr>
                <a:spLocks noChangeArrowheads="1"/>
              </p:cNvSpPr>
              <p:nvPr/>
            </p:nvSpPr>
            <p:spPr bwMode="auto">
              <a:xfrm>
                <a:off x="2208" y="2016"/>
                <a:ext cx="1824" cy="1728"/>
              </a:xfrm>
              <a:prstGeom prst="ellipse">
                <a:avLst/>
              </a:prstGeom>
              <a:noFill/>
              <a:ln w="38100">
                <a:solidFill>
                  <a:srgbClr val="00CC6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endParaRPr lang="en-US" altLang="en-US"/>
              </a:p>
            </p:txBody>
          </p:sp>
          <p:sp>
            <p:nvSpPr>
              <p:cNvPr id="16" name="Text Box 25"/>
              <p:cNvSpPr txBox="1">
                <a:spLocks noChangeArrowheads="1"/>
              </p:cNvSpPr>
              <p:nvPr/>
            </p:nvSpPr>
            <p:spPr bwMode="auto">
              <a:xfrm>
                <a:off x="2865" y="2215"/>
                <a:ext cx="528" cy="3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altLang="en-US" dirty="0" smtClean="0">
                    <a:solidFill>
                      <a:srgbClr val="33CC33"/>
                    </a:solidFill>
                  </a:rPr>
                  <a:t>C</a:t>
                </a:r>
                <a:r>
                  <a:rPr lang="en-US" altLang="en-US" baseline="-25000" dirty="0">
                    <a:solidFill>
                      <a:srgbClr val="33CC33"/>
                    </a:solidFill>
                  </a:rPr>
                  <a:t>2</a:t>
                </a:r>
                <a:endParaRPr lang="en-US" altLang="en-US" dirty="0">
                  <a:solidFill>
                    <a:srgbClr val="33CC33"/>
                  </a:solidFill>
                </a:endParaRPr>
              </a:p>
            </p:txBody>
          </p:sp>
        </p:grpSp>
        <p:grpSp>
          <p:nvGrpSpPr>
            <p:cNvPr id="12" name="Group 11"/>
            <p:cNvGrpSpPr>
              <a:grpSpLocks/>
            </p:cNvGrpSpPr>
            <p:nvPr/>
          </p:nvGrpSpPr>
          <p:grpSpPr bwMode="auto">
            <a:xfrm>
              <a:off x="4343400" y="4876800"/>
              <a:ext cx="1905000" cy="1981200"/>
              <a:chOff x="2208" y="2016"/>
              <a:chExt cx="1824" cy="1728"/>
            </a:xfrm>
          </p:grpSpPr>
          <p:sp>
            <p:nvSpPr>
              <p:cNvPr id="13" name="Oval 12"/>
              <p:cNvSpPr>
                <a:spLocks noChangeArrowheads="1"/>
              </p:cNvSpPr>
              <p:nvPr/>
            </p:nvSpPr>
            <p:spPr bwMode="auto">
              <a:xfrm>
                <a:off x="2208" y="2016"/>
                <a:ext cx="1824" cy="1728"/>
              </a:xfrm>
              <a:prstGeom prst="ellipse">
                <a:avLst/>
              </a:prstGeom>
              <a:noFill/>
              <a:ln w="38100">
                <a:solidFill>
                  <a:srgbClr val="00CC6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endParaRPr lang="en-US" altLang="en-US"/>
              </a:p>
            </p:txBody>
          </p:sp>
          <p:sp>
            <p:nvSpPr>
              <p:cNvPr id="14" name="Text Box 25"/>
              <p:cNvSpPr txBox="1">
                <a:spLocks noChangeArrowheads="1"/>
              </p:cNvSpPr>
              <p:nvPr/>
            </p:nvSpPr>
            <p:spPr bwMode="auto">
              <a:xfrm>
                <a:off x="3011" y="3279"/>
                <a:ext cx="528" cy="3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altLang="en-US" dirty="0" smtClean="0">
                    <a:solidFill>
                      <a:srgbClr val="33CC33"/>
                    </a:solidFill>
                  </a:rPr>
                  <a:t>C</a:t>
                </a:r>
                <a:r>
                  <a:rPr lang="en-US" altLang="en-US" baseline="-25000" dirty="0">
                    <a:solidFill>
                      <a:srgbClr val="33CC33"/>
                    </a:solidFill>
                  </a:rPr>
                  <a:t>3</a:t>
                </a:r>
                <a:endParaRPr lang="en-US" altLang="en-US" dirty="0">
                  <a:solidFill>
                    <a:srgbClr val="33CC33"/>
                  </a:solidFill>
                </a:endParaRPr>
              </a:p>
            </p:txBody>
          </p:sp>
        </p:grpSp>
      </p:grpSp>
      <p:sp>
        <p:nvSpPr>
          <p:cNvPr id="19" name="Rectangle 18"/>
          <p:cNvSpPr/>
          <p:nvPr/>
        </p:nvSpPr>
        <p:spPr>
          <a:xfrm>
            <a:off x="578534" y="2743200"/>
            <a:ext cx="7193866" cy="5334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Left Arrow 19"/>
          <p:cNvSpPr/>
          <p:nvPr/>
        </p:nvSpPr>
        <p:spPr>
          <a:xfrm rot="3447763">
            <a:off x="7771091" y="3195912"/>
            <a:ext cx="657352" cy="394139"/>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4495800" y="5105400"/>
            <a:ext cx="228600" cy="228600"/>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6" name="TextBox 5"/>
          <p:cNvSpPr txBox="1"/>
          <p:nvPr/>
        </p:nvSpPr>
        <p:spPr>
          <a:xfrm>
            <a:off x="152400" y="4419600"/>
            <a:ext cx="2362200" cy="707886"/>
          </a:xfrm>
          <a:prstGeom prst="rect">
            <a:avLst/>
          </a:prstGeom>
        </p:spPr>
        <p:style>
          <a:lnRef idx="1">
            <a:schemeClr val="accent2"/>
          </a:lnRef>
          <a:fillRef idx="3">
            <a:schemeClr val="accent2"/>
          </a:fillRef>
          <a:effectRef idx="2">
            <a:schemeClr val="accent2"/>
          </a:effectRef>
          <a:fontRef idx="minor">
            <a:schemeClr val="lt1"/>
          </a:fontRef>
        </p:style>
        <p:txBody>
          <a:bodyPr wrap="square" rtlCol="0">
            <a:spAutoFit/>
          </a:bodyPr>
          <a:lstStyle/>
          <a:p>
            <a:r>
              <a:rPr lang="en-US" sz="2000" b="1" dirty="0" smtClean="0"/>
              <a:t>Functions satisfying all constraints </a:t>
            </a:r>
            <a:endParaRPr lang="en-US" sz="2000" b="1" dirty="0"/>
          </a:p>
        </p:txBody>
      </p:sp>
      <p:cxnSp>
        <p:nvCxnSpPr>
          <p:cNvPr id="22" name="Straight Arrow Connector 21"/>
          <p:cNvCxnSpPr>
            <a:stCxn id="6" idx="3"/>
            <a:endCxn id="5" idx="2"/>
          </p:cNvCxnSpPr>
          <p:nvPr/>
        </p:nvCxnSpPr>
        <p:spPr>
          <a:xfrm>
            <a:off x="2514600" y="4773543"/>
            <a:ext cx="1981200" cy="446157"/>
          </a:xfrm>
          <a:prstGeom prst="straightConnector1">
            <a:avLst/>
          </a:prstGeom>
          <a:ln>
            <a:prstDash val="dashDot"/>
            <a:tailEnd type="arrow"/>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187997993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1305" name="Rectangle 41"/>
          <p:cNvSpPr>
            <a:spLocks noChangeArrowheads="1"/>
          </p:cNvSpPr>
          <p:nvPr/>
        </p:nvSpPr>
        <p:spPr bwMode="auto">
          <a:xfrm>
            <a:off x="10309225" y="1970088"/>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endParaRPr lang="en-US">
              <a:effectLst>
                <a:outerShdw blurRad="38100" dist="38100" dir="2700000" algn="tl">
                  <a:srgbClr val="C0C0C0"/>
                </a:outerShdw>
              </a:effectLst>
              <a:cs typeface="Arial" pitchFamily="34" charset="0"/>
            </a:endParaRPr>
          </a:p>
        </p:txBody>
      </p:sp>
      <p:sp>
        <p:nvSpPr>
          <p:cNvPr id="3" name="Slide Number Placeholder 2"/>
          <p:cNvSpPr>
            <a:spLocks noGrp="1"/>
          </p:cNvSpPr>
          <p:nvPr>
            <p:ph type="sldNum" sz="quarter" idx="12"/>
          </p:nvPr>
        </p:nvSpPr>
        <p:spPr/>
        <p:txBody>
          <a:bodyPr/>
          <a:lstStyle/>
          <a:p>
            <a:fld id="{88AD08FE-21CA-447A-B5E0-10774CCDBD3A}" type="slidenum">
              <a:rPr lang="en-US" smtClean="0"/>
              <a:t>53</a:t>
            </a:fld>
            <a:endParaRPr lang="en-US"/>
          </a:p>
        </p:txBody>
      </p:sp>
      <p:pic>
        <p:nvPicPr>
          <p:cNvPr id="46" name="Picture 4" descr="tes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525"/>
            <a:ext cx="9124950" cy="684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1"/>
          <p:cNvGrpSpPr/>
          <p:nvPr/>
        </p:nvGrpSpPr>
        <p:grpSpPr>
          <a:xfrm>
            <a:off x="5334000" y="1030069"/>
            <a:ext cx="3581400" cy="2627531"/>
            <a:chOff x="5334000" y="1030069"/>
            <a:chExt cx="3581400" cy="2627531"/>
          </a:xfrm>
        </p:grpSpPr>
        <p:sp>
          <p:nvSpPr>
            <p:cNvPr id="47" name="Text Box 7"/>
            <p:cNvSpPr txBox="1">
              <a:spLocks noChangeArrowheads="1"/>
            </p:cNvSpPr>
            <p:nvPr/>
          </p:nvSpPr>
          <p:spPr bwMode="auto">
            <a:xfrm>
              <a:off x="6959009" y="1030069"/>
              <a:ext cx="195639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en-US" sz="3600" b="1" dirty="0">
                  <a:solidFill>
                    <a:srgbClr val="FF0000"/>
                  </a:solidFill>
                  <a:cs typeface="+mn-cs"/>
                </a:rPr>
                <a:t>Our Goal</a:t>
              </a:r>
            </a:p>
          </p:txBody>
        </p:sp>
        <p:sp>
          <p:nvSpPr>
            <p:cNvPr id="48" name="Line 6"/>
            <p:cNvSpPr>
              <a:spLocks noChangeShapeType="1"/>
            </p:cNvSpPr>
            <p:nvPr/>
          </p:nvSpPr>
          <p:spPr bwMode="auto">
            <a:xfrm flipH="1">
              <a:off x="5334000" y="1644770"/>
              <a:ext cx="2119423" cy="2012830"/>
            </a:xfrm>
            <a:prstGeom prst="line">
              <a:avLst/>
            </a:prstGeom>
            <a:noFill/>
            <a:ln w="38100">
              <a:solidFill>
                <a:srgbClr val="FF0000"/>
              </a:solidFill>
              <a:prstDash val="dash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ffectLst>
                  <a:outerShdw blurRad="38100" dist="38100" dir="2700000" algn="tl">
                    <a:srgbClr val="000000">
                      <a:alpha val="43137"/>
                    </a:srgbClr>
                  </a:outerShdw>
                </a:effectLst>
                <a:cs typeface="+mn-cs"/>
              </a:endParaRPr>
            </a:p>
          </p:txBody>
        </p:sp>
      </p:grpSp>
      <p:sp>
        <p:nvSpPr>
          <p:cNvPr id="4" name="Rectangle 3"/>
          <p:cNvSpPr/>
          <p:nvPr/>
        </p:nvSpPr>
        <p:spPr>
          <a:xfrm>
            <a:off x="8077200" y="5943600"/>
            <a:ext cx="609600" cy="762000"/>
          </a:xfrm>
          <a:prstGeom prst="rect">
            <a:avLst/>
          </a:prstGeom>
          <a:solidFill>
            <a:schemeClr val="bg1"/>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1917944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p:cNvSpPr>
            <a:spLocks noGrp="1"/>
          </p:cNvSpPr>
          <p:nvPr>
            <p:ph type="title"/>
          </p:nvPr>
        </p:nvSpPr>
        <p:spPr/>
        <p:txBody>
          <a:bodyPr>
            <a:normAutofit/>
          </a:bodyPr>
          <a:lstStyle/>
          <a:p>
            <a:r>
              <a:rPr lang="en-US" altLang="en-US" sz="3800" b="1" dirty="0" smtClean="0">
                <a:solidFill>
                  <a:srgbClr val="000090"/>
                </a:solidFill>
                <a:latin typeface="Arial" charset="0"/>
                <a:cs typeface="Arial" charset="0"/>
              </a:rPr>
              <a:t>Three Questions</a:t>
            </a:r>
          </a:p>
        </p:txBody>
      </p:sp>
      <p:sp>
        <p:nvSpPr>
          <p:cNvPr id="3" name="Content Placeholder 2"/>
          <p:cNvSpPr>
            <a:spLocks noGrp="1"/>
          </p:cNvSpPr>
          <p:nvPr>
            <p:ph idx="1"/>
          </p:nvPr>
        </p:nvSpPr>
        <p:spPr/>
        <p:txBody>
          <a:bodyPr/>
          <a:lstStyle/>
          <a:p>
            <a:pPr>
              <a:defRPr/>
            </a:pPr>
            <a:r>
              <a:rPr lang="en-US" b="0" dirty="0" smtClean="0">
                <a:solidFill>
                  <a:srgbClr val="FF0000"/>
                </a:solidFill>
                <a:latin typeface="Arial"/>
                <a:cs typeface="Arial"/>
              </a:rPr>
              <a:t>How to define the constraints? </a:t>
            </a:r>
          </a:p>
          <a:p>
            <a:pPr marL="0" indent="0">
              <a:buFont typeface="Arial" charset="0"/>
              <a:buNone/>
              <a:defRPr/>
            </a:pPr>
            <a:endParaRPr lang="en-US" b="0" dirty="0" smtClean="0">
              <a:latin typeface="Arial"/>
              <a:cs typeface="Arial"/>
            </a:endParaRPr>
          </a:p>
          <a:p>
            <a:pPr>
              <a:defRPr/>
            </a:pPr>
            <a:r>
              <a:rPr lang="en-US" b="0" dirty="0" smtClean="0">
                <a:solidFill>
                  <a:srgbClr val="FF0000"/>
                </a:solidFill>
                <a:latin typeface="Arial"/>
                <a:cs typeface="Arial"/>
              </a:rPr>
              <a:t>How to define the function space? </a:t>
            </a:r>
          </a:p>
          <a:p>
            <a:pPr marL="0" indent="0">
              <a:buNone/>
              <a:defRPr/>
            </a:pPr>
            <a:endParaRPr lang="en-US" dirty="0">
              <a:latin typeface="Arial"/>
              <a:cs typeface="Arial"/>
            </a:endParaRPr>
          </a:p>
          <a:p>
            <a:pPr>
              <a:defRPr/>
            </a:pPr>
            <a:r>
              <a:rPr lang="en-US" b="0" dirty="0" smtClean="0">
                <a:solidFill>
                  <a:srgbClr val="FF0000"/>
                </a:solidFill>
                <a:latin typeface="Arial"/>
                <a:cs typeface="Arial"/>
              </a:rPr>
              <a:t>How to search in the function space?  </a:t>
            </a:r>
            <a:endParaRPr lang="en-US" b="0" dirty="0">
              <a:solidFill>
                <a:srgbClr val="FF0000"/>
              </a:solidFill>
              <a:latin typeface="Arial"/>
              <a:cs typeface="Arial"/>
            </a:endParaRPr>
          </a:p>
        </p:txBody>
      </p:sp>
      <p:grpSp>
        <p:nvGrpSpPr>
          <p:cNvPr id="2" name="Group 1"/>
          <p:cNvGrpSpPr>
            <a:grpSpLocks/>
          </p:cNvGrpSpPr>
          <p:nvPr/>
        </p:nvGrpSpPr>
        <p:grpSpPr bwMode="auto">
          <a:xfrm>
            <a:off x="914400" y="1852612"/>
            <a:ext cx="7620000" cy="3446463"/>
            <a:chOff x="914400" y="1624012"/>
            <a:chExt cx="7620000" cy="3446463"/>
          </a:xfrm>
        </p:grpSpPr>
        <p:sp>
          <p:nvSpPr>
            <p:cNvPr id="48134" name="TextBox 5"/>
            <p:cNvSpPr txBox="1">
              <a:spLocks noChangeArrowheads="1"/>
            </p:cNvSpPr>
            <p:nvPr/>
          </p:nvSpPr>
          <p:spPr bwMode="auto">
            <a:xfrm>
              <a:off x="955675" y="2767012"/>
              <a:ext cx="7578725"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altLang="en-US" sz="2400" b="1" dirty="0"/>
                <a:t>One possibility: leverage existing state of the art functions</a:t>
              </a:r>
            </a:p>
            <a:p>
              <a:pPr eaLnBrk="1" hangingPunct="1"/>
              <a:endParaRPr lang="en-US" altLang="en-US" dirty="0"/>
            </a:p>
          </p:txBody>
        </p:sp>
        <p:sp>
          <p:nvSpPr>
            <p:cNvPr id="48135" name="TextBox 6"/>
            <p:cNvSpPr txBox="1">
              <a:spLocks noChangeArrowheads="1"/>
            </p:cNvSpPr>
            <p:nvPr/>
          </p:nvSpPr>
          <p:spPr bwMode="auto">
            <a:xfrm>
              <a:off x="990600" y="1624012"/>
              <a:ext cx="541020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altLang="en-US" sz="2400" b="1" dirty="0"/>
                <a:t>We’ve talked about that; more later</a:t>
              </a:r>
            </a:p>
            <a:p>
              <a:pPr eaLnBrk="1" hangingPunct="1"/>
              <a:endParaRPr lang="en-US" altLang="en-US" dirty="0"/>
            </a:p>
          </p:txBody>
        </p:sp>
        <p:sp>
          <p:nvSpPr>
            <p:cNvPr id="48136" name="TextBox 7"/>
            <p:cNvSpPr txBox="1">
              <a:spLocks noChangeArrowheads="1"/>
            </p:cNvSpPr>
            <p:nvPr/>
          </p:nvSpPr>
          <p:spPr bwMode="auto">
            <a:xfrm>
              <a:off x="914400" y="3962400"/>
              <a:ext cx="6669088"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altLang="en-US" sz="2400" b="1" dirty="0"/>
                <a:t>One possibility: search in the neighborhood of </a:t>
              </a:r>
            </a:p>
            <a:p>
              <a:pPr eaLnBrk="1" hangingPunct="1"/>
              <a:r>
                <a:rPr lang="en-US" altLang="en-US" sz="2400" b="1" dirty="0"/>
                <a:t>                              existing state of the art functions</a:t>
              </a:r>
            </a:p>
            <a:p>
              <a:pPr eaLnBrk="1" hangingPunct="1"/>
              <a:endParaRPr lang="en-US" altLang="en-US" dirty="0"/>
            </a:p>
          </p:txBody>
        </p:sp>
      </p:grpSp>
      <p:sp>
        <p:nvSpPr>
          <p:cNvPr id="5" name="Slide Number Placeholder 4"/>
          <p:cNvSpPr>
            <a:spLocks noGrp="1"/>
          </p:cNvSpPr>
          <p:nvPr>
            <p:ph type="sldNum" sz="quarter" idx="12"/>
          </p:nvPr>
        </p:nvSpPr>
        <p:spPr/>
        <p:txBody>
          <a:bodyPr/>
          <a:lstStyle/>
          <a:p>
            <a:fld id="{88AD08FE-21CA-447A-B5E0-10774CCDBD3A}" type="slidenum">
              <a:rPr lang="en-US" smtClean="0"/>
              <a:t>54</a:t>
            </a:fld>
            <a:endParaRPr lang="en-US"/>
          </a:p>
        </p:txBody>
      </p:sp>
      <p:sp>
        <p:nvSpPr>
          <p:cNvPr id="9" name="Rectangle 8"/>
          <p:cNvSpPr>
            <a:spLocks noChangeArrowheads="1"/>
          </p:cNvSpPr>
          <p:nvPr/>
        </p:nvSpPr>
        <p:spPr bwMode="auto">
          <a:xfrm>
            <a:off x="381000" y="5486400"/>
            <a:ext cx="8382000" cy="861774"/>
          </a:xfrm>
          <a:prstGeom prst="rect">
            <a:avLst/>
          </a:prstGeom>
          <a:ln/>
          <a:extLst/>
        </p:spPr>
        <p:style>
          <a:lnRef idx="1">
            <a:schemeClr val="accent3"/>
          </a:lnRef>
          <a:fillRef idx="2">
            <a:schemeClr val="accent3"/>
          </a:fillRef>
          <a:effectRef idx="1">
            <a:schemeClr val="accent3"/>
          </a:effectRef>
          <a:fontRef idx="minor">
            <a:schemeClr val="dk1"/>
          </a:fontRef>
        </p:style>
        <p:txBody>
          <a:bodyPr>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r>
              <a:rPr lang="en-US" sz="1800" dirty="0" smtClean="0">
                <a:solidFill>
                  <a:schemeClr val="tx1">
                    <a:lumMod val="65000"/>
                    <a:lumOff val="35000"/>
                  </a:schemeClr>
                </a:solidFill>
              </a:rPr>
              <a:t>For details, see </a:t>
            </a:r>
          </a:p>
          <a:p>
            <a:pPr marL="285750" indent="-285750" eaLnBrk="1" hangingPunct="1">
              <a:buFont typeface="Arial"/>
              <a:buChar char="•"/>
            </a:pPr>
            <a:r>
              <a:rPr lang="en-US" sz="1600" dirty="0" smtClean="0">
                <a:solidFill>
                  <a:schemeClr val="tx1">
                    <a:lumMod val="65000"/>
                    <a:lumOff val="35000"/>
                  </a:schemeClr>
                </a:solidFill>
              </a:rPr>
              <a:t>Hui Fang and </a:t>
            </a:r>
            <a:r>
              <a:rPr lang="en-US" sz="1600" dirty="0" err="1" smtClean="0">
                <a:solidFill>
                  <a:schemeClr val="tx1">
                    <a:lumMod val="65000"/>
                    <a:lumOff val="35000"/>
                  </a:schemeClr>
                </a:solidFill>
              </a:rPr>
              <a:t>ChengXiang</a:t>
            </a:r>
            <a:r>
              <a:rPr lang="en-US" sz="1600" dirty="0" smtClean="0">
                <a:solidFill>
                  <a:schemeClr val="tx1">
                    <a:lumMod val="65000"/>
                    <a:lumOff val="35000"/>
                  </a:schemeClr>
                </a:solidFill>
              </a:rPr>
              <a:t> </a:t>
            </a:r>
            <a:r>
              <a:rPr lang="en-US" sz="1600" dirty="0" err="1" smtClean="0">
                <a:solidFill>
                  <a:schemeClr val="tx1">
                    <a:lumMod val="65000"/>
                    <a:lumOff val="35000"/>
                  </a:schemeClr>
                </a:solidFill>
              </a:rPr>
              <a:t>Zhai</a:t>
            </a:r>
            <a:r>
              <a:rPr lang="en-US" sz="1600" dirty="0" smtClean="0">
                <a:solidFill>
                  <a:schemeClr val="tx1">
                    <a:lumMod val="65000"/>
                    <a:lumOff val="35000"/>
                  </a:schemeClr>
                </a:solidFill>
              </a:rPr>
              <a:t>: </a:t>
            </a:r>
            <a:r>
              <a:rPr lang="en-US" sz="1600" b="1" dirty="0" smtClean="0">
                <a:solidFill>
                  <a:schemeClr val="tx1">
                    <a:lumMod val="65000"/>
                    <a:lumOff val="35000"/>
                  </a:schemeClr>
                </a:solidFill>
              </a:rPr>
              <a:t>An Exploration of Axiomatic Approaches to Information Retrieval</a:t>
            </a:r>
            <a:r>
              <a:rPr lang="en-US" sz="1600" dirty="0" smtClean="0">
                <a:solidFill>
                  <a:schemeClr val="tx1">
                    <a:lumMod val="65000"/>
                    <a:lumOff val="35000"/>
                  </a:schemeClr>
                </a:solidFill>
              </a:rPr>
              <a:t>, SIGIR’05. </a:t>
            </a:r>
          </a:p>
        </p:txBody>
      </p:sp>
    </p:spTree>
    <p:extLst>
      <p:ext uri="{BB962C8B-B14F-4D97-AF65-F5344CB8AC3E}">
        <p14:creationId xmlns:p14="http://schemas.microsoft.com/office/powerpoint/2010/main" val="247890255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sz="quarter"/>
          </p:nvPr>
        </p:nvSpPr>
        <p:spPr>
          <a:xfrm>
            <a:off x="76200" y="0"/>
            <a:ext cx="8991600" cy="1143000"/>
          </a:xfrm>
        </p:spPr>
        <p:txBody>
          <a:bodyPr>
            <a:normAutofit fontScale="90000"/>
          </a:bodyPr>
          <a:lstStyle/>
          <a:p>
            <a:pPr eaLnBrk="1" hangingPunct="1"/>
            <a:r>
              <a:rPr lang="en-US" altLang="en-US" sz="4000" b="1" dirty="0" smtClean="0">
                <a:solidFill>
                  <a:srgbClr val="000090"/>
                </a:solidFill>
                <a:latin typeface="Arial" charset="0"/>
                <a:cs typeface="Arial" charset="0"/>
              </a:rPr>
              <a:t>Inductive Definition of Function Space</a:t>
            </a:r>
          </a:p>
        </p:txBody>
      </p:sp>
      <p:graphicFrame>
        <p:nvGraphicFramePr>
          <p:cNvPr id="49155" name="Object 3"/>
          <p:cNvGraphicFramePr>
            <a:graphicFrameLocks noGrp="1" noChangeAspect="1"/>
          </p:cNvGraphicFramePr>
          <p:nvPr>
            <p:ph sz="quarter" idx="1"/>
          </p:nvPr>
        </p:nvGraphicFramePr>
        <p:xfrm>
          <a:off x="6477000" y="1547813"/>
          <a:ext cx="1752600" cy="336550"/>
        </p:xfrm>
        <a:graphic>
          <a:graphicData uri="http://schemas.openxmlformats.org/presentationml/2006/ole">
            <mc:AlternateContent xmlns:mc="http://schemas.openxmlformats.org/markup-compatibility/2006">
              <mc:Choice xmlns:v="urn:schemas-microsoft-com:vml" Requires="v">
                <p:oleObj spid="_x0000_s120349" name="Equation" r:id="rId4" imgW="927100" imgH="177800" progId="Equation.3">
                  <p:embed/>
                </p:oleObj>
              </mc:Choice>
              <mc:Fallback>
                <p:oleObj name="Equation" r:id="rId4" imgW="927100" imgH="1778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77000" y="1547813"/>
                        <a:ext cx="1752600" cy="336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49156" name="Object 4"/>
          <p:cNvGraphicFramePr>
            <a:graphicFrameLocks noGrp="1" noChangeAspect="1"/>
          </p:cNvGraphicFramePr>
          <p:nvPr>
            <p:ph sz="quarter" idx="2"/>
          </p:nvPr>
        </p:nvGraphicFramePr>
        <p:xfrm>
          <a:off x="4572000" y="1524000"/>
          <a:ext cx="1828800" cy="341313"/>
        </p:xfrm>
        <a:graphic>
          <a:graphicData uri="http://schemas.openxmlformats.org/presentationml/2006/ole">
            <mc:AlternateContent xmlns:mc="http://schemas.openxmlformats.org/markup-compatibility/2006">
              <mc:Choice xmlns:v="urn:schemas-microsoft-com:vml" Requires="v">
                <p:oleObj spid="_x0000_s120350" name="Equation" r:id="rId6" imgW="952500" imgH="177800" progId="Equation.3">
                  <p:embed/>
                </p:oleObj>
              </mc:Choice>
              <mc:Fallback>
                <p:oleObj name="Equation" r:id="rId6" imgW="952500" imgH="17780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72000" y="1524000"/>
                        <a:ext cx="1828800" cy="3413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49157" name="Object 5"/>
          <p:cNvGraphicFramePr>
            <a:graphicFrameLocks noGrp="1" noChangeAspect="1"/>
          </p:cNvGraphicFramePr>
          <p:nvPr>
            <p:ph sz="quarter" idx="4"/>
          </p:nvPr>
        </p:nvGraphicFramePr>
        <p:xfrm>
          <a:off x="1295400" y="1497013"/>
          <a:ext cx="1679575" cy="347662"/>
        </p:xfrm>
        <a:graphic>
          <a:graphicData uri="http://schemas.openxmlformats.org/presentationml/2006/ole">
            <mc:AlternateContent xmlns:mc="http://schemas.openxmlformats.org/markup-compatibility/2006">
              <mc:Choice xmlns:v="urn:schemas-microsoft-com:vml" Requires="v">
                <p:oleObj spid="_x0000_s120351" name="Equation" r:id="rId8" imgW="736600" imgH="152400" progId="Equation.3">
                  <p:embed/>
                </p:oleObj>
              </mc:Choice>
              <mc:Fallback>
                <p:oleObj name="Equation" r:id="rId8" imgW="736600" imgH="152400"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295400" y="1497013"/>
                        <a:ext cx="1679575" cy="3476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734216" name="Text Box 8"/>
          <p:cNvSpPr txBox="1">
            <a:spLocks noChangeArrowheads="1"/>
          </p:cNvSpPr>
          <p:nvPr/>
        </p:nvSpPr>
        <p:spPr bwMode="auto">
          <a:xfrm>
            <a:off x="1676400" y="2057400"/>
            <a:ext cx="57150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altLang="en-US" sz="2800"/>
              <a:t>Define the function space </a:t>
            </a:r>
            <a:r>
              <a:rPr lang="en-US" altLang="en-US" sz="2800" i="1">
                <a:solidFill>
                  <a:srgbClr val="FF0000"/>
                </a:solidFill>
              </a:rPr>
              <a:t>inductively</a:t>
            </a:r>
            <a:endParaRPr lang="en-US" altLang="en-US" sz="2800" i="1"/>
          </a:p>
        </p:txBody>
      </p:sp>
      <p:graphicFrame>
        <p:nvGraphicFramePr>
          <p:cNvPr id="49159" name="Object 9"/>
          <p:cNvGraphicFramePr>
            <a:graphicFrameLocks noGrp="1" noChangeAspect="1"/>
          </p:cNvGraphicFramePr>
          <p:nvPr>
            <p:ph sz="quarter" idx="3"/>
          </p:nvPr>
        </p:nvGraphicFramePr>
        <p:xfrm>
          <a:off x="2894013" y="1471613"/>
          <a:ext cx="385762" cy="433387"/>
        </p:xfrm>
        <a:graphic>
          <a:graphicData uri="http://schemas.openxmlformats.org/presentationml/2006/ole">
            <mc:AlternateContent xmlns:mc="http://schemas.openxmlformats.org/markup-compatibility/2006">
              <mc:Choice xmlns:v="urn:schemas-microsoft-com:vml" Requires="v">
                <p:oleObj spid="_x0000_s120352" name="Bitmap Image" r:id="rId10" imgW="228571" imgH="257007" progId="Paint.Picture">
                  <p:embed/>
                </p:oleObj>
              </mc:Choice>
              <mc:Fallback>
                <p:oleObj name="Bitmap Image" r:id="rId10" imgW="228571" imgH="257007" progId="Paint.Picture">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894013" y="1471613"/>
                        <a:ext cx="385762" cy="433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734257" name="Group 49"/>
          <p:cNvGrpSpPr>
            <a:grpSpLocks/>
          </p:cNvGrpSpPr>
          <p:nvPr/>
        </p:nvGrpSpPr>
        <p:grpSpPr bwMode="auto">
          <a:xfrm>
            <a:off x="457200" y="2895600"/>
            <a:ext cx="6705600" cy="2149475"/>
            <a:chOff x="240" y="1728"/>
            <a:chExt cx="4224" cy="1354"/>
          </a:xfrm>
        </p:grpSpPr>
        <p:grpSp>
          <p:nvGrpSpPr>
            <p:cNvPr id="49190" name="Group 47"/>
            <p:cNvGrpSpPr>
              <a:grpSpLocks/>
            </p:cNvGrpSpPr>
            <p:nvPr/>
          </p:nvGrpSpPr>
          <p:grpSpPr bwMode="auto">
            <a:xfrm>
              <a:off x="240" y="2016"/>
              <a:ext cx="672" cy="1066"/>
              <a:chOff x="240" y="2016"/>
              <a:chExt cx="672" cy="1066"/>
            </a:xfrm>
          </p:grpSpPr>
          <p:grpSp>
            <p:nvGrpSpPr>
              <p:cNvPr id="49198" name="Group 46"/>
              <p:cNvGrpSpPr>
                <a:grpSpLocks/>
              </p:cNvGrpSpPr>
              <p:nvPr/>
            </p:nvGrpSpPr>
            <p:grpSpPr bwMode="auto">
              <a:xfrm>
                <a:off x="240" y="2149"/>
                <a:ext cx="480" cy="731"/>
                <a:chOff x="240" y="2149"/>
                <a:chExt cx="480" cy="731"/>
              </a:xfrm>
            </p:grpSpPr>
            <p:sp>
              <p:nvSpPr>
                <p:cNvPr id="49201" name="Text Box 10"/>
                <p:cNvSpPr txBox="1">
                  <a:spLocks noChangeArrowheads="1"/>
                </p:cNvSpPr>
                <p:nvPr/>
              </p:nvSpPr>
              <p:spPr bwMode="auto">
                <a:xfrm>
                  <a:off x="240" y="2149"/>
                  <a:ext cx="432" cy="7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6350">
                      <a:solidFill>
                        <a:srgbClr val="006666"/>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altLang="en-US" sz="2800"/>
                    <a:t>Q:</a:t>
                  </a:r>
                </a:p>
                <a:p>
                  <a:pPr eaLnBrk="1" hangingPunct="1"/>
                  <a:r>
                    <a:rPr lang="en-US" altLang="en-US" sz="2800"/>
                    <a:t>D:</a:t>
                  </a:r>
                  <a:endParaRPr lang="en-US" altLang="en-US"/>
                </a:p>
              </p:txBody>
            </p:sp>
            <p:sp>
              <p:nvSpPr>
                <p:cNvPr id="49202" name="Rectangle 15"/>
                <p:cNvSpPr>
                  <a:spLocks noChangeArrowheads="1"/>
                </p:cNvSpPr>
                <p:nvPr/>
              </p:nvSpPr>
              <p:spPr bwMode="auto">
                <a:xfrm>
                  <a:off x="576" y="2256"/>
                  <a:ext cx="144" cy="144"/>
                </a:xfrm>
                <a:prstGeom prst="rect">
                  <a:avLst/>
                </a:prstGeom>
                <a:ln>
                  <a:headEnd/>
                  <a:tailEnd/>
                </a:ln>
                <a:extLst/>
              </p:spPr>
              <p:style>
                <a:lnRef idx="1">
                  <a:schemeClr val="accent3"/>
                </a:lnRef>
                <a:fillRef idx="3">
                  <a:schemeClr val="accent3"/>
                </a:fillRef>
                <a:effectRef idx="2">
                  <a:schemeClr val="accent3"/>
                </a:effectRef>
                <a:fontRef idx="minor">
                  <a:schemeClr val="lt1"/>
                </a:fontRef>
              </p:style>
              <p:txBody>
                <a:bodyPr wrap="none"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endParaRPr lang="en-US" altLang="en-US"/>
                </a:p>
              </p:txBody>
            </p:sp>
            <p:sp>
              <p:nvSpPr>
                <p:cNvPr id="49203" name="Rectangle 16"/>
                <p:cNvSpPr>
                  <a:spLocks noChangeArrowheads="1"/>
                </p:cNvSpPr>
                <p:nvPr/>
              </p:nvSpPr>
              <p:spPr bwMode="auto">
                <a:xfrm>
                  <a:off x="576" y="2688"/>
                  <a:ext cx="144" cy="144"/>
                </a:xfrm>
                <a:prstGeom prst="rect">
                  <a:avLst/>
                </a:prstGeom>
                <a:ln>
                  <a:headEnd/>
                  <a:tailEnd/>
                </a:ln>
                <a:extLst/>
              </p:spPr>
              <p:style>
                <a:lnRef idx="1">
                  <a:schemeClr val="accent4"/>
                </a:lnRef>
                <a:fillRef idx="3">
                  <a:schemeClr val="accent4"/>
                </a:fillRef>
                <a:effectRef idx="2">
                  <a:schemeClr val="accent4"/>
                </a:effectRef>
                <a:fontRef idx="minor">
                  <a:schemeClr val="lt1"/>
                </a:fontRef>
              </p:style>
              <p:txBody>
                <a:bodyPr wrap="none"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endParaRPr lang="en-US" altLang="en-US"/>
                </a:p>
              </p:txBody>
            </p:sp>
          </p:grpSp>
          <p:sp>
            <p:nvSpPr>
              <p:cNvPr id="734231" name="Text Box 23"/>
              <p:cNvSpPr txBox="1">
                <a:spLocks noChangeArrowheads="1"/>
              </p:cNvSpPr>
              <p:nvPr/>
            </p:nvSpPr>
            <p:spPr bwMode="auto">
              <a:xfrm>
                <a:off x="480" y="2016"/>
                <a:ext cx="432"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defRPr/>
                </a:pPr>
                <a:r>
                  <a:rPr lang="en-US" sz="2000">
                    <a:effectLst>
                      <a:outerShdw blurRad="38100" dist="38100" dir="2700000" algn="tl">
                        <a:srgbClr val="C0C0C0"/>
                      </a:outerShdw>
                    </a:effectLst>
                    <a:cs typeface="Arial" pitchFamily="34" charset="0"/>
                  </a:rPr>
                  <a:t>cat</a:t>
                </a:r>
                <a:endParaRPr lang="en-US">
                  <a:effectLst>
                    <a:outerShdw blurRad="38100" dist="38100" dir="2700000" algn="tl">
                      <a:srgbClr val="C0C0C0"/>
                    </a:outerShdw>
                  </a:effectLst>
                  <a:cs typeface="Arial" pitchFamily="34" charset="0"/>
                </a:endParaRPr>
              </a:p>
            </p:txBody>
          </p:sp>
          <p:sp>
            <p:nvSpPr>
              <p:cNvPr id="734232" name="Text Box 24"/>
              <p:cNvSpPr txBox="1">
                <a:spLocks noChangeArrowheads="1"/>
              </p:cNvSpPr>
              <p:nvPr/>
            </p:nvSpPr>
            <p:spPr bwMode="auto">
              <a:xfrm>
                <a:off x="432" y="2832"/>
                <a:ext cx="432"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defRPr/>
                </a:pPr>
                <a:r>
                  <a:rPr lang="en-US" sz="2000">
                    <a:effectLst>
                      <a:outerShdw blurRad="38100" dist="38100" dir="2700000" algn="tl">
                        <a:srgbClr val="C0C0C0"/>
                      </a:outerShdw>
                    </a:effectLst>
                    <a:cs typeface="Arial" pitchFamily="34" charset="0"/>
                  </a:rPr>
                  <a:t>dog</a:t>
                </a:r>
                <a:endParaRPr lang="en-US">
                  <a:effectLst>
                    <a:outerShdw blurRad="38100" dist="38100" dir="2700000" algn="tl">
                      <a:srgbClr val="C0C0C0"/>
                    </a:outerShdw>
                  </a:effectLst>
                  <a:cs typeface="Arial" pitchFamily="34" charset="0"/>
                </a:endParaRPr>
              </a:p>
            </p:txBody>
          </p:sp>
        </p:grpSp>
        <p:grpSp>
          <p:nvGrpSpPr>
            <p:cNvPr id="49191" name="Group 48"/>
            <p:cNvGrpSpPr>
              <a:grpSpLocks/>
            </p:cNvGrpSpPr>
            <p:nvPr/>
          </p:nvGrpSpPr>
          <p:grpSpPr bwMode="auto">
            <a:xfrm>
              <a:off x="1344" y="1728"/>
              <a:ext cx="3120" cy="618"/>
              <a:chOff x="1344" y="1728"/>
              <a:chExt cx="3120" cy="618"/>
            </a:xfrm>
          </p:grpSpPr>
          <p:sp>
            <p:nvSpPr>
              <p:cNvPr id="49192" name="Text Box 17"/>
              <p:cNvSpPr txBox="1">
                <a:spLocks noChangeArrowheads="1"/>
              </p:cNvSpPr>
              <p:nvPr/>
            </p:nvSpPr>
            <p:spPr bwMode="auto">
              <a:xfrm>
                <a:off x="1344" y="1728"/>
                <a:ext cx="3120"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altLang="en-US" sz="2800"/>
                  <a:t>Primitive weighting function (f)</a:t>
                </a:r>
              </a:p>
            </p:txBody>
          </p:sp>
          <p:sp>
            <p:nvSpPr>
              <p:cNvPr id="49193" name="Text Box 18"/>
              <p:cNvSpPr txBox="1">
                <a:spLocks noChangeArrowheads="1"/>
              </p:cNvSpPr>
              <p:nvPr/>
            </p:nvSpPr>
            <p:spPr bwMode="auto">
              <a:xfrm>
                <a:off x="1680" y="2016"/>
                <a:ext cx="2736" cy="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altLang="en-US" sz="2800" dirty="0"/>
                  <a:t>S(Q,D) = S(    ,     ) = f (    ,     ) </a:t>
                </a:r>
              </a:p>
            </p:txBody>
          </p:sp>
          <p:sp>
            <p:nvSpPr>
              <p:cNvPr id="49194" name="Rectangle 27"/>
              <p:cNvSpPr>
                <a:spLocks noChangeArrowheads="1"/>
              </p:cNvSpPr>
              <p:nvPr/>
            </p:nvSpPr>
            <p:spPr bwMode="auto">
              <a:xfrm>
                <a:off x="2736" y="2117"/>
                <a:ext cx="144" cy="144"/>
              </a:xfrm>
              <a:prstGeom prst="rect">
                <a:avLst/>
              </a:prstGeom>
              <a:ln>
                <a:headEnd/>
                <a:tailEnd/>
              </a:ln>
              <a:extLst/>
            </p:spPr>
            <p:style>
              <a:lnRef idx="1">
                <a:schemeClr val="accent3"/>
              </a:lnRef>
              <a:fillRef idx="3">
                <a:schemeClr val="accent3"/>
              </a:fillRef>
              <a:effectRef idx="2">
                <a:schemeClr val="accent3"/>
              </a:effectRef>
              <a:fontRef idx="minor">
                <a:schemeClr val="lt1"/>
              </a:fontRef>
            </p:style>
            <p:txBody>
              <a:bodyPr wrap="none"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endParaRPr lang="en-US" altLang="en-US"/>
              </a:p>
            </p:txBody>
          </p:sp>
          <p:sp>
            <p:nvSpPr>
              <p:cNvPr id="49195" name="Rectangle 28"/>
              <p:cNvSpPr>
                <a:spLocks noChangeArrowheads="1"/>
              </p:cNvSpPr>
              <p:nvPr/>
            </p:nvSpPr>
            <p:spPr bwMode="auto">
              <a:xfrm>
                <a:off x="2991" y="2112"/>
                <a:ext cx="144" cy="144"/>
              </a:xfrm>
              <a:prstGeom prst="rect">
                <a:avLst/>
              </a:prstGeom>
              <a:ln>
                <a:headEnd/>
                <a:tailEnd/>
              </a:ln>
              <a:extLst/>
            </p:spPr>
            <p:style>
              <a:lnRef idx="1">
                <a:schemeClr val="accent4"/>
              </a:lnRef>
              <a:fillRef idx="3">
                <a:schemeClr val="accent4"/>
              </a:fillRef>
              <a:effectRef idx="2">
                <a:schemeClr val="accent4"/>
              </a:effectRef>
              <a:fontRef idx="minor">
                <a:schemeClr val="lt1"/>
              </a:fontRef>
            </p:style>
            <p:txBody>
              <a:bodyPr wrap="none"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endParaRPr lang="en-US" altLang="en-US"/>
              </a:p>
            </p:txBody>
          </p:sp>
          <p:sp>
            <p:nvSpPr>
              <p:cNvPr id="49196" name="Rectangle 29"/>
              <p:cNvSpPr>
                <a:spLocks noChangeArrowheads="1"/>
              </p:cNvSpPr>
              <p:nvPr/>
            </p:nvSpPr>
            <p:spPr bwMode="auto">
              <a:xfrm>
                <a:off x="3720" y="2112"/>
                <a:ext cx="144" cy="144"/>
              </a:xfrm>
              <a:prstGeom prst="rect">
                <a:avLst/>
              </a:prstGeom>
              <a:ln>
                <a:headEnd/>
                <a:tailEnd/>
              </a:ln>
              <a:extLst/>
            </p:spPr>
            <p:style>
              <a:lnRef idx="1">
                <a:schemeClr val="accent3"/>
              </a:lnRef>
              <a:fillRef idx="3">
                <a:schemeClr val="accent3"/>
              </a:fillRef>
              <a:effectRef idx="2">
                <a:schemeClr val="accent3"/>
              </a:effectRef>
              <a:fontRef idx="minor">
                <a:schemeClr val="lt1"/>
              </a:fontRef>
            </p:style>
            <p:txBody>
              <a:bodyPr wrap="none"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endParaRPr lang="en-US" altLang="en-US"/>
              </a:p>
            </p:txBody>
          </p:sp>
          <p:sp>
            <p:nvSpPr>
              <p:cNvPr id="49197" name="Rectangle 30"/>
              <p:cNvSpPr>
                <a:spLocks noChangeArrowheads="1"/>
              </p:cNvSpPr>
              <p:nvPr/>
            </p:nvSpPr>
            <p:spPr bwMode="auto">
              <a:xfrm>
                <a:off x="3959" y="2117"/>
                <a:ext cx="144" cy="144"/>
              </a:xfrm>
              <a:prstGeom prst="rect">
                <a:avLst/>
              </a:prstGeom>
              <a:ln>
                <a:headEnd/>
                <a:tailEnd/>
              </a:ln>
              <a:extLst/>
            </p:spPr>
            <p:style>
              <a:lnRef idx="1">
                <a:schemeClr val="accent4"/>
              </a:lnRef>
              <a:fillRef idx="3">
                <a:schemeClr val="accent4"/>
              </a:fillRef>
              <a:effectRef idx="2">
                <a:schemeClr val="accent4"/>
              </a:effectRef>
              <a:fontRef idx="minor">
                <a:schemeClr val="lt1"/>
              </a:fontRef>
            </p:style>
            <p:txBody>
              <a:bodyPr wrap="none"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endParaRPr lang="en-US" altLang="en-US"/>
              </a:p>
            </p:txBody>
          </p:sp>
        </p:grpSp>
      </p:grpSp>
      <p:grpSp>
        <p:nvGrpSpPr>
          <p:cNvPr id="734271" name="Group 63"/>
          <p:cNvGrpSpPr>
            <a:grpSpLocks/>
          </p:cNvGrpSpPr>
          <p:nvPr/>
        </p:nvGrpSpPr>
        <p:grpSpPr bwMode="auto">
          <a:xfrm>
            <a:off x="1219200" y="3352800"/>
            <a:ext cx="7924800" cy="1590675"/>
            <a:chOff x="768" y="2112"/>
            <a:chExt cx="4896" cy="1002"/>
          </a:xfrm>
        </p:grpSpPr>
        <p:grpSp>
          <p:nvGrpSpPr>
            <p:cNvPr id="49177" name="Group 51"/>
            <p:cNvGrpSpPr>
              <a:grpSpLocks/>
            </p:cNvGrpSpPr>
            <p:nvPr/>
          </p:nvGrpSpPr>
          <p:grpSpPr bwMode="auto">
            <a:xfrm>
              <a:off x="768" y="2112"/>
              <a:ext cx="432" cy="384"/>
              <a:chOff x="720" y="2016"/>
              <a:chExt cx="432" cy="384"/>
            </a:xfrm>
          </p:grpSpPr>
          <p:sp>
            <p:nvSpPr>
              <p:cNvPr id="49188" name="Rectangle 25"/>
              <p:cNvSpPr>
                <a:spLocks noChangeArrowheads="1"/>
              </p:cNvSpPr>
              <p:nvPr/>
            </p:nvSpPr>
            <p:spPr bwMode="auto">
              <a:xfrm>
                <a:off x="720" y="2256"/>
                <a:ext cx="144" cy="144"/>
              </a:xfrm>
              <a:prstGeom prst="rect">
                <a:avLst/>
              </a:prstGeom>
              <a:ln>
                <a:headEnd/>
                <a:tailEnd/>
              </a:ln>
              <a:extLst/>
            </p:spPr>
            <p:style>
              <a:lnRef idx="1">
                <a:schemeClr val="accent6"/>
              </a:lnRef>
              <a:fillRef idx="3">
                <a:schemeClr val="accent6"/>
              </a:fillRef>
              <a:effectRef idx="2">
                <a:schemeClr val="accent6"/>
              </a:effectRef>
              <a:fontRef idx="minor">
                <a:schemeClr val="lt1"/>
              </a:fontRef>
            </p:style>
            <p:txBody>
              <a:bodyPr wrap="none"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endParaRPr lang="en-US" altLang="en-US"/>
              </a:p>
            </p:txBody>
          </p:sp>
          <p:sp>
            <p:nvSpPr>
              <p:cNvPr id="734234" name="Text Box 26"/>
              <p:cNvSpPr txBox="1">
                <a:spLocks noChangeArrowheads="1"/>
              </p:cNvSpPr>
              <p:nvPr/>
            </p:nvSpPr>
            <p:spPr bwMode="auto">
              <a:xfrm>
                <a:off x="720" y="2016"/>
                <a:ext cx="432"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defRPr/>
                </a:pPr>
                <a:r>
                  <a:rPr lang="en-US" sz="2000" dirty="0">
                    <a:effectLst>
                      <a:outerShdw blurRad="38100" dist="38100" dir="2700000" algn="tl">
                        <a:srgbClr val="C0C0C0"/>
                      </a:outerShdw>
                    </a:effectLst>
                    <a:cs typeface="Arial" pitchFamily="34" charset="0"/>
                  </a:rPr>
                  <a:t>big</a:t>
                </a:r>
                <a:endParaRPr lang="en-US" dirty="0">
                  <a:effectLst>
                    <a:outerShdw blurRad="38100" dist="38100" dir="2700000" algn="tl">
                      <a:srgbClr val="C0C0C0"/>
                    </a:outerShdw>
                  </a:effectLst>
                  <a:cs typeface="Arial" pitchFamily="34" charset="0"/>
                </a:endParaRPr>
              </a:p>
            </p:txBody>
          </p:sp>
        </p:grpSp>
        <p:sp>
          <p:nvSpPr>
            <p:cNvPr id="49178" name="Text Box 19"/>
            <p:cNvSpPr txBox="1">
              <a:spLocks noChangeArrowheads="1"/>
            </p:cNvSpPr>
            <p:nvPr/>
          </p:nvSpPr>
          <p:spPr bwMode="auto">
            <a:xfrm>
              <a:off x="1392" y="2448"/>
              <a:ext cx="2496"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altLang="en-US" sz="2800"/>
                <a:t>Query growth function (h)</a:t>
              </a:r>
            </a:p>
          </p:txBody>
        </p:sp>
        <p:sp>
          <p:nvSpPr>
            <p:cNvPr id="49179" name="Text Box 20"/>
            <p:cNvSpPr txBox="1">
              <a:spLocks noChangeArrowheads="1"/>
            </p:cNvSpPr>
            <p:nvPr/>
          </p:nvSpPr>
          <p:spPr bwMode="auto">
            <a:xfrm>
              <a:off x="1662" y="2784"/>
              <a:ext cx="4002" cy="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altLang="en-US" sz="2800"/>
                <a:t>S(Q,D) = S(       ,    ) = S(    ,     )+h(    ,    ,    )</a:t>
              </a:r>
            </a:p>
          </p:txBody>
        </p:sp>
        <p:sp>
          <p:nvSpPr>
            <p:cNvPr id="49180" name="Rectangle 31"/>
            <p:cNvSpPr>
              <a:spLocks noChangeArrowheads="1"/>
            </p:cNvSpPr>
            <p:nvPr/>
          </p:nvSpPr>
          <p:spPr bwMode="auto">
            <a:xfrm>
              <a:off x="2698" y="2880"/>
              <a:ext cx="144" cy="144"/>
            </a:xfrm>
            <a:prstGeom prst="rect">
              <a:avLst/>
            </a:prstGeom>
            <a:ln>
              <a:headEnd/>
              <a:tailEnd/>
            </a:ln>
            <a:extLst/>
          </p:spPr>
          <p:style>
            <a:lnRef idx="1">
              <a:schemeClr val="accent3"/>
            </a:lnRef>
            <a:fillRef idx="3">
              <a:schemeClr val="accent3"/>
            </a:fillRef>
            <a:effectRef idx="2">
              <a:schemeClr val="accent3"/>
            </a:effectRef>
            <a:fontRef idx="minor">
              <a:schemeClr val="lt1"/>
            </a:fontRef>
          </p:style>
          <p:txBody>
            <a:bodyPr wrap="none"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endParaRPr lang="en-US" altLang="en-US"/>
            </a:p>
          </p:txBody>
        </p:sp>
        <p:sp>
          <p:nvSpPr>
            <p:cNvPr id="49181" name="Rectangle 32"/>
            <p:cNvSpPr>
              <a:spLocks noChangeArrowheads="1"/>
            </p:cNvSpPr>
            <p:nvPr/>
          </p:nvSpPr>
          <p:spPr bwMode="auto">
            <a:xfrm>
              <a:off x="2839" y="2880"/>
              <a:ext cx="144" cy="144"/>
            </a:xfrm>
            <a:prstGeom prst="rect">
              <a:avLst/>
            </a:prstGeom>
            <a:ln>
              <a:headEnd/>
              <a:tailEnd/>
            </a:ln>
            <a:extLst/>
          </p:spPr>
          <p:style>
            <a:lnRef idx="1">
              <a:schemeClr val="accent6"/>
            </a:lnRef>
            <a:fillRef idx="3">
              <a:schemeClr val="accent6"/>
            </a:fillRef>
            <a:effectRef idx="2">
              <a:schemeClr val="accent6"/>
            </a:effectRef>
            <a:fontRef idx="minor">
              <a:schemeClr val="lt1"/>
            </a:fontRef>
          </p:style>
          <p:txBody>
            <a:bodyPr wrap="none"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endParaRPr lang="en-US" altLang="en-US"/>
            </a:p>
          </p:txBody>
        </p:sp>
        <p:sp>
          <p:nvSpPr>
            <p:cNvPr id="49182" name="Rectangle 33"/>
            <p:cNvSpPr>
              <a:spLocks noChangeArrowheads="1"/>
            </p:cNvSpPr>
            <p:nvPr/>
          </p:nvSpPr>
          <p:spPr bwMode="auto">
            <a:xfrm>
              <a:off x="3122" y="2880"/>
              <a:ext cx="144" cy="144"/>
            </a:xfrm>
            <a:prstGeom prst="rect">
              <a:avLst/>
            </a:prstGeom>
            <a:ln>
              <a:headEnd/>
              <a:tailEnd/>
            </a:ln>
            <a:extLst/>
          </p:spPr>
          <p:style>
            <a:lnRef idx="1">
              <a:schemeClr val="accent4"/>
            </a:lnRef>
            <a:fillRef idx="3">
              <a:schemeClr val="accent4"/>
            </a:fillRef>
            <a:effectRef idx="2">
              <a:schemeClr val="accent4"/>
            </a:effectRef>
            <a:fontRef idx="minor">
              <a:schemeClr val="lt1"/>
            </a:fontRef>
          </p:style>
          <p:txBody>
            <a:bodyPr wrap="none"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endParaRPr lang="en-US" altLang="en-US"/>
            </a:p>
          </p:txBody>
        </p:sp>
        <p:sp>
          <p:nvSpPr>
            <p:cNvPr id="49183" name="Rectangle 34"/>
            <p:cNvSpPr>
              <a:spLocks noChangeArrowheads="1"/>
            </p:cNvSpPr>
            <p:nvPr/>
          </p:nvSpPr>
          <p:spPr bwMode="auto">
            <a:xfrm>
              <a:off x="3734" y="2880"/>
              <a:ext cx="144" cy="144"/>
            </a:xfrm>
            <a:prstGeom prst="rect">
              <a:avLst/>
            </a:prstGeom>
            <a:ln>
              <a:headEnd/>
              <a:tailEnd/>
            </a:ln>
            <a:extLst/>
          </p:spPr>
          <p:style>
            <a:lnRef idx="1">
              <a:schemeClr val="accent3"/>
            </a:lnRef>
            <a:fillRef idx="3">
              <a:schemeClr val="accent3"/>
            </a:fillRef>
            <a:effectRef idx="2">
              <a:schemeClr val="accent3"/>
            </a:effectRef>
            <a:fontRef idx="minor">
              <a:schemeClr val="lt1"/>
            </a:fontRef>
          </p:style>
          <p:txBody>
            <a:bodyPr wrap="none"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endParaRPr lang="en-US" altLang="en-US"/>
            </a:p>
          </p:txBody>
        </p:sp>
        <p:sp>
          <p:nvSpPr>
            <p:cNvPr id="49184" name="Rectangle 35"/>
            <p:cNvSpPr>
              <a:spLocks noChangeArrowheads="1"/>
            </p:cNvSpPr>
            <p:nvPr/>
          </p:nvSpPr>
          <p:spPr bwMode="auto">
            <a:xfrm>
              <a:off x="4014" y="2880"/>
              <a:ext cx="144" cy="144"/>
            </a:xfrm>
            <a:prstGeom prst="rect">
              <a:avLst/>
            </a:prstGeom>
            <a:ln>
              <a:headEnd/>
              <a:tailEnd/>
            </a:ln>
            <a:extLst/>
          </p:spPr>
          <p:style>
            <a:lnRef idx="1">
              <a:schemeClr val="accent4"/>
            </a:lnRef>
            <a:fillRef idx="3">
              <a:schemeClr val="accent4"/>
            </a:fillRef>
            <a:effectRef idx="2">
              <a:schemeClr val="accent4"/>
            </a:effectRef>
            <a:fontRef idx="minor">
              <a:schemeClr val="lt1"/>
            </a:fontRef>
          </p:style>
          <p:txBody>
            <a:bodyPr wrap="none"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endParaRPr lang="en-US" altLang="en-US"/>
            </a:p>
          </p:txBody>
        </p:sp>
        <p:sp>
          <p:nvSpPr>
            <p:cNvPr id="49185" name="Rectangle 36"/>
            <p:cNvSpPr>
              <a:spLocks noChangeArrowheads="1"/>
            </p:cNvSpPr>
            <p:nvPr/>
          </p:nvSpPr>
          <p:spPr bwMode="auto">
            <a:xfrm>
              <a:off x="5088" y="2880"/>
              <a:ext cx="144" cy="144"/>
            </a:xfrm>
            <a:prstGeom prst="rect">
              <a:avLst/>
            </a:prstGeom>
            <a:ln>
              <a:headEnd/>
              <a:tailEnd/>
            </a:ln>
            <a:extLst/>
          </p:spPr>
          <p:style>
            <a:lnRef idx="1">
              <a:schemeClr val="accent6"/>
            </a:lnRef>
            <a:fillRef idx="3">
              <a:schemeClr val="accent6"/>
            </a:fillRef>
            <a:effectRef idx="2">
              <a:schemeClr val="accent6"/>
            </a:effectRef>
            <a:fontRef idx="minor">
              <a:schemeClr val="lt1"/>
            </a:fontRef>
          </p:style>
          <p:txBody>
            <a:bodyPr wrap="none"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endParaRPr lang="en-US" altLang="en-US"/>
            </a:p>
          </p:txBody>
        </p:sp>
        <p:sp>
          <p:nvSpPr>
            <p:cNvPr id="49186" name="Rectangle 59"/>
            <p:cNvSpPr>
              <a:spLocks noChangeArrowheads="1"/>
            </p:cNvSpPr>
            <p:nvPr/>
          </p:nvSpPr>
          <p:spPr bwMode="auto">
            <a:xfrm>
              <a:off x="4608" y="2880"/>
              <a:ext cx="144" cy="144"/>
            </a:xfrm>
            <a:prstGeom prst="rect">
              <a:avLst/>
            </a:prstGeom>
            <a:ln>
              <a:headEnd/>
              <a:tailEnd/>
            </a:ln>
            <a:extLst/>
          </p:spPr>
          <p:style>
            <a:lnRef idx="1">
              <a:schemeClr val="accent3"/>
            </a:lnRef>
            <a:fillRef idx="3">
              <a:schemeClr val="accent3"/>
            </a:fillRef>
            <a:effectRef idx="2">
              <a:schemeClr val="accent3"/>
            </a:effectRef>
            <a:fontRef idx="minor">
              <a:schemeClr val="lt1"/>
            </a:fontRef>
          </p:style>
          <p:txBody>
            <a:bodyPr wrap="none"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endParaRPr lang="en-US" altLang="en-US"/>
            </a:p>
          </p:txBody>
        </p:sp>
        <p:sp>
          <p:nvSpPr>
            <p:cNvPr id="49187" name="Rectangle 60"/>
            <p:cNvSpPr>
              <a:spLocks noChangeArrowheads="1"/>
            </p:cNvSpPr>
            <p:nvPr/>
          </p:nvSpPr>
          <p:spPr bwMode="auto">
            <a:xfrm>
              <a:off x="4848" y="2880"/>
              <a:ext cx="144" cy="144"/>
            </a:xfrm>
            <a:prstGeom prst="rect">
              <a:avLst/>
            </a:prstGeom>
            <a:ln>
              <a:headEnd/>
              <a:tailEnd/>
            </a:ln>
            <a:extLst/>
          </p:spPr>
          <p:style>
            <a:lnRef idx="1">
              <a:schemeClr val="accent4"/>
            </a:lnRef>
            <a:fillRef idx="3">
              <a:schemeClr val="accent4"/>
            </a:fillRef>
            <a:effectRef idx="2">
              <a:schemeClr val="accent4"/>
            </a:effectRef>
            <a:fontRef idx="minor">
              <a:schemeClr val="lt1"/>
            </a:fontRef>
          </p:style>
          <p:txBody>
            <a:bodyPr wrap="none"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endParaRPr lang="en-US" altLang="en-US"/>
            </a:p>
          </p:txBody>
        </p:sp>
      </p:grpSp>
      <p:grpSp>
        <p:nvGrpSpPr>
          <p:cNvPr id="734272" name="Group 64"/>
          <p:cNvGrpSpPr>
            <a:grpSpLocks/>
          </p:cNvGrpSpPr>
          <p:nvPr/>
        </p:nvGrpSpPr>
        <p:grpSpPr bwMode="auto">
          <a:xfrm>
            <a:off x="1219200" y="4419600"/>
            <a:ext cx="7772400" cy="1666875"/>
            <a:chOff x="768" y="2784"/>
            <a:chExt cx="4896" cy="1050"/>
          </a:xfrm>
        </p:grpSpPr>
        <p:sp>
          <p:nvSpPr>
            <p:cNvPr id="49164" name="Text Box 21"/>
            <p:cNvSpPr txBox="1">
              <a:spLocks noChangeArrowheads="1"/>
            </p:cNvSpPr>
            <p:nvPr/>
          </p:nvSpPr>
          <p:spPr bwMode="auto">
            <a:xfrm>
              <a:off x="1392" y="3168"/>
              <a:ext cx="2928"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altLang="en-US" sz="2800"/>
                <a:t>Document growth function (g) </a:t>
              </a:r>
            </a:p>
          </p:txBody>
        </p:sp>
        <p:sp>
          <p:nvSpPr>
            <p:cNvPr id="49165" name="Text Box 38"/>
            <p:cNvSpPr txBox="1">
              <a:spLocks noChangeArrowheads="1"/>
            </p:cNvSpPr>
            <p:nvPr/>
          </p:nvSpPr>
          <p:spPr bwMode="auto">
            <a:xfrm>
              <a:off x="1680" y="3504"/>
              <a:ext cx="3984" cy="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altLang="en-US" sz="2800" dirty="0"/>
                <a:t>S(Q,D) = S(    ,       ) = S(    ,     )+g(    ,    ,     )</a:t>
              </a:r>
            </a:p>
          </p:txBody>
        </p:sp>
        <p:sp>
          <p:nvSpPr>
            <p:cNvPr id="49166" name="Rectangle 39"/>
            <p:cNvSpPr>
              <a:spLocks noChangeArrowheads="1"/>
            </p:cNvSpPr>
            <p:nvPr/>
          </p:nvSpPr>
          <p:spPr bwMode="auto">
            <a:xfrm>
              <a:off x="2736" y="3600"/>
              <a:ext cx="144" cy="144"/>
            </a:xfrm>
            <a:prstGeom prst="rect">
              <a:avLst/>
            </a:prstGeom>
            <a:ln>
              <a:headEnd/>
              <a:tailEnd/>
            </a:ln>
            <a:extLst/>
          </p:spPr>
          <p:style>
            <a:lnRef idx="1">
              <a:schemeClr val="accent3"/>
            </a:lnRef>
            <a:fillRef idx="3">
              <a:schemeClr val="accent3"/>
            </a:fillRef>
            <a:effectRef idx="2">
              <a:schemeClr val="accent3"/>
            </a:effectRef>
            <a:fontRef idx="minor">
              <a:schemeClr val="lt1"/>
            </a:fontRef>
          </p:style>
          <p:txBody>
            <a:bodyPr wrap="none"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endParaRPr lang="en-US" altLang="en-US"/>
            </a:p>
          </p:txBody>
        </p:sp>
        <p:sp>
          <p:nvSpPr>
            <p:cNvPr id="49167" name="Rectangle 40"/>
            <p:cNvSpPr>
              <a:spLocks noChangeArrowheads="1"/>
            </p:cNvSpPr>
            <p:nvPr/>
          </p:nvSpPr>
          <p:spPr bwMode="auto">
            <a:xfrm>
              <a:off x="3168" y="3600"/>
              <a:ext cx="144" cy="144"/>
            </a:xfrm>
            <a:prstGeom prst="rect">
              <a:avLst/>
            </a:prstGeom>
            <a:ln>
              <a:headEnd/>
              <a:tailEnd/>
            </a:ln>
            <a:extLst/>
          </p:spPr>
          <p:style>
            <a:lnRef idx="1">
              <a:schemeClr val="accent6"/>
            </a:lnRef>
            <a:fillRef idx="3">
              <a:schemeClr val="accent6"/>
            </a:fillRef>
            <a:effectRef idx="2">
              <a:schemeClr val="accent6"/>
            </a:effectRef>
            <a:fontRef idx="minor">
              <a:schemeClr val="lt1"/>
            </a:fontRef>
          </p:style>
          <p:txBody>
            <a:bodyPr wrap="none"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endParaRPr lang="en-US" altLang="en-US"/>
            </a:p>
          </p:txBody>
        </p:sp>
        <p:sp>
          <p:nvSpPr>
            <p:cNvPr id="49168" name="Rectangle 41"/>
            <p:cNvSpPr>
              <a:spLocks noChangeArrowheads="1"/>
            </p:cNvSpPr>
            <p:nvPr/>
          </p:nvSpPr>
          <p:spPr bwMode="auto">
            <a:xfrm>
              <a:off x="3024" y="3600"/>
              <a:ext cx="144" cy="144"/>
            </a:xfrm>
            <a:prstGeom prst="rect">
              <a:avLst/>
            </a:prstGeom>
            <a:ln>
              <a:headEnd/>
              <a:tailEnd/>
            </a:ln>
            <a:extLst/>
          </p:spPr>
          <p:style>
            <a:lnRef idx="1">
              <a:schemeClr val="accent4"/>
            </a:lnRef>
            <a:fillRef idx="3">
              <a:schemeClr val="accent4"/>
            </a:fillRef>
            <a:effectRef idx="2">
              <a:schemeClr val="accent4"/>
            </a:effectRef>
            <a:fontRef idx="minor">
              <a:schemeClr val="lt1"/>
            </a:fontRef>
          </p:style>
          <p:txBody>
            <a:bodyPr wrap="none"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endParaRPr lang="en-US" altLang="en-US"/>
            </a:p>
          </p:txBody>
        </p:sp>
        <p:sp>
          <p:nvSpPr>
            <p:cNvPr id="49169" name="Rectangle 42"/>
            <p:cNvSpPr>
              <a:spLocks noChangeArrowheads="1"/>
            </p:cNvSpPr>
            <p:nvPr/>
          </p:nvSpPr>
          <p:spPr bwMode="auto">
            <a:xfrm>
              <a:off x="3792" y="3600"/>
              <a:ext cx="144" cy="144"/>
            </a:xfrm>
            <a:prstGeom prst="rect">
              <a:avLst/>
            </a:prstGeom>
            <a:ln>
              <a:headEnd/>
              <a:tailEnd/>
            </a:ln>
            <a:extLst/>
          </p:spPr>
          <p:style>
            <a:lnRef idx="1">
              <a:schemeClr val="accent3"/>
            </a:lnRef>
            <a:fillRef idx="3">
              <a:schemeClr val="accent3"/>
            </a:fillRef>
            <a:effectRef idx="2">
              <a:schemeClr val="accent3"/>
            </a:effectRef>
            <a:fontRef idx="minor">
              <a:schemeClr val="lt1"/>
            </a:fontRef>
          </p:style>
          <p:txBody>
            <a:bodyPr wrap="none"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endParaRPr lang="en-US" altLang="en-US"/>
            </a:p>
          </p:txBody>
        </p:sp>
        <p:sp>
          <p:nvSpPr>
            <p:cNvPr id="49170" name="Rectangle 43"/>
            <p:cNvSpPr>
              <a:spLocks noChangeArrowheads="1"/>
            </p:cNvSpPr>
            <p:nvPr/>
          </p:nvSpPr>
          <p:spPr bwMode="auto">
            <a:xfrm>
              <a:off x="4080" y="3600"/>
              <a:ext cx="144" cy="144"/>
            </a:xfrm>
            <a:prstGeom prst="rect">
              <a:avLst/>
            </a:prstGeom>
            <a:ln>
              <a:headEnd/>
              <a:tailEnd/>
            </a:ln>
            <a:extLst/>
          </p:spPr>
          <p:style>
            <a:lnRef idx="1">
              <a:schemeClr val="accent4"/>
            </a:lnRef>
            <a:fillRef idx="3">
              <a:schemeClr val="accent4"/>
            </a:fillRef>
            <a:effectRef idx="2">
              <a:schemeClr val="accent4"/>
            </a:effectRef>
            <a:fontRef idx="minor">
              <a:schemeClr val="lt1"/>
            </a:fontRef>
          </p:style>
          <p:txBody>
            <a:bodyPr wrap="none"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endParaRPr lang="en-US" altLang="en-US"/>
            </a:p>
          </p:txBody>
        </p:sp>
        <p:sp>
          <p:nvSpPr>
            <p:cNvPr id="49171" name="Rectangle 44"/>
            <p:cNvSpPr>
              <a:spLocks noChangeArrowheads="1"/>
            </p:cNvSpPr>
            <p:nvPr/>
          </p:nvSpPr>
          <p:spPr bwMode="auto">
            <a:xfrm>
              <a:off x="5232" y="3600"/>
              <a:ext cx="144" cy="144"/>
            </a:xfrm>
            <a:prstGeom prst="rect">
              <a:avLst/>
            </a:prstGeom>
            <a:ln>
              <a:headEnd/>
              <a:tailEnd/>
            </a:ln>
            <a:extLst/>
          </p:spPr>
          <p:style>
            <a:lnRef idx="1">
              <a:schemeClr val="accent6"/>
            </a:lnRef>
            <a:fillRef idx="3">
              <a:schemeClr val="accent6"/>
            </a:fillRef>
            <a:effectRef idx="2">
              <a:schemeClr val="accent6"/>
            </a:effectRef>
            <a:fontRef idx="minor">
              <a:schemeClr val="lt1"/>
            </a:fontRef>
          </p:style>
          <p:txBody>
            <a:bodyPr wrap="none"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endParaRPr lang="en-US" altLang="en-US"/>
            </a:p>
          </p:txBody>
        </p:sp>
        <p:grpSp>
          <p:nvGrpSpPr>
            <p:cNvPr id="49172" name="Group 53"/>
            <p:cNvGrpSpPr>
              <a:grpSpLocks/>
            </p:cNvGrpSpPr>
            <p:nvPr/>
          </p:nvGrpSpPr>
          <p:grpSpPr bwMode="auto">
            <a:xfrm>
              <a:off x="768" y="2784"/>
              <a:ext cx="432" cy="394"/>
              <a:chOff x="720" y="2688"/>
              <a:chExt cx="432" cy="394"/>
            </a:xfrm>
          </p:grpSpPr>
          <p:sp>
            <p:nvSpPr>
              <p:cNvPr id="49175" name="Rectangle 37"/>
              <p:cNvSpPr>
                <a:spLocks noChangeArrowheads="1"/>
              </p:cNvSpPr>
              <p:nvPr/>
            </p:nvSpPr>
            <p:spPr bwMode="auto">
              <a:xfrm>
                <a:off x="720" y="2688"/>
                <a:ext cx="144" cy="144"/>
              </a:xfrm>
              <a:prstGeom prst="rect">
                <a:avLst/>
              </a:prstGeom>
              <a:ln>
                <a:headEnd/>
                <a:tailEnd/>
              </a:ln>
              <a:extLst/>
            </p:spPr>
            <p:style>
              <a:lnRef idx="1">
                <a:schemeClr val="accent6"/>
              </a:lnRef>
              <a:fillRef idx="3">
                <a:schemeClr val="accent6"/>
              </a:fillRef>
              <a:effectRef idx="2">
                <a:schemeClr val="accent6"/>
              </a:effectRef>
              <a:fontRef idx="minor">
                <a:schemeClr val="lt1"/>
              </a:fontRef>
            </p:style>
            <p:txBody>
              <a:bodyPr wrap="none"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endParaRPr lang="en-US" altLang="en-US"/>
              </a:p>
            </p:txBody>
          </p:sp>
          <p:sp>
            <p:nvSpPr>
              <p:cNvPr id="734253" name="Text Box 45"/>
              <p:cNvSpPr txBox="1">
                <a:spLocks noChangeArrowheads="1"/>
              </p:cNvSpPr>
              <p:nvPr/>
            </p:nvSpPr>
            <p:spPr bwMode="auto">
              <a:xfrm>
                <a:off x="720" y="2832"/>
                <a:ext cx="432"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defRPr/>
                </a:pPr>
                <a:r>
                  <a:rPr lang="en-US" sz="2000">
                    <a:effectLst>
                      <a:outerShdw blurRad="38100" dist="38100" dir="2700000" algn="tl">
                        <a:srgbClr val="C0C0C0"/>
                      </a:outerShdw>
                    </a:effectLst>
                    <a:cs typeface="Arial" pitchFamily="34" charset="0"/>
                  </a:rPr>
                  <a:t>big</a:t>
                </a:r>
                <a:endParaRPr lang="en-US">
                  <a:effectLst>
                    <a:outerShdw blurRad="38100" dist="38100" dir="2700000" algn="tl">
                      <a:srgbClr val="C0C0C0"/>
                    </a:outerShdw>
                  </a:effectLst>
                  <a:cs typeface="Arial" pitchFamily="34" charset="0"/>
                </a:endParaRPr>
              </a:p>
            </p:txBody>
          </p:sp>
        </p:grpSp>
        <p:sp>
          <p:nvSpPr>
            <p:cNvPr id="49173" name="Rectangle 61"/>
            <p:cNvSpPr>
              <a:spLocks noChangeArrowheads="1"/>
            </p:cNvSpPr>
            <p:nvPr/>
          </p:nvSpPr>
          <p:spPr bwMode="auto">
            <a:xfrm>
              <a:off x="4656" y="3600"/>
              <a:ext cx="144" cy="144"/>
            </a:xfrm>
            <a:prstGeom prst="rect">
              <a:avLst/>
            </a:prstGeom>
            <a:ln>
              <a:headEnd/>
              <a:tailEnd/>
            </a:ln>
            <a:extLst/>
          </p:spPr>
          <p:style>
            <a:lnRef idx="1">
              <a:schemeClr val="accent3"/>
            </a:lnRef>
            <a:fillRef idx="3">
              <a:schemeClr val="accent3"/>
            </a:fillRef>
            <a:effectRef idx="2">
              <a:schemeClr val="accent3"/>
            </a:effectRef>
            <a:fontRef idx="minor">
              <a:schemeClr val="lt1"/>
            </a:fontRef>
          </p:style>
          <p:txBody>
            <a:bodyPr wrap="none"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endParaRPr lang="en-US" altLang="en-US"/>
            </a:p>
          </p:txBody>
        </p:sp>
        <p:sp>
          <p:nvSpPr>
            <p:cNvPr id="49174" name="Rectangle 62"/>
            <p:cNvSpPr>
              <a:spLocks noChangeArrowheads="1"/>
            </p:cNvSpPr>
            <p:nvPr/>
          </p:nvSpPr>
          <p:spPr bwMode="auto">
            <a:xfrm>
              <a:off x="4944" y="3600"/>
              <a:ext cx="144" cy="144"/>
            </a:xfrm>
            <a:prstGeom prst="rect">
              <a:avLst/>
            </a:prstGeom>
            <a:ln>
              <a:headEnd/>
              <a:tailEnd/>
            </a:ln>
            <a:extLst/>
          </p:spPr>
          <p:style>
            <a:lnRef idx="1">
              <a:schemeClr val="accent4"/>
            </a:lnRef>
            <a:fillRef idx="3">
              <a:schemeClr val="accent4"/>
            </a:fillRef>
            <a:effectRef idx="2">
              <a:schemeClr val="accent4"/>
            </a:effectRef>
            <a:fontRef idx="minor">
              <a:schemeClr val="lt1"/>
            </a:fontRef>
          </p:style>
          <p:txBody>
            <a:bodyPr wrap="none"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endParaRPr lang="en-US" altLang="en-US"/>
            </a:p>
          </p:txBody>
        </p:sp>
      </p:grpSp>
      <p:sp>
        <p:nvSpPr>
          <p:cNvPr id="3" name="Slide Number Placeholder 2"/>
          <p:cNvSpPr>
            <a:spLocks noGrp="1"/>
          </p:cNvSpPr>
          <p:nvPr>
            <p:ph type="sldNum" sz="quarter" idx="12"/>
          </p:nvPr>
        </p:nvSpPr>
        <p:spPr>
          <a:xfrm>
            <a:off x="7239000" y="6400800"/>
            <a:ext cx="1905000" cy="457200"/>
          </a:xfrm>
        </p:spPr>
        <p:txBody>
          <a:bodyPr/>
          <a:lstStyle/>
          <a:p>
            <a:pPr>
              <a:defRPr/>
            </a:pPr>
            <a:fld id="{57A45CEA-176F-4D48-A5A3-E5041E9EBD64}" type="slidenum">
              <a:rPr lang="zh-CN" altLang="en-US" smtClean="0"/>
              <a:pPr>
                <a:defRPr/>
              </a:pPr>
              <a:t>55</a:t>
            </a:fld>
            <a:endParaRPr lang="en-US" altLang="zh-CN"/>
          </a:p>
        </p:txBody>
      </p:sp>
      <p:sp>
        <p:nvSpPr>
          <p:cNvPr id="2" name="Rectangle 1"/>
          <p:cNvSpPr/>
          <p:nvPr/>
        </p:nvSpPr>
        <p:spPr>
          <a:xfrm>
            <a:off x="1219200" y="3505200"/>
            <a:ext cx="685800" cy="6096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4259593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3421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734257"/>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734271"/>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73427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4216" grpId="0"/>
      <p:bldP spid="2"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9" name="Rectangle 11"/>
          <p:cNvSpPr>
            <a:spLocks noGrp="1" noChangeArrowheads="1"/>
          </p:cNvSpPr>
          <p:nvPr>
            <p:ph type="title"/>
          </p:nvPr>
        </p:nvSpPr>
        <p:spPr>
          <a:xfrm>
            <a:off x="0" y="-76200"/>
            <a:ext cx="9144000" cy="1143000"/>
          </a:xfrm>
        </p:spPr>
        <p:txBody>
          <a:bodyPr>
            <a:normAutofit/>
          </a:bodyPr>
          <a:lstStyle/>
          <a:p>
            <a:pPr eaLnBrk="1" hangingPunct="1"/>
            <a:r>
              <a:rPr lang="en-US" altLang="en-US" sz="3600" b="1" dirty="0" smtClean="0">
                <a:solidFill>
                  <a:srgbClr val="000090"/>
                </a:solidFill>
                <a:latin typeface="Arial" charset="0"/>
                <a:cs typeface="Arial" charset="0"/>
              </a:rPr>
              <a:t>Derivation of New Retrieval Functions</a:t>
            </a:r>
          </a:p>
        </p:txBody>
      </p:sp>
      <p:graphicFrame>
        <p:nvGraphicFramePr>
          <p:cNvPr id="50180" name="Object 12"/>
          <p:cNvGraphicFramePr>
            <a:graphicFrameLocks noChangeAspect="1"/>
          </p:cNvGraphicFramePr>
          <p:nvPr/>
        </p:nvGraphicFramePr>
        <p:xfrm>
          <a:off x="3546475" y="1371600"/>
          <a:ext cx="990600" cy="314325"/>
        </p:xfrm>
        <a:graphic>
          <a:graphicData uri="http://schemas.openxmlformats.org/presentationml/2006/ole">
            <mc:AlternateContent xmlns:mc="http://schemas.openxmlformats.org/markup-compatibility/2006">
              <mc:Choice xmlns:v="urn:schemas-microsoft-com:vml" Requires="v">
                <p:oleObj spid="_x0000_s260253" name="Equation" r:id="rId4" imgW="482600" imgH="152400" progId="Equation.3">
                  <p:embed/>
                </p:oleObj>
              </mc:Choice>
              <mc:Fallback>
                <p:oleObj name="Equation" r:id="rId4" imgW="482600" imgH="1524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46475" y="1371600"/>
                        <a:ext cx="990600" cy="314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823309" name="Group 13"/>
          <p:cNvGrpSpPr>
            <a:grpSpLocks/>
          </p:cNvGrpSpPr>
          <p:nvPr/>
        </p:nvGrpSpPr>
        <p:grpSpPr bwMode="auto">
          <a:xfrm>
            <a:off x="76200" y="1752600"/>
            <a:ext cx="5106988" cy="1163638"/>
            <a:chOff x="48" y="1104"/>
            <a:chExt cx="3217" cy="733"/>
          </a:xfrm>
        </p:grpSpPr>
        <p:sp>
          <p:nvSpPr>
            <p:cNvPr id="50221" name="Line 14"/>
            <p:cNvSpPr>
              <a:spLocks noChangeShapeType="1"/>
            </p:cNvSpPr>
            <p:nvPr/>
          </p:nvSpPr>
          <p:spPr bwMode="auto">
            <a:xfrm flipH="1">
              <a:off x="1728" y="1152"/>
              <a:ext cx="650" cy="336"/>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222" name="Line 15"/>
            <p:cNvSpPr>
              <a:spLocks noChangeShapeType="1"/>
            </p:cNvSpPr>
            <p:nvPr/>
          </p:nvSpPr>
          <p:spPr bwMode="auto">
            <a:xfrm>
              <a:off x="2474" y="1152"/>
              <a:ext cx="0" cy="336"/>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223" name="Line 16"/>
            <p:cNvSpPr>
              <a:spLocks noChangeShapeType="1"/>
            </p:cNvSpPr>
            <p:nvPr/>
          </p:nvSpPr>
          <p:spPr bwMode="auto">
            <a:xfrm>
              <a:off x="2592" y="1152"/>
              <a:ext cx="576" cy="336"/>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aphicFrame>
          <p:nvGraphicFramePr>
            <p:cNvPr id="50224" name="Object 17"/>
            <p:cNvGraphicFramePr>
              <a:graphicFrameLocks noChangeAspect="1"/>
            </p:cNvGraphicFramePr>
            <p:nvPr/>
          </p:nvGraphicFramePr>
          <p:xfrm>
            <a:off x="1562" y="1536"/>
            <a:ext cx="236" cy="301"/>
          </p:xfrm>
          <a:graphic>
            <a:graphicData uri="http://schemas.openxmlformats.org/presentationml/2006/ole">
              <mc:AlternateContent xmlns:mc="http://schemas.openxmlformats.org/markup-compatibility/2006">
                <mc:Choice xmlns:v="urn:schemas-microsoft-com:vml" Requires="v">
                  <p:oleObj spid="_x0000_s260254" name="Equation" r:id="rId6" imgW="139700" imgH="177800" progId="Equation.3">
                    <p:embed/>
                  </p:oleObj>
                </mc:Choice>
                <mc:Fallback>
                  <p:oleObj name="Equation" r:id="rId6" imgW="139700" imgH="17780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62" y="1536"/>
                          <a:ext cx="236" cy="3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50225" name="Object 18"/>
            <p:cNvGraphicFramePr>
              <a:graphicFrameLocks noChangeAspect="1"/>
            </p:cNvGraphicFramePr>
            <p:nvPr/>
          </p:nvGraphicFramePr>
          <p:xfrm>
            <a:off x="2351" y="1568"/>
            <a:ext cx="193" cy="236"/>
          </p:xfrm>
          <a:graphic>
            <a:graphicData uri="http://schemas.openxmlformats.org/presentationml/2006/ole">
              <mc:AlternateContent xmlns:mc="http://schemas.openxmlformats.org/markup-compatibility/2006">
                <mc:Choice xmlns:v="urn:schemas-microsoft-com:vml" Requires="v">
                  <p:oleObj spid="_x0000_s260255" name="Equation" r:id="rId8" imgW="114300" imgH="139700" progId="Equation.3">
                    <p:embed/>
                  </p:oleObj>
                </mc:Choice>
                <mc:Fallback>
                  <p:oleObj name="Equation" r:id="rId8" imgW="114300" imgH="139700"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351" y="1568"/>
                          <a:ext cx="193" cy="2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50226" name="Object 19"/>
            <p:cNvGraphicFramePr>
              <a:graphicFrameLocks noChangeAspect="1"/>
            </p:cNvGraphicFramePr>
            <p:nvPr/>
          </p:nvGraphicFramePr>
          <p:xfrm>
            <a:off x="3072" y="1536"/>
            <a:ext cx="193" cy="236"/>
          </p:xfrm>
          <a:graphic>
            <a:graphicData uri="http://schemas.openxmlformats.org/presentationml/2006/ole">
              <mc:AlternateContent xmlns:mc="http://schemas.openxmlformats.org/markup-compatibility/2006">
                <mc:Choice xmlns:v="urn:schemas-microsoft-com:vml" Requires="v">
                  <p:oleObj spid="_x0000_s260256" name="Equation" r:id="rId10" imgW="114300" imgH="139700" progId="Equation.3">
                    <p:embed/>
                  </p:oleObj>
                </mc:Choice>
                <mc:Fallback>
                  <p:oleObj name="Equation" r:id="rId10" imgW="114300" imgH="139700" progId="Equation.3">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072" y="1536"/>
                          <a:ext cx="193" cy="2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823316" name="Text Box 20"/>
            <p:cNvSpPr txBox="1">
              <a:spLocks noChangeArrowheads="1"/>
            </p:cNvSpPr>
            <p:nvPr/>
          </p:nvSpPr>
          <p:spPr bwMode="auto">
            <a:xfrm>
              <a:off x="48" y="1104"/>
              <a:ext cx="1152"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defRPr/>
              </a:pPr>
              <a:r>
                <a:rPr lang="en-US" sz="2400" dirty="0">
                  <a:effectLst>
                    <a:outerShdw blurRad="38100" dist="38100" dir="2700000" algn="tl">
                      <a:srgbClr val="C0C0C0"/>
                    </a:outerShdw>
                  </a:effectLst>
                  <a:cs typeface="Arial" pitchFamily="34" charset="0"/>
                </a:rPr>
                <a:t>decompose</a:t>
              </a:r>
            </a:p>
          </p:txBody>
        </p:sp>
      </p:grpSp>
      <p:grpSp>
        <p:nvGrpSpPr>
          <p:cNvPr id="823329" name="Group 33"/>
          <p:cNvGrpSpPr>
            <a:grpSpLocks/>
          </p:cNvGrpSpPr>
          <p:nvPr/>
        </p:nvGrpSpPr>
        <p:grpSpPr bwMode="auto">
          <a:xfrm>
            <a:off x="76200" y="2971800"/>
            <a:ext cx="5080000" cy="730250"/>
            <a:chOff x="0" y="1872"/>
            <a:chExt cx="3200" cy="460"/>
          </a:xfrm>
        </p:grpSpPr>
        <p:sp>
          <p:nvSpPr>
            <p:cNvPr id="823330" name="Text Box 34"/>
            <p:cNvSpPr txBox="1">
              <a:spLocks noChangeArrowheads="1"/>
            </p:cNvSpPr>
            <p:nvPr/>
          </p:nvSpPr>
          <p:spPr bwMode="auto">
            <a:xfrm>
              <a:off x="0" y="1872"/>
              <a:ext cx="1152"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defRPr/>
              </a:pPr>
              <a:r>
                <a:rPr lang="en-US" sz="2400" dirty="0">
                  <a:effectLst>
                    <a:outerShdw blurRad="38100" dist="38100" dir="2700000" algn="tl">
                      <a:srgbClr val="C0C0C0"/>
                    </a:outerShdw>
                  </a:effectLst>
                  <a:cs typeface="Arial" pitchFamily="34" charset="0"/>
                </a:rPr>
                <a:t>generalize</a:t>
              </a:r>
            </a:p>
          </p:txBody>
        </p:sp>
        <p:graphicFrame>
          <p:nvGraphicFramePr>
            <p:cNvPr id="50207" name="Object 35"/>
            <p:cNvGraphicFramePr>
              <a:graphicFrameLocks noChangeAspect="1"/>
            </p:cNvGraphicFramePr>
            <p:nvPr/>
          </p:nvGraphicFramePr>
          <p:xfrm>
            <a:off x="1536" y="2155"/>
            <a:ext cx="192" cy="175"/>
          </p:xfrm>
          <a:graphic>
            <a:graphicData uri="http://schemas.openxmlformats.org/presentationml/2006/ole">
              <mc:AlternateContent xmlns:mc="http://schemas.openxmlformats.org/markup-compatibility/2006">
                <mc:Choice xmlns:v="urn:schemas-microsoft-com:vml" Requires="v">
                  <p:oleObj spid="_x0000_s260257" name="Equation" r:id="rId12" imgW="139700" imgH="127000" progId="Equation.3">
                    <p:embed/>
                  </p:oleObj>
                </mc:Choice>
                <mc:Fallback>
                  <p:oleObj name="Equation" r:id="rId12" imgW="139700" imgH="127000" progId="Equation.3">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536" y="2155"/>
                          <a:ext cx="192" cy="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50208" name="Object 36"/>
            <p:cNvGraphicFramePr>
              <a:graphicFrameLocks noChangeAspect="1"/>
            </p:cNvGraphicFramePr>
            <p:nvPr/>
          </p:nvGraphicFramePr>
          <p:xfrm>
            <a:off x="2304" y="2157"/>
            <a:ext cx="192" cy="175"/>
          </p:xfrm>
          <a:graphic>
            <a:graphicData uri="http://schemas.openxmlformats.org/presentationml/2006/ole">
              <mc:AlternateContent xmlns:mc="http://schemas.openxmlformats.org/markup-compatibility/2006">
                <mc:Choice xmlns:v="urn:schemas-microsoft-com:vml" Requires="v">
                  <p:oleObj spid="_x0000_s260258" name="Equation" r:id="rId14" imgW="139700" imgH="127000" progId="Equation.3">
                    <p:embed/>
                  </p:oleObj>
                </mc:Choice>
                <mc:Fallback>
                  <p:oleObj name="Equation" r:id="rId14" imgW="139700" imgH="127000" progId="Equation.3">
                    <p:embed/>
                    <p:pic>
                      <p:nvPicPr>
                        <p:cNvPr id="0" name=""/>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304" y="2157"/>
                          <a:ext cx="192" cy="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50209" name="Object 37"/>
            <p:cNvGraphicFramePr>
              <a:graphicFrameLocks noChangeAspect="1"/>
            </p:cNvGraphicFramePr>
            <p:nvPr/>
          </p:nvGraphicFramePr>
          <p:xfrm>
            <a:off x="2976" y="2137"/>
            <a:ext cx="224" cy="187"/>
          </p:xfrm>
          <a:graphic>
            <a:graphicData uri="http://schemas.openxmlformats.org/presentationml/2006/ole">
              <mc:AlternateContent xmlns:mc="http://schemas.openxmlformats.org/markup-compatibility/2006">
                <mc:Choice xmlns:v="urn:schemas-microsoft-com:vml" Requires="v">
                  <p:oleObj spid="_x0000_s260259" name="Equation" r:id="rId16" imgW="152400" imgH="127000" progId="Equation.3">
                    <p:embed/>
                  </p:oleObj>
                </mc:Choice>
                <mc:Fallback>
                  <p:oleObj name="Equation" r:id="rId16" imgW="152400" imgH="127000" progId="Equation.3">
                    <p:embed/>
                    <p:pic>
                      <p:nvPicPr>
                        <p:cNvPr id="0" name=""/>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976" y="2137"/>
                          <a:ext cx="224" cy="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0210" name="Line 38"/>
            <p:cNvSpPr>
              <a:spLocks noChangeShapeType="1"/>
            </p:cNvSpPr>
            <p:nvPr/>
          </p:nvSpPr>
          <p:spPr bwMode="auto">
            <a:xfrm>
              <a:off x="1632" y="1872"/>
              <a:ext cx="0" cy="24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211" name="Line 39"/>
            <p:cNvSpPr>
              <a:spLocks noChangeShapeType="1"/>
            </p:cNvSpPr>
            <p:nvPr/>
          </p:nvSpPr>
          <p:spPr bwMode="auto">
            <a:xfrm>
              <a:off x="2400" y="1872"/>
              <a:ext cx="0" cy="24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212" name="Line 40"/>
            <p:cNvSpPr>
              <a:spLocks noChangeShapeType="1"/>
            </p:cNvSpPr>
            <p:nvPr/>
          </p:nvSpPr>
          <p:spPr bwMode="auto">
            <a:xfrm>
              <a:off x="3120" y="1872"/>
              <a:ext cx="0" cy="24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823337" name="Group 41"/>
          <p:cNvGrpSpPr>
            <a:grpSpLocks/>
          </p:cNvGrpSpPr>
          <p:nvPr/>
        </p:nvGrpSpPr>
        <p:grpSpPr bwMode="auto">
          <a:xfrm>
            <a:off x="76200" y="3733800"/>
            <a:ext cx="5175250" cy="1087438"/>
            <a:chOff x="48" y="2352"/>
            <a:chExt cx="3260" cy="685"/>
          </a:xfrm>
        </p:grpSpPr>
        <p:sp>
          <p:nvSpPr>
            <p:cNvPr id="823338" name="Text Box 42"/>
            <p:cNvSpPr txBox="1">
              <a:spLocks noChangeArrowheads="1"/>
            </p:cNvSpPr>
            <p:nvPr/>
          </p:nvSpPr>
          <p:spPr bwMode="auto">
            <a:xfrm>
              <a:off x="48" y="2352"/>
              <a:ext cx="1680"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defRPr/>
              </a:pPr>
              <a:r>
                <a:rPr lang="en-US" sz="2400" dirty="0">
                  <a:effectLst>
                    <a:outerShdw blurRad="38100" dist="38100" dir="2700000" algn="tl">
                      <a:srgbClr val="C0C0C0"/>
                    </a:outerShdw>
                  </a:effectLst>
                  <a:cs typeface="Arial" pitchFamily="34" charset="0"/>
                </a:rPr>
                <a:t>constrain</a:t>
              </a:r>
            </a:p>
          </p:txBody>
        </p:sp>
        <p:graphicFrame>
          <p:nvGraphicFramePr>
            <p:cNvPr id="50200" name="Object 43"/>
            <p:cNvGraphicFramePr>
              <a:graphicFrameLocks noChangeAspect="1"/>
            </p:cNvGraphicFramePr>
            <p:nvPr/>
          </p:nvGraphicFramePr>
          <p:xfrm>
            <a:off x="1519" y="2736"/>
            <a:ext cx="279" cy="301"/>
          </p:xfrm>
          <a:graphic>
            <a:graphicData uri="http://schemas.openxmlformats.org/presentationml/2006/ole">
              <mc:AlternateContent xmlns:mc="http://schemas.openxmlformats.org/markup-compatibility/2006">
                <mc:Choice xmlns:v="urn:schemas-microsoft-com:vml" Requires="v">
                  <p:oleObj spid="_x0000_s260260" name="Equation" r:id="rId18" imgW="165100" imgH="177800" progId="Equation.3">
                    <p:embed/>
                  </p:oleObj>
                </mc:Choice>
                <mc:Fallback>
                  <p:oleObj name="Equation" r:id="rId18" imgW="165100" imgH="177800" progId="Equation.3">
                    <p:embed/>
                    <p:pic>
                      <p:nvPicPr>
                        <p:cNvPr id="0" name=""/>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519" y="2736"/>
                          <a:ext cx="279" cy="3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50201" name="Object 44"/>
            <p:cNvGraphicFramePr>
              <a:graphicFrameLocks noChangeAspect="1"/>
            </p:cNvGraphicFramePr>
            <p:nvPr/>
          </p:nvGraphicFramePr>
          <p:xfrm>
            <a:off x="2330" y="2734"/>
            <a:ext cx="236" cy="279"/>
          </p:xfrm>
          <a:graphic>
            <a:graphicData uri="http://schemas.openxmlformats.org/presentationml/2006/ole">
              <mc:AlternateContent xmlns:mc="http://schemas.openxmlformats.org/markup-compatibility/2006">
                <mc:Choice xmlns:v="urn:schemas-microsoft-com:vml" Requires="v">
                  <p:oleObj spid="_x0000_s260261" name="Equation" r:id="rId20" imgW="139700" imgH="165100" progId="Equation.3">
                    <p:embed/>
                  </p:oleObj>
                </mc:Choice>
                <mc:Fallback>
                  <p:oleObj name="Equation" r:id="rId20" imgW="139700" imgH="165100" progId="Equation.3">
                    <p:embed/>
                    <p:pic>
                      <p:nvPicPr>
                        <p:cNvPr id="0" name=""/>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2330" y="2734"/>
                          <a:ext cx="236" cy="2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50202" name="Object 45"/>
            <p:cNvGraphicFramePr>
              <a:graphicFrameLocks noChangeAspect="1"/>
            </p:cNvGraphicFramePr>
            <p:nvPr/>
          </p:nvGraphicFramePr>
          <p:xfrm>
            <a:off x="3072" y="2723"/>
            <a:ext cx="236" cy="236"/>
          </p:xfrm>
          <a:graphic>
            <a:graphicData uri="http://schemas.openxmlformats.org/presentationml/2006/ole">
              <mc:AlternateContent xmlns:mc="http://schemas.openxmlformats.org/markup-compatibility/2006">
                <mc:Choice xmlns:v="urn:schemas-microsoft-com:vml" Requires="v">
                  <p:oleObj spid="_x0000_s260262" name="Equation" r:id="rId22" imgW="139700" imgH="139700" progId="Equation.3">
                    <p:embed/>
                  </p:oleObj>
                </mc:Choice>
                <mc:Fallback>
                  <p:oleObj name="Equation" r:id="rId22" imgW="139700" imgH="139700" progId="Equation.3">
                    <p:embed/>
                    <p:pic>
                      <p:nvPicPr>
                        <p:cNvPr id="0" name=""/>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3072" y="2723"/>
                          <a:ext cx="236" cy="2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0203" name="Line 46"/>
            <p:cNvSpPr>
              <a:spLocks noChangeShapeType="1"/>
            </p:cNvSpPr>
            <p:nvPr/>
          </p:nvSpPr>
          <p:spPr bwMode="auto">
            <a:xfrm>
              <a:off x="1680" y="2400"/>
              <a:ext cx="0" cy="24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204" name="Line 47"/>
            <p:cNvSpPr>
              <a:spLocks noChangeShapeType="1"/>
            </p:cNvSpPr>
            <p:nvPr/>
          </p:nvSpPr>
          <p:spPr bwMode="auto">
            <a:xfrm>
              <a:off x="2448" y="2400"/>
              <a:ext cx="0" cy="24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205" name="Line 48"/>
            <p:cNvSpPr>
              <a:spLocks noChangeShapeType="1"/>
            </p:cNvSpPr>
            <p:nvPr/>
          </p:nvSpPr>
          <p:spPr bwMode="auto">
            <a:xfrm>
              <a:off x="3168" y="2400"/>
              <a:ext cx="0" cy="24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823351" name="AutoShape 55"/>
          <p:cNvSpPr>
            <a:spLocks noChangeArrowheads="1"/>
          </p:cNvSpPr>
          <p:nvPr/>
        </p:nvSpPr>
        <p:spPr bwMode="auto">
          <a:xfrm>
            <a:off x="2286000" y="4267200"/>
            <a:ext cx="3200400" cy="1676400"/>
          </a:xfrm>
          <a:prstGeom prst="roundRect">
            <a:avLst>
              <a:gd name="adj" fmla="val 16667"/>
            </a:avLst>
          </a:prstGeom>
          <a:noFill/>
          <a:ln w="381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endParaRPr lang="en-US" altLang="en-US"/>
          </a:p>
        </p:txBody>
      </p:sp>
      <p:grpSp>
        <p:nvGrpSpPr>
          <p:cNvPr id="823353" name="Group 57"/>
          <p:cNvGrpSpPr>
            <a:grpSpLocks/>
          </p:cNvGrpSpPr>
          <p:nvPr/>
        </p:nvGrpSpPr>
        <p:grpSpPr bwMode="auto">
          <a:xfrm>
            <a:off x="76200" y="4800600"/>
            <a:ext cx="6019800" cy="1600200"/>
            <a:chOff x="48" y="3024"/>
            <a:chExt cx="3792" cy="1008"/>
          </a:xfrm>
        </p:grpSpPr>
        <p:grpSp>
          <p:nvGrpSpPr>
            <p:cNvPr id="50192" name="Group 58"/>
            <p:cNvGrpSpPr>
              <a:grpSpLocks/>
            </p:cNvGrpSpPr>
            <p:nvPr/>
          </p:nvGrpSpPr>
          <p:grpSpPr bwMode="auto">
            <a:xfrm>
              <a:off x="48" y="3024"/>
              <a:ext cx="3072" cy="630"/>
              <a:chOff x="48" y="3024"/>
              <a:chExt cx="3072" cy="630"/>
            </a:xfrm>
          </p:grpSpPr>
          <p:sp>
            <p:nvSpPr>
              <p:cNvPr id="823355" name="Text Box 59"/>
              <p:cNvSpPr txBox="1">
                <a:spLocks noChangeArrowheads="1"/>
              </p:cNvSpPr>
              <p:nvPr/>
            </p:nvSpPr>
            <p:spPr bwMode="auto">
              <a:xfrm>
                <a:off x="48" y="3216"/>
                <a:ext cx="1152"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defRPr/>
                </a:pPr>
                <a:r>
                  <a:rPr lang="en-US" sz="2400" dirty="0">
                    <a:effectLst>
                      <a:outerShdw blurRad="38100" dist="38100" dir="2700000" algn="tl">
                        <a:srgbClr val="C0C0C0"/>
                      </a:outerShdw>
                    </a:effectLst>
                    <a:cs typeface="Arial" pitchFamily="34" charset="0"/>
                  </a:rPr>
                  <a:t>assemble</a:t>
                </a:r>
              </a:p>
            </p:txBody>
          </p:sp>
          <p:graphicFrame>
            <p:nvGraphicFramePr>
              <p:cNvPr id="50195" name="Object 60"/>
              <p:cNvGraphicFramePr>
                <a:graphicFrameLocks noChangeAspect="1"/>
              </p:cNvGraphicFramePr>
              <p:nvPr/>
            </p:nvGraphicFramePr>
            <p:xfrm>
              <a:off x="2183" y="3456"/>
              <a:ext cx="674" cy="198"/>
            </p:xfrm>
            <a:graphic>
              <a:graphicData uri="http://schemas.openxmlformats.org/presentationml/2006/ole">
                <mc:AlternateContent xmlns:mc="http://schemas.openxmlformats.org/markup-compatibility/2006">
                  <mc:Choice xmlns:v="urn:schemas-microsoft-com:vml" Requires="v">
                    <p:oleObj spid="_x0000_s260263" name="Equation" r:id="rId24" imgW="520700" imgH="152400" progId="Equation.3">
                      <p:embed/>
                    </p:oleObj>
                  </mc:Choice>
                  <mc:Fallback>
                    <p:oleObj name="Equation" r:id="rId24" imgW="520700" imgH="152400" progId="Equation.3">
                      <p:embed/>
                      <p:pic>
                        <p:nvPicPr>
                          <p:cNvPr id="0" name=""/>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2183" y="3456"/>
                            <a:ext cx="674" cy="1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0196" name="Line 61"/>
              <p:cNvSpPr>
                <a:spLocks noChangeShapeType="1"/>
              </p:cNvSpPr>
              <p:nvPr/>
            </p:nvSpPr>
            <p:spPr bwMode="auto">
              <a:xfrm>
                <a:off x="1728" y="3024"/>
                <a:ext cx="624" cy="384"/>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197" name="Line 62"/>
              <p:cNvSpPr>
                <a:spLocks noChangeShapeType="1"/>
              </p:cNvSpPr>
              <p:nvPr/>
            </p:nvSpPr>
            <p:spPr bwMode="auto">
              <a:xfrm>
                <a:off x="2448" y="3024"/>
                <a:ext cx="0" cy="384"/>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198" name="Line 63"/>
              <p:cNvSpPr>
                <a:spLocks noChangeShapeType="1"/>
              </p:cNvSpPr>
              <p:nvPr/>
            </p:nvSpPr>
            <p:spPr bwMode="auto">
              <a:xfrm flipH="1">
                <a:off x="2592" y="3024"/>
                <a:ext cx="528" cy="384"/>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823360" name="Text Box 64"/>
            <p:cNvSpPr txBox="1">
              <a:spLocks noChangeArrowheads="1"/>
            </p:cNvSpPr>
            <p:nvPr/>
          </p:nvSpPr>
          <p:spPr bwMode="auto">
            <a:xfrm>
              <a:off x="2016" y="3744"/>
              <a:ext cx="1824"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defRPr/>
              </a:pPr>
              <a:r>
                <a:rPr lang="en-US" sz="2400" dirty="0" smtClean="0">
                  <a:effectLst>
                    <a:outerShdw blurRad="38100" dist="38100" dir="2700000" algn="tl">
                      <a:srgbClr val="C0C0C0"/>
                    </a:outerShdw>
                  </a:effectLst>
                  <a:cs typeface="Arial" pitchFamily="34" charset="0"/>
                </a:rPr>
                <a:t>A new </a:t>
              </a:r>
              <a:r>
                <a:rPr lang="en-US" sz="2400" dirty="0">
                  <a:effectLst>
                    <a:outerShdw blurRad="38100" dist="38100" dir="2700000" algn="tl">
                      <a:srgbClr val="C0C0C0"/>
                    </a:outerShdw>
                  </a:effectLst>
                  <a:cs typeface="Arial" pitchFamily="34" charset="0"/>
                </a:rPr>
                <a:t>function</a:t>
              </a:r>
            </a:p>
          </p:txBody>
        </p:sp>
      </p:grpSp>
      <p:sp>
        <p:nvSpPr>
          <p:cNvPr id="3" name="Slide Number Placeholder 2"/>
          <p:cNvSpPr>
            <a:spLocks noGrp="1"/>
          </p:cNvSpPr>
          <p:nvPr>
            <p:ph type="sldNum" sz="quarter" idx="12"/>
          </p:nvPr>
        </p:nvSpPr>
        <p:spPr/>
        <p:txBody>
          <a:bodyPr/>
          <a:lstStyle/>
          <a:p>
            <a:fld id="{88AD08FE-21CA-447A-B5E0-10774CCDBD3A}" type="slidenum">
              <a:rPr lang="en-US" smtClean="0"/>
              <a:t>56</a:t>
            </a:fld>
            <a:endParaRPr lang="en-US"/>
          </a:p>
        </p:txBody>
      </p:sp>
      <p:sp>
        <p:nvSpPr>
          <p:cNvPr id="60" name="Text Box 64"/>
          <p:cNvSpPr txBox="1">
            <a:spLocks noChangeArrowheads="1"/>
          </p:cNvSpPr>
          <p:nvPr/>
        </p:nvSpPr>
        <p:spPr bwMode="auto">
          <a:xfrm>
            <a:off x="2971800" y="838200"/>
            <a:ext cx="28956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defRPr/>
            </a:pPr>
            <a:r>
              <a:rPr lang="en-US" sz="2400" dirty="0" smtClean="0">
                <a:effectLst>
                  <a:outerShdw blurRad="38100" dist="38100" dir="2700000" algn="tl">
                    <a:srgbClr val="C0C0C0"/>
                  </a:outerShdw>
                </a:effectLst>
                <a:cs typeface="Arial" pitchFamily="34" charset="0"/>
              </a:rPr>
              <a:t>An existing function </a:t>
            </a:r>
            <a:endParaRPr lang="en-US" sz="2400" dirty="0">
              <a:effectLst>
                <a:outerShdw blurRad="38100" dist="38100" dir="2700000" algn="tl">
                  <a:srgbClr val="C0C0C0"/>
                </a:outerShdw>
              </a:effectLst>
              <a:cs typeface="Arial" pitchFamily="34" charset="0"/>
            </a:endParaRPr>
          </a:p>
        </p:txBody>
      </p:sp>
    </p:spTree>
    <p:extLst>
      <p:ext uri="{BB962C8B-B14F-4D97-AF65-F5344CB8AC3E}">
        <p14:creationId xmlns:p14="http://schemas.microsoft.com/office/powerpoint/2010/main" val="198818108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82330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82332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823337"/>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823353"/>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233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3351"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9" name="Rectangle 11"/>
          <p:cNvSpPr>
            <a:spLocks noGrp="1" noChangeArrowheads="1"/>
          </p:cNvSpPr>
          <p:nvPr>
            <p:ph type="title"/>
          </p:nvPr>
        </p:nvSpPr>
        <p:spPr>
          <a:xfrm>
            <a:off x="0" y="-76200"/>
            <a:ext cx="9144000" cy="1143000"/>
          </a:xfrm>
        </p:spPr>
        <p:txBody>
          <a:bodyPr>
            <a:normAutofit fontScale="90000"/>
          </a:bodyPr>
          <a:lstStyle/>
          <a:p>
            <a:pPr eaLnBrk="1" hangingPunct="1"/>
            <a:r>
              <a:rPr lang="en-US" altLang="en-US" sz="3600" b="1" dirty="0" smtClean="0">
                <a:solidFill>
                  <a:srgbClr val="000090"/>
                </a:solidFill>
                <a:latin typeface="Arial" charset="0"/>
                <a:cs typeface="Arial" charset="0"/>
              </a:rPr>
              <a:t>Derivation of New Document Growth Function</a:t>
            </a:r>
          </a:p>
        </p:txBody>
      </p:sp>
      <p:graphicFrame>
        <p:nvGraphicFramePr>
          <p:cNvPr id="50180" name="Object 12"/>
          <p:cNvGraphicFramePr>
            <a:graphicFrameLocks noChangeAspect="1"/>
          </p:cNvGraphicFramePr>
          <p:nvPr>
            <p:extLst>
              <p:ext uri="{D42A27DB-BD31-4B8C-83A1-F6EECF244321}">
                <p14:modId xmlns:p14="http://schemas.microsoft.com/office/powerpoint/2010/main" val="3840757643"/>
              </p:ext>
            </p:extLst>
          </p:nvPr>
        </p:nvGraphicFramePr>
        <p:xfrm>
          <a:off x="1219200" y="1447800"/>
          <a:ext cx="990600" cy="314325"/>
        </p:xfrm>
        <a:graphic>
          <a:graphicData uri="http://schemas.openxmlformats.org/presentationml/2006/ole">
            <mc:AlternateContent xmlns:mc="http://schemas.openxmlformats.org/markup-compatibility/2006">
              <mc:Choice xmlns:v="urn:schemas-microsoft-com:vml" Requires="v">
                <p:oleObj spid="_x0000_s119738" name="Equation" r:id="rId4" imgW="482600" imgH="152400" progId="Equation.3">
                  <p:embed/>
                </p:oleObj>
              </mc:Choice>
              <mc:Fallback>
                <p:oleObj name="Equation" r:id="rId4" imgW="482600" imgH="1524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19200" y="1447800"/>
                        <a:ext cx="990600" cy="314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0221" name="Line 14"/>
          <p:cNvSpPr>
            <a:spLocks noChangeShapeType="1"/>
          </p:cNvSpPr>
          <p:nvPr/>
        </p:nvSpPr>
        <p:spPr bwMode="auto">
          <a:xfrm flipH="1">
            <a:off x="1752600" y="1828799"/>
            <a:ext cx="0" cy="533399"/>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aphicFrame>
        <p:nvGraphicFramePr>
          <p:cNvPr id="50224" name="Object 17"/>
          <p:cNvGraphicFramePr>
            <a:graphicFrameLocks noChangeAspect="1"/>
          </p:cNvGraphicFramePr>
          <p:nvPr>
            <p:extLst>
              <p:ext uri="{D42A27DB-BD31-4B8C-83A1-F6EECF244321}">
                <p14:modId xmlns:p14="http://schemas.microsoft.com/office/powerpoint/2010/main" val="3401165126"/>
              </p:ext>
            </p:extLst>
          </p:nvPr>
        </p:nvGraphicFramePr>
        <p:xfrm>
          <a:off x="1504950" y="2455862"/>
          <a:ext cx="341313" cy="442913"/>
        </p:xfrm>
        <a:graphic>
          <a:graphicData uri="http://schemas.openxmlformats.org/presentationml/2006/ole">
            <mc:AlternateContent xmlns:mc="http://schemas.openxmlformats.org/markup-compatibility/2006">
              <mc:Choice xmlns:v="urn:schemas-microsoft-com:vml" Requires="v">
                <p:oleObj spid="_x0000_s119739" name="Equation" r:id="rId6" imgW="127000" imgH="165100" progId="Equation.3">
                  <p:embed/>
                </p:oleObj>
              </mc:Choice>
              <mc:Fallback>
                <p:oleObj name="Equation" r:id="rId6" imgW="127000" imgH="165100" progId="Equation.3">
                  <p:embed/>
                  <p:pic>
                    <p:nvPicPr>
                      <p:cNvPr id="0" name=""/>
                      <p:cNvPicPr>
                        <a:picLocks noChangeAspect="1" noChangeArrowheads="1"/>
                      </p:cNvPicPr>
                      <p:nvPr/>
                    </p:nvPicPr>
                    <p:blipFill>
                      <a:blip r:embed="rId7"/>
                      <a:srcRect/>
                      <a:stretch>
                        <a:fillRect/>
                      </a:stretch>
                    </p:blipFill>
                    <p:spPr bwMode="auto">
                      <a:xfrm>
                        <a:off x="1504950" y="2455862"/>
                        <a:ext cx="341313" cy="442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823316" name="Text Box 20"/>
          <p:cNvSpPr txBox="1">
            <a:spLocks noChangeArrowheads="1"/>
          </p:cNvSpPr>
          <p:nvPr/>
        </p:nvSpPr>
        <p:spPr bwMode="auto">
          <a:xfrm>
            <a:off x="76200" y="1752599"/>
            <a:ext cx="1828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defRPr/>
            </a:pPr>
            <a:r>
              <a:rPr lang="en-US" sz="2400" dirty="0">
                <a:effectLst>
                  <a:outerShdw blurRad="38100" dist="38100" dir="2700000" algn="tl">
                    <a:srgbClr val="C0C0C0"/>
                  </a:outerShdw>
                </a:effectLst>
                <a:cs typeface="Arial" pitchFamily="34" charset="0"/>
              </a:rPr>
              <a:t>decompose</a:t>
            </a:r>
          </a:p>
        </p:txBody>
      </p:sp>
      <p:sp>
        <p:nvSpPr>
          <p:cNvPr id="823330" name="Text Box 34"/>
          <p:cNvSpPr txBox="1">
            <a:spLocks noChangeArrowheads="1"/>
          </p:cNvSpPr>
          <p:nvPr/>
        </p:nvSpPr>
        <p:spPr bwMode="auto">
          <a:xfrm>
            <a:off x="76200" y="2971800"/>
            <a:ext cx="1828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defRPr/>
            </a:pPr>
            <a:r>
              <a:rPr lang="en-US" sz="2400" dirty="0">
                <a:effectLst>
                  <a:outerShdw blurRad="38100" dist="38100" dir="2700000" algn="tl">
                    <a:srgbClr val="C0C0C0"/>
                  </a:outerShdw>
                </a:effectLst>
                <a:cs typeface="Arial" pitchFamily="34" charset="0"/>
              </a:rPr>
              <a:t>generalize</a:t>
            </a:r>
          </a:p>
        </p:txBody>
      </p:sp>
      <p:graphicFrame>
        <p:nvGraphicFramePr>
          <p:cNvPr id="50208" name="Object 36"/>
          <p:cNvGraphicFramePr>
            <a:graphicFrameLocks noChangeAspect="1"/>
          </p:cNvGraphicFramePr>
          <p:nvPr>
            <p:extLst>
              <p:ext uri="{D42A27DB-BD31-4B8C-83A1-F6EECF244321}">
                <p14:modId xmlns:p14="http://schemas.microsoft.com/office/powerpoint/2010/main" val="4055917811"/>
              </p:ext>
            </p:extLst>
          </p:nvPr>
        </p:nvGraphicFramePr>
        <p:xfrm>
          <a:off x="1482725" y="4110038"/>
          <a:ext cx="304800" cy="277813"/>
        </p:xfrm>
        <a:graphic>
          <a:graphicData uri="http://schemas.openxmlformats.org/presentationml/2006/ole">
            <mc:AlternateContent xmlns:mc="http://schemas.openxmlformats.org/markup-compatibility/2006">
              <mc:Choice xmlns:v="urn:schemas-microsoft-com:vml" Requires="v">
                <p:oleObj spid="_x0000_s119740" name="Equation" r:id="rId8" imgW="139700" imgH="127000" progId="Equation.3">
                  <p:embed/>
                </p:oleObj>
              </mc:Choice>
              <mc:Fallback>
                <p:oleObj name="Equation" r:id="rId8" imgW="139700" imgH="127000"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482725" y="4110038"/>
                        <a:ext cx="304800" cy="277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0210" name="Line 38"/>
          <p:cNvSpPr>
            <a:spLocks noChangeShapeType="1"/>
          </p:cNvSpPr>
          <p:nvPr/>
        </p:nvSpPr>
        <p:spPr bwMode="auto">
          <a:xfrm>
            <a:off x="1676400" y="2971800"/>
            <a:ext cx="0" cy="10668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23338" name="Text Box 42"/>
          <p:cNvSpPr txBox="1">
            <a:spLocks noChangeArrowheads="1"/>
          </p:cNvSpPr>
          <p:nvPr/>
        </p:nvSpPr>
        <p:spPr bwMode="auto">
          <a:xfrm>
            <a:off x="76200" y="3733800"/>
            <a:ext cx="2667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defRPr/>
            </a:pPr>
            <a:r>
              <a:rPr lang="en-US" sz="2400" dirty="0">
                <a:effectLst>
                  <a:outerShdw blurRad="38100" dist="38100" dir="2700000" algn="tl">
                    <a:srgbClr val="C0C0C0"/>
                  </a:outerShdw>
                </a:effectLst>
                <a:cs typeface="Arial" pitchFamily="34" charset="0"/>
              </a:rPr>
              <a:t>constrain</a:t>
            </a:r>
          </a:p>
        </p:txBody>
      </p:sp>
      <p:graphicFrame>
        <p:nvGraphicFramePr>
          <p:cNvPr id="50201" name="Object 44"/>
          <p:cNvGraphicFramePr>
            <a:graphicFrameLocks noChangeAspect="1"/>
          </p:cNvGraphicFramePr>
          <p:nvPr>
            <p:extLst>
              <p:ext uri="{D42A27DB-BD31-4B8C-83A1-F6EECF244321}">
                <p14:modId xmlns:p14="http://schemas.microsoft.com/office/powerpoint/2010/main" val="3352884649"/>
              </p:ext>
            </p:extLst>
          </p:nvPr>
        </p:nvGraphicFramePr>
        <p:xfrm>
          <a:off x="1447800" y="5195887"/>
          <a:ext cx="374650" cy="442913"/>
        </p:xfrm>
        <a:graphic>
          <a:graphicData uri="http://schemas.openxmlformats.org/presentationml/2006/ole">
            <mc:AlternateContent xmlns:mc="http://schemas.openxmlformats.org/markup-compatibility/2006">
              <mc:Choice xmlns:v="urn:schemas-microsoft-com:vml" Requires="v">
                <p:oleObj spid="_x0000_s119741" name="Equation" r:id="rId10" imgW="139700" imgH="165100" progId="Equation.3">
                  <p:embed/>
                </p:oleObj>
              </mc:Choice>
              <mc:Fallback>
                <p:oleObj name="Equation" r:id="rId10" imgW="139700" imgH="165100" progId="Equation.3">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447800" y="5195887"/>
                        <a:ext cx="374650" cy="442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0203" name="Line 46"/>
          <p:cNvSpPr>
            <a:spLocks noChangeShapeType="1"/>
          </p:cNvSpPr>
          <p:nvPr/>
        </p:nvSpPr>
        <p:spPr bwMode="auto">
          <a:xfrm>
            <a:off x="1676400" y="4495800"/>
            <a:ext cx="0" cy="7620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 name="Slide Number Placeholder 2"/>
          <p:cNvSpPr>
            <a:spLocks noGrp="1"/>
          </p:cNvSpPr>
          <p:nvPr>
            <p:ph type="sldNum" sz="quarter" idx="12"/>
          </p:nvPr>
        </p:nvSpPr>
        <p:spPr/>
        <p:txBody>
          <a:bodyPr/>
          <a:lstStyle/>
          <a:p>
            <a:fld id="{88AD08FE-21CA-447A-B5E0-10774CCDBD3A}" type="slidenum">
              <a:rPr lang="en-US" smtClean="0"/>
              <a:t>57</a:t>
            </a:fld>
            <a:endParaRPr lang="en-US"/>
          </a:p>
        </p:txBody>
      </p:sp>
      <p:grpSp>
        <p:nvGrpSpPr>
          <p:cNvPr id="39" name="Group 42"/>
          <p:cNvGrpSpPr>
            <a:grpSpLocks/>
          </p:cNvGrpSpPr>
          <p:nvPr/>
        </p:nvGrpSpPr>
        <p:grpSpPr bwMode="auto">
          <a:xfrm>
            <a:off x="2286000" y="4419600"/>
            <a:ext cx="3810000" cy="1219200"/>
            <a:chOff x="1200" y="3024"/>
            <a:chExt cx="2400" cy="768"/>
          </a:xfrm>
        </p:grpSpPr>
        <p:graphicFrame>
          <p:nvGraphicFramePr>
            <p:cNvPr id="40" name="Object 23"/>
            <p:cNvGraphicFramePr>
              <a:graphicFrameLocks noChangeAspect="1"/>
            </p:cNvGraphicFramePr>
            <p:nvPr/>
          </p:nvGraphicFramePr>
          <p:xfrm>
            <a:off x="1200" y="3452"/>
            <a:ext cx="2400" cy="340"/>
          </p:xfrm>
          <a:graphic>
            <a:graphicData uri="http://schemas.openxmlformats.org/presentationml/2006/ole">
              <mc:AlternateContent xmlns:mc="http://schemas.openxmlformats.org/markup-compatibility/2006">
                <mc:Choice xmlns:v="urn:schemas-microsoft-com:vml" Requires="v">
                  <p:oleObj spid="_x0000_s119742" name="Equation" r:id="rId12" imgW="2781000" imgH="393480" progId="Equation.3">
                    <p:embed/>
                  </p:oleObj>
                </mc:Choice>
                <mc:Fallback>
                  <p:oleObj name="Equation" r:id="rId12" imgW="2781000" imgH="393480" progId="Equation.3">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200" y="3452"/>
                          <a:ext cx="2400" cy="3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oleObj>
                </mc:Fallback>
              </mc:AlternateContent>
            </a:graphicData>
          </a:graphic>
        </p:graphicFrame>
        <p:sp>
          <p:nvSpPr>
            <p:cNvPr id="41" name="AutoShape 40"/>
            <p:cNvSpPr>
              <a:spLocks noChangeArrowheads="1"/>
            </p:cNvSpPr>
            <p:nvPr/>
          </p:nvSpPr>
          <p:spPr bwMode="auto">
            <a:xfrm>
              <a:off x="2928" y="3024"/>
              <a:ext cx="192" cy="432"/>
            </a:xfrm>
            <a:prstGeom prst="downArrow">
              <a:avLst>
                <a:gd name="adj1" fmla="val 50000"/>
                <a:gd name="adj2" fmla="val 50000"/>
              </a:avLst>
            </a:prstGeom>
            <a:solidFill>
              <a:srgbClr val="FF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2" name="AutoShape 41"/>
            <p:cNvSpPr>
              <a:spLocks noChangeArrowheads="1"/>
            </p:cNvSpPr>
            <p:nvPr/>
          </p:nvSpPr>
          <p:spPr bwMode="auto">
            <a:xfrm>
              <a:off x="1776" y="3072"/>
              <a:ext cx="192" cy="384"/>
            </a:xfrm>
            <a:prstGeom prst="downArrow">
              <a:avLst>
                <a:gd name="adj1" fmla="val 50000"/>
                <a:gd name="adj2" fmla="val 50000"/>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43" name="Group 39"/>
          <p:cNvGrpSpPr>
            <a:grpSpLocks/>
          </p:cNvGrpSpPr>
          <p:nvPr/>
        </p:nvGrpSpPr>
        <p:grpSpPr bwMode="auto">
          <a:xfrm>
            <a:off x="2921000" y="2667000"/>
            <a:ext cx="5003800" cy="1828800"/>
            <a:chOff x="1584" y="1872"/>
            <a:chExt cx="3152" cy="1152"/>
          </a:xfrm>
        </p:grpSpPr>
        <p:grpSp>
          <p:nvGrpSpPr>
            <p:cNvPr id="44" name="Group 33"/>
            <p:cNvGrpSpPr>
              <a:grpSpLocks/>
            </p:cNvGrpSpPr>
            <p:nvPr/>
          </p:nvGrpSpPr>
          <p:grpSpPr bwMode="auto">
            <a:xfrm>
              <a:off x="1584" y="2640"/>
              <a:ext cx="3152" cy="384"/>
              <a:chOff x="1584" y="2640"/>
              <a:chExt cx="3152" cy="384"/>
            </a:xfrm>
          </p:grpSpPr>
          <p:graphicFrame>
            <p:nvGraphicFramePr>
              <p:cNvPr id="48" name="Object 5"/>
              <p:cNvGraphicFramePr>
                <a:graphicFrameLocks noChangeAspect="1"/>
              </p:cNvGraphicFramePr>
              <p:nvPr/>
            </p:nvGraphicFramePr>
            <p:xfrm>
              <a:off x="1630" y="2708"/>
              <a:ext cx="3106" cy="220"/>
            </p:xfrm>
            <a:graphic>
              <a:graphicData uri="http://schemas.openxmlformats.org/presentationml/2006/ole">
                <mc:AlternateContent xmlns:mc="http://schemas.openxmlformats.org/markup-compatibility/2006">
                  <mc:Choice xmlns:v="urn:schemas-microsoft-com:vml" Requires="v">
                    <p:oleObj spid="_x0000_s119743" name="Equation" r:id="rId14" imgW="3047760" imgH="215640" progId="Equation.3">
                      <p:embed/>
                    </p:oleObj>
                  </mc:Choice>
                  <mc:Fallback>
                    <p:oleObj name="Equation" r:id="rId14" imgW="3047760" imgH="215640" progId="Equation.3">
                      <p:embed/>
                      <p:pic>
                        <p:nvPicPr>
                          <p:cNvPr id="0" name=""/>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630" y="2708"/>
                            <a:ext cx="3106" cy="220"/>
                          </a:xfrm>
                          <a:prstGeom prst="rect">
                            <a:avLst/>
                          </a:prstGeom>
                          <a:solidFill>
                            <a:schemeClr val="bg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oleObj>
                  </mc:Fallback>
                </mc:AlternateContent>
              </a:graphicData>
            </a:graphic>
          </p:graphicFrame>
          <p:sp>
            <p:nvSpPr>
              <p:cNvPr id="49" name="Rectangle 27"/>
              <p:cNvSpPr>
                <a:spLocks noChangeArrowheads="1"/>
              </p:cNvSpPr>
              <p:nvPr/>
            </p:nvSpPr>
            <p:spPr bwMode="auto">
              <a:xfrm>
                <a:off x="1584" y="2640"/>
                <a:ext cx="576" cy="384"/>
              </a:xfrm>
              <a:prstGeom prst="rect">
                <a:avLst/>
              </a:prstGeom>
              <a:noFill/>
              <a:ln w="38100">
                <a:solidFill>
                  <a:srgbClr val="FFFF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0" name="Rectangle 29"/>
              <p:cNvSpPr>
                <a:spLocks noChangeArrowheads="1"/>
              </p:cNvSpPr>
              <p:nvPr/>
            </p:nvSpPr>
            <p:spPr bwMode="auto">
              <a:xfrm>
                <a:off x="2784" y="2640"/>
                <a:ext cx="576" cy="336"/>
              </a:xfrm>
              <a:prstGeom prst="rect">
                <a:avLst/>
              </a:prstGeom>
              <a:noFill/>
              <a:ln w="38100">
                <a:solidFill>
                  <a:srgbClr val="FF99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1" name="Rectangle 31"/>
              <p:cNvSpPr>
                <a:spLocks noChangeArrowheads="1"/>
              </p:cNvSpPr>
              <p:nvPr/>
            </p:nvSpPr>
            <p:spPr bwMode="auto">
              <a:xfrm>
                <a:off x="3408" y="2640"/>
                <a:ext cx="672" cy="336"/>
              </a:xfrm>
              <a:prstGeom prst="rect">
                <a:avLst/>
              </a:prstGeom>
              <a:noFill/>
              <a:ln w="38100">
                <a:solidFill>
                  <a:srgbClr val="FF66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sp>
          <p:nvSpPr>
            <p:cNvPr id="45" name="AutoShape 36"/>
            <p:cNvSpPr>
              <a:spLocks noChangeArrowheads="1"/>
            </p:cNvSpPr>
            <p:nvPr/>
          </p:nvSpPr>
          <p:spPr bwMode="auto">
            <a:xfrm>
              <a:off x="1776" y="2064"/>
              <a:ext cx="192" cy="576"/>
            </a:xfrm>
            <a:prstGeom prst="downArrow">
              <a:avLst>
                <a:gd name="adj1" fmla="val 50000"/>
                <a:gd name="adj2" fmla="val 75000"/>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6" name="AutoShape 37"/>
            <p:cNvSpPr>
              <a:spLocks noChangeArrowheads="1"/>
            </p:cNvSpPr>
            <p:nvPr/>
          </p:nvSpPr>
          <p:spPr bwMode="auto">
            <a:xfrm>
              <a:off x="2928" y="2064"/>
              <a:ext cx="192" cy="576"/>
            </a:xfrm>
            <a:prstGeom prst="downArrow">
              <a:avLst>
                <a:gd name="adj1" fmla="val 50000"/>
                <a:gd name="adj2" fmla="val 75000"/>
              </a:avLst>
            </a:prstGeom>
            <a:solidFill>
              <a:srgbClr val="FF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7" name="AutoShape 38"/>
            <p:cNvSpPr>
              <a:spLocks noChangeArrowheads="1"/>
            </p:cNvSpPr>
            <p:nvPr/>
          </p:nvSpPr>
          <p:spPr bwMode="auto">
            <a:xfrm>
              <a:off x="3648" y="1872"/>
              <a:ext cx="192" cy="720"/>
            </a:xfrm>
            <a:prstGeom prst="downArrow">
              <a:avLst>
                <a:gd name="adj1" fmla="val 50000"/>
                <a:gd name="adj2" fmla="val 75000"/>
              </a:avLst>
            </a:prstGeom>
            <a:solidFill>
              <a:srgbClr val="FF66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graphicFrame>
        <p:nvGraphicFramePr>
          <p:cNvPr id="62" name="Object 7"/>
          <p:cNvGraphicFramePr>
            <a:graphicFrameLocks noChangeAspect="1"/>
          </p:cNvGraphicFramePr>
          <p:nvPr/>
        </p:nvGraphicFramePr>
        <p:xfrm>
          <a:off x="2990850" y="2097088"/>
          <a:ext cx="6132513" cy="798513"/>
        </p:xfrm>
        <a:graphic>
          <a:graphicData uri="http://schemas.openxmlformats.org/presentationml/2006/ole">
            <mc:AlternateContent xmlns:mc="http://schemas.openxmlformats.org/markup-compatibility/2006">
              <mc:Choice xmlns:v="urn:schemas-microsoft-com:vml" Requires="v">
                <p:oleObj spid="_x0000_s119744" name="Equation" r:id="rId16" imgW="5841720" imgH="761760" progId="Equation.3">
                  <p:embed/>
                </p:oleObj>
              </mc:Choice>
              <mc:Fallback>
                <p:oleObj name="Equation" r:id="rId16" imgW="5841720" imgH="761760" progId="Equation.3">
                  <p:embed/>
                  <p:pic>
                    <p:nvPicPr>
                      <p:cNvPr id="0" name=""/>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990850" y="2097088"/>
                        <a:ext cx="6132513" cy="798513"/>
                      </a:xfrm>
                      <a:prstGeom prst="rect">
                        <a:avLst/>
                      </a:prstGeom>
                      <a:solidFill>
                        <a:schemeClr val="bg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63" name="Text Box 17"/>
          <p:cNvSpPr txBox="1">
            <a:spLocks noChangeArrowheads="1"/>
          </p:cNvSpPr>
          <p:nvPr/>
        </p:nvSpPr>
        <p:spPr bwMode="auto">
          <a:xfrm>
            <a:off x="4343400" y="1295400"/>
            <a:ext cx="3048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dirty="0"/>
              <a:t>Pivoted Normalization</a:t>
            </a:r>
          </a:p>
        </p:txBody>
      </p:sp>
      <p:grpSp>
        <p:nvGrpSpPr>
          <p:cNvPr id="2" name="Group 1"/>
          <p:cNvGrpSpPr/>
          <p:nvPr/>
        </p:nvGrpSpPr>
        <p:grpSpPr>
          <a:xfrm>
            <a:off x="2819400" y="2057400"/>
            <a:ext cx="5562600" cy="914400"/>
            <a:chOff x="2819400" y="2057400"/>
            <a:chExt cx="5562600" cy="914400"/>
          </a:xfrm>
        </p:grpSpPr>
        <p:grpSp>
          <p:nvGrpSpPr>
            <p:cNvPr id="64" name="Group 32"/>
            <p:cNvGrpSpPr>
              <a:grpSpLocks/>
            </p:cNvGrpSpPr>
            <p:nvPr/>
          </p:nvGrpSpPr>
          <p:grpSpPr bwMode="auto">
            <a:xfrm>
              <a:off x="2819400" y="2057400"/>
              <a:ext cx="2895600" cy="914400"/>
              <a:chOff x="1632" y="1440"/>
              <a:chExt cx="1824" cy="576"/>
            </a:xfrm>
          </p:grpSpPr>
          <p:sp>
            <p:nvSpPr>
              <p:cNvPr id="66" name="Rectangle 26"/>
              <p:cNvSpPr>
                <a:spLocks noChangeArrowheads="1"/>
              </p:cNvSpPr>
              <p:nvPr/>
            </p:nvSpPr>
            <p:spPr bwMode="auto">
              <a:xfrm>
                <a:off x="1632" y="1440"/>
                <a:ext cx="768" cy="576"/>
              </a:xfrm>
              <a:prstGeom prst="rect">
                <a:avLst/>
              </a:prstGeom>
              <a:noFill/>
              <a:ln w="38100">
                <a:solidFill>
                  <a:srgbClr val="FFFF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 name="Rectangle 28"/>
              <p:cNvSpPr>
                <a:spLocks noChangeArrowheads="1"/>
              </p:cNvSpPr>
              <p:nvPr/>
            </p:nvSpPr>
            <p:spPr bwMode="auto">
              <a:xfrm>
                <a:off x="2784" y="1440"/>
                <a:ext cx="672" cy="576"/>
              </a:xfrm>
              <a:prstGeom prst="rect">
                <a:avLst/>
              </a:prstGeom>
              <a:noFill/>
              <a:ln w="38100">
                <a:solidFill>
                  <a:srgbClr val="FF99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sp>
          <p:nvSpPr>
            <p:cNvPr id="65" name="Rectangle 30"/>
            <p:cNvSpPr>
              <a:spLocks noChangeArrowheads="1"/>
            </p:cNvSpPr>
            <p:nvPr/>
          </p:nvSpPr>
          <p:spPr bwMode="auto">
            <a:xfrm>
              <a:off x="5791200" y="2286000"/>
              <a:ext cx="2590800" cy="381000"/>
            </a:xfrm>
            <a:prstGeom prst="rect">
              <a:avLst/>
            </a:prstGeom>
            <a:noFill/>
            <a:ln w="38100">
              <a:solidFill>
                <a:srgbClr val="FF66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spTree>
    <p:extLst>
      <p:ext uri="{BB962C8B-B14F-4D97-AF65-F5344CB8AC3E}">
        <p14:creationId xmlns:p14="http://schemas.microsoft.com/office/powerpoint/2010/main" val="258664507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23298" name="Group 2"/>
          <p:cNvGrpSpPr>
            <a:grpSpLocks/>
          </p:cNvGrpSpPr>
          <p:nvPr/>
        </p:nvGrpSpPr>
        <p:grpSpPr bwMode="auto">
          <a:xfrm>
            <a:off x="5562600" y="2209800"/>
            <a:ext cx="3581400" cy="2514600"/>
            <a:chOff x="3504" y="1392"/>
            <a:chExt cx="2256" cy="1584"/>
          </a:xfrm>
        </p:grpSpPr>
        <p:sp>
          <p:nvSpPr>
            <p:cNvPr id="823299" name="Text Box 3"/>
            <p:cNvSpPr txBox="1">
              <a:spLocks noChangeArrowheads="1"/>
            </p:cNvSpPr>
            <p:nvPr/>
          </p:nvSpPr>
          <p:spPr bwMode="auto">
            <a:xfrm>
              <a:off x="3888" y="1680"/>
              <a:ext cx="33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defRPr/>
              </a:pPr>
              <a:r>
                <a:rPr lang="en-US">
                  <a:effectLst>
                    <a:outerShdw blurRad="38100" dist="38100" dir="2700000" algn="tl">
                      <a:srgbClr val="C0C0C0"/>
                    </a:outerShdw>
                  </a:effectLst>
                  <a:cs typeface="Arial" pitchFamily="34" charset="0"/>
                </a:rPr>
                <a:t>C</a:t>
              </a:r>
              <a:r>
                <a:rPr lang="en-US" baseline="-25000">
                  <a:effectLst>
                    <a:outerShdw blurRad="38100" dist="38100" dir="2700000" algn="tl">
                      <a:srgbClr val="C0C0C0"/>
                    </a:outerShdw>
                  </a:effectLst>
                  <a:cs typeface="Arial" pitchFamily="34" charset="0"/>
                </a:rPr>
                <a:t>1</a:t>
              </a:r>
              <a:endParaRPr lang="en-US">
                <a:effectLst>
                  <a:outerShdw blurRad="38100" dist="38100" dir="2700000" algn="tl">
                    <a:srgbClr val="C0C0C0"/>
                  </a:outerShdw>
                </a:effectLst>
                <a:cs typeface="Arial" pitchFamily="34" charset="0"/>
              </a:endParaRPr>
            </a:p>
          </p:txBody>
        </p:sp>
        <p:sp>
          <p:nvSpPr>
            <p:cNvPr id="823300" name="Text Box 4"/>
            <p:cNvSpPr txBox="1">
              <a:spLocks noChangeArrowheads="1"/>
            </p:cNvSpPr>
            <p:nvPr/>
          </p:nvSpPr>
          <p:spPr bwMode="auto">
            <a:xfrm>
              <a:off x="4896" y="1584"/>
              <a:ext cx="33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defRPr/>
              </a:pPr>
              <a:r>
                <a:rPr lang="en-US">
                  <a:effectLst>
                    <a:outerShdw blurRad="38100" dist="38100" dir="2700000" algn="tl">
                      <a:srgbClr val="C0C0C0"/>
                    </a:outerShdw>
                  </a:effectLst>
                  <a:cs typeface="Arial" pitchFamily="34" charset="0"/>
                </a:rPr>
                <a:t>C</a:t>
              </a:r>
              <a:r>
                <a:rPr lang="en-US" baseline="-25000">
                  <a:effectLst>
                    <a:outerShdw blurRad="38100" dist="38100" dir="2700000" algn="tl">
                      <a:srgbClr val="C0C0C0"/>
                    </a:outerShdw>
                  </a:effectLst>
                  <a:cs typeface="Arial" pitchFamily="34" charset="0"/>
                </a:rPr>
                <a:t>3</a:t>
              </a:r>
              <a:endParaRPr lang="en-US">
                <a:effectLst>
                  <a:outerShdw blurRad="38100" dist="38100" dir="2700000" algn="tl">
                    <a:srgbClr val="C0C0C0"/>
                  </a:outerShdw>
                </a:effectLst>
                <a:cs typeface="Arial" pitchFamily="34" charset="0"/>
              </a:endParaRPr>
            </a:p>
          </p:txBody>
        </p:sp>
        <p:sp>
          <p:nvSpPr>
            <p:cNvPr id="823301" name="Text Box 5"/>
            <p:cNvSpPr txBox="1">
              <a:spLocks noChangeArrowheads="1"/>
            </p:cNvSpPr>
            <p:nvPr/>
          </p:nvSpPr>
          <p:spPr bwMode="auto">
            <a:xfrm>
              <a:off x="4368" y="2649"/>
              <a:ext cx="33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defRPr/>
              </a:pPr>
              <a:r>
                <a:rPr lang="en-US">
                  <a:effectLst>
                    <a:outerShdw blurRad="38100" dist="38100" dir="2700000" algn="tl">
                      <a:srgbClr val="C0C0C0"/>
                    </a:outerShdw>
                  </a:effectLst>
                  <a:cs typeface="Arial" pitchFamily="34" charset="0"/>
                </a:rPr>
                <a:t>C</a:t>
              </a:r>
              <a:r>
                <a:rPr lang="en-US" baseline="-25000">
                  <a:effectLst>
                    <a:outerShdw blurRad="38100" dist="38100" dir="2700000" algn="tl">
                      <a:srgbClr val="C0C0C0"/>
                    </a:outerShdw>
                  </a:effectLst>
                  <a:cs typeface="Arial" pitchFamily="34" charset="0"/>
                </a:rPr>
                <a:t>2</a:t>
              </a:r>
              <a:endParaRPr lang="en-US">
                <a:effectLst>
                  <a:outerShdw blurRad="38100" dist="38100" dir="2700000" algn="tl">
                    <a:srgbClr val="C0C0C0"/>
                  </a:outerShdw>
                </a:effectLst>
                <a:cs typeface="Arial" pitchFamily="34" charset="0"/>
              </a:endParaRPr>
            </a:p>
          </p:txBody>
        </p:sp>
        <p:grpSp>
          <p:nvGrpSpPr>
            <p:cNvPr id="50231" name="Group 6"/>
            <p:cNvGrpSpPr>
              <a:grpSpLocks/>
            </p:cNvGrpSpPr>
            <p:nvPr/>
          </p:nvGrpSpPr>
          <p:grpSpPr bwMode="auto">
            <a:xfrm>
              <a:off x="3504" y="1392"/>
              <a:ext cx="2256" cy="1584"/>
              <a:chOff x="3504" y="1968"/>
              <a:chExt cx="2256" cy="1584"/>
            </a:xfrm>
          </p:grpSpPr>
          <p:sp>
            <p:nvSpPr>
              <p:cNvPr id="50232" name="Oval 7"/>
              <p:cNvSpPr>
                <a:spLocks noChangeArrowheads="1"/>
              </p:cNvSpPr>
              <p:nvPr/>
            </p:nvSpPr>
            <p:spPr bwMode="auto">
              <a:xfrm>
                <a:off x="3504" y="1968"/>
                <a:ext cx="2256" cy="1584"/>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endParaRPr lang="en-US" altLang="en-US"/>
              </a:p>
            </p:txBody>
          </p:sp>
          <p:sp>
            <p:nvSpPr>
              <p:cNvPr id="50233" name="Oval 8"/>
              <p:cNvSpPr>
                <a:spLocks noChangeArrowheads="1"/>
              </p:cNvSpPr>
              <p:nvPr/>
            </p:nvSpPr>
            <p:spPr bwMode="auto">
              <a:xfrm>
                <a:off x="4512" y="2160"/>
                <a:ext cx="912" cy="96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endParaRPr lang="en-US" altLang="en-US"/>
              </a:p>
            </p:txBody>
          </p:sp>
          <p:sp>
            <p:nvSpPr>
              <p:cNvPr id="50234" name="Oval 9"/>
              <p:cNvSpPr>
                <a:spLocks noChangeArrowheads="1"/>
              </p:cNvSpPr>
              <p:nvPr/>
            </p:nvSpPr>
            <p:spPr bwMode="auto">
              <a:xfrm>
                <a:off x="4176" y="2640"/>
                <a:ext cx="768" cy="816"/>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endParaRPr lang="en-US" altLang="en-US"/>
              </a:p>
            </p:txBody>
          </p:sp>
          <p:sp>
            <p:nvSpPr>
              <p:cNvPr id="50235" name="Oval 10"/>
              <p:cNvSpPr>
                <a:spLocks noChangeArrowheads="1"/>
              </p:cNvSpPr>
              <p:nvPr/>
            </p:nvSpPr>
            <p:spPr bwMode="auto">
              <a:xfrm>
                <a:off x="3792" y="2208"/>
                <a:ext cx="912" cy="960"/>
              </a:xfrm>
              <a:prstGeom prst="ellipse">
                <a:avLst/>
              </a:prstGeom>
              <a:noFill/>
              <a:ln w="12700">
                <a:solidFill>
                  <a:srgbClr val="7F7F7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endParaRPr lang="en-US" altLang="en-US"/>
              </a:p>
            </p:txBody>
          </p:sp>
        </p:grpSp>
      </p:grpSp>
      <p:sp>
        <p:nvSpPr>
          <p:cNvPr id="50179" name="Rectangle 11"/>
          <p:cNvSpPr>
            <a:spLocks noGrp="1" noChangeArrowheads="1"/>
          </p:cNvSpPr>
          <p:nvPr>
            <p:ph type="title"/>
          </p:nvPr>
        </p:nvSpPr>
        <p:spPr>
          <a:xfrm>
            <a:off x="0" y="-76200"/>
            <a:ext cx="9144000" cy="1143000"/>
          </a:xfrm>
        </p:spPr>
        <p:txBody>
          <a:bodyPr>
            <a:normAutofit/>
          </a:bodyPr>
          <a:lstStyle/>
          <a:p>
            <a:pPr eaLnBrk="1" hangingPunct="1"/>
            <a:r>
              <a:rPr lang="en-US" altLang="en-US" sz="3600" b="1" dirty="0" smtClean="0">
                <a:solidFill>
                  <a:srgbClr val="000090"/>
                </a:solidFill>
                <a:latin typeface="Arial" charset="0"/>
                <a:cs typeface="Arial" charset="0"/>
              </a:rPr>
              <a:t>Derivation of New Retrieval Functions</a:t>
            </a:r>
          </a:p>
        </p:txBody>
      </p:sp>
      <p:graphicFrame>
        <p:nvGraphicFramePr>
          <p:cNvPr id="50180" name="Object 12"/>
          <p:cNvGraphicFramePr>
            <a:graphicFrameLocks noChangeAspect="1"/>
          </p:cNvGraphicFramePr>
          <p:nvPr/>
        </p:nvGraphicFramePr>
        <p:xfrm>
          <a:off x="3546475" y="1371600"/>
          <a:ext cx="990600" cy="314325"/>
        </p:xfrm>
        <a:graphic>
          <a:graphicData uri="http://schemas.openxmlformats.org/presentationml/2006/ole">
            <mc:AlternateContent xmlns:mc="http://schemas.openxmlformats.org/markup-compatibility/2006">
              <mc:Choice xmlns:v="urn:schemas-microsoft-com:vml" Requires="v">
                <p:oleObj spid="_x0000_s241091" name="Equation" r:id="rId4" imgW="482600" imgH="152400" progId="Equation.3">
                  <p:embed/>
                </p:oleObj>
              </mc:Choice>
              <mc:Fallback>
                <p:oleObj name="Equation" r:id="rId4" imgW="482600" imgH="1524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46475" y="1371600"/>
                        <a:ext cx="990600" cy="314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823309" name="Group 13"/>
          <p:cNvGrpSpPr>
            <a:grpSpLocks/>
          </p:cNvGrpSpPr>
          <p:nvPr/>
        </p:nvGrpSpPr>
        <p:grpSpPr bwMode="auto">
          <a:xfrm>
            <a:off x="76200" y="1752600"/>
            <a:ext cx="5106988" cy="1163638"/>
            <a:chOff x="48" y="1104"/>
            <a:chExt cx="3217" cy="733"/>
          </a:xfrm>
        </p:grpSpPr>
        <p:sp>
          <p:nvSpPr>
            <p:cNvPr id="50221" name="Line 14"/>
            <p:cNvSpPr>
              <a:spLocks noChangeShapeType="1"/>
            </p:cNvSpPr>
            <p:nvPr/>
          </p:nvSpPr>
          <p:spPr bwMode="auto">
            <a:xfrm flipH="1">
              <a:off x="1728" y="1152"/>
              <a:ext cx="650" cy="336"/>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222" name="Line 15"/>
            <p:cNvSpPr>
              <a:spLocks noChangeShapeType="1"/>
            </p:cNvSpPr>
            <p:nvPr/>
          </p:nvSpPr>
          <p:spPr bwMode="auto">
            <a:xfrm>
              <a:off x="2474" y="1152"/>
              <a:ext cx="0" cy="336"/>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223" name="Line 16"/>
            <p:cNvSpPr>
              <a:spLocks noChangeShapeType="1"/>
            </p:cNvSpPr>
            <p:nvPr/>
          </p:nvSpPr>
          <p:spPr bwMode="auto">
            <a:xfrm>
              <a:off x="2592" y="1152"/>
              <a:ext cx="576" cy="336"/>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aphicFrame>
          <p:nvGraphicFramePr>
            <p:cNvPr id="50224" name="Object 17"/>
            <p:cNvGraphicFramePr>
              <a:graphicFrameLocks noChangeAspect="1"/>
            </p:cNvGraphicFramePr>
            <p:nvPr/>
          </p:nvGraphicFramePr>
          <p:xfrm>
            <a:off x="1562" y="1536"/>
            <a:ext cx="236" cy="301"/>
          </p:xfrm>
          <a:graphic>
            <a:graphicData uri="http://schemas.openxmlformats.org/presentationml/2006/ole">
              <mc:AlternateContent xmlns:mc="http://schemas.openxmlformats.org/markup-compatibility/2006">
                <mc:Choice xmlns:v="urn:schemas-microsoft-com:vml" Requires="v">
                  <p:oleObj spid="_x0000_s241092" name="Equation" r:id="rId6" imgW="139700" imgH="177800" progId="Equation.3">
                    <p:embed/>
                  </p:oleObj>
                </mc:Choice>
                <mc:Fallback>
                  <p:oleObj name="Equation" r:id="rId6" imgW="139700" imgH="17780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62" y="1536"/>
                          <a:ext cx="236" cy="3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50225" name="Object 18"/>
            <p:cNvGraphicFramePr>
              <a:graphicFrameLocks noChangeAspect="1"/>
            </p:cNvGraphicFramePr>
            <p:nvPr/>
          </p:nvGraphicFramePr>
          <p:xfrm>
            <a:off x="2351" y="1568"/>
            <a:ext cx="193" cy="236"/>
          </p:xfrm>
          <a:graphic>
            <a:graphicData uri="http://schemas.openxmlformats.org/presentationml/2006/ole">
              <mc:AlternateContent xmlns:mc="http://schemas.openxmlformats.org/markup-compatibility/2006">
                <mc:Choice xmlns:v="urn:schemas-microsoft-com:vml" Requires="v">
                  <p:oleObj spid="_x0000_s241093" name="Equation" r:id="rId8" imgW="114300" imgH="139700" progId="Equation.3">
                    <p:embed/>
                  </p:oleObj>
                </mc:Choice>
                <mc:Fallback>
                  <p:oleObj name="Equation" r:id="rId8" imgW="114300" imgH="139700"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351" y="1568"/>
                          <a:ext cx="193" cy="2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50226" name="Object 19"/>
            <p:cNvGraphicFramePr>
              <a:graphicFrameLocks noChangeAspect="1"/>
            </p:cNvGraphicFramePr>
            <p:nvPr/>
          </p:nvGraphicFramePr>
          <p:xfrm>
            <a:off x="3072" y="1536"/>
            <a:ext cx="193" cy="236"/>
          </p:xfrm>
          <a:graphic>
            <a:graphicData uri="http://schemas.openxmlformats.org/presentationml/2006/ole">
              <mc:AlternateContent xmlns:mc="http://schemas.openxmlformats.org/markup-compatibility/2006">
                <mc:Choice xmlns:v="urn:schemas-microsoft-com:vml" Requires="v">
                  <p:oleObj spid="_x0000_s241094" name="Equation" r:id="rId10" imgW="114300" imgH="139700" progId="Equation.3">
                    <p:embed/>
                  </p:oleObj>
                </mc:Choice>
                <mc:Fallback>
                  <p:oleObj name="Equation" r:id="rId10" imgW="114300" imgH="139700" progId="Equation.3">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072" y="1536"/>
                          <a:ext cx="193" cy="2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823316" name="Text Box 20"/>
            <p:cNvSpPr txBox="1">
              <a:spLocks noChangeArrowheads="1"/>
            </p:cNvSpPr>
            <p:nvPr/>
          </p:nvSpPr>
          <p:spPr bwMode="auto">
            <a:xfrm>
              <a:off x="48" y="1104"/>
              <a:ext cx="1152"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defRPr/>
              </a:pPr>
              <a:r>
                <a:rPr lang="en-US">
                  <a:effectLst>
                    <a:outerShdw blurRad="38100" dist="38100" dir="2700000" algn="tl">
                      <a:srgbClr val="C0C0C0"/>
                    </a:outerShdw>
                  </a:effectLst>
                  <a:cs typeface="Arial" pitchFamily="34" charset="0"/>
                </a:rPr>
                <a:t>decompose</a:t>
              </a:r>
            </a:p>
          </p:txBody>
        </p:sp>
      </p:grpSp>
      <p:grpSp>
        <p:nvGrpSpPr>
          <p:cNvPr id="823317" name="Group 21"/>
          <p:cNvGrpSpPr>
            <a:grpSpLocks/>
          </p:cNvGrpSpPr>
          <p:nvPr/>
        </p:nvGrpSpPr>
        <p:grpSpPr bwMode="auto">
          <a:xfrm>
            <a:off x="7162800" y="3048000"/>
            <a:ext cx="609600" cy="685800"/>
            <a:chOff x="4512" y="1920"/>
            <a:chExt cx="384" cy="432"/>
          </a:xfrm>
        </p:grpSpPr>
        <p:sp>
          <p:nvSpPr>
            <p:cNvPr id="823318" name="Rectangle 22"/>
            <p:cNvSpPr>
              <a:spLocks noChangeArrowheads="1"/>
            </p:cNvSpPr>
            <p:nvPr/>
          </p:nvSpPr>
          <p:spPr bwMode="auto">
            <a:xfrm>
              <a:off x="4608" y="1920"/>
              <a:ext cx="288" cy="43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a:solidFill>
                    <a:srgbClr val="FF0000"/>
                  </a:solidFill>
                  <a:effectLst>
                    <a:outerShdw blurRad="38100" dist="38100" dir="2700000" algn="tl">
                      <a:srgbClr val="C0C0C0"/>
                    </a:outerShdw>
                  </a:effectLst>
                  <a:cs typeface="Arial" pitchFamily="34" charset="0"/>
                </a:rPr>
                <a:t>S’</a:t>
              </a:r>
            </a:p>
          </p:txBody>
        </p:sp>
        <p:sp>
          <p:nvSpPr>
            <p:cNvPr id="50220" name="Oval 23"/>
            <p:cNvSpPr>
              <a:spLocks noChangeArrowheads="1"/>
            </p:cNvSpPr>
            <p:nvPr/>
          </p:nvSpPr>
          <p:spPr bwMode="auto">
            <a:xfrm>
              <a:off x="4512" y="2112"/>
              <a:ext cx="96" cy="96"/>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endParaRPr lang="en-US" altLang="en-US"/>
            </a:p>
          </p:txBody>
        </p:sp>
      </p:grpSp>
      <p:grpSp>
        <p:nvGrpSpPr>
          <p:cNvPr id="823320" name="Group 24"/>
          <p:cNvGrpSpPr>
            <a:grpSpLocks/>
          </p:cNvGrpSpPr>
          <p:nvPr/>
        </p:nvGrpSpPr>
        <p:grpSpPr bwMode="auto">
          <a:xfrm>
            <a:off x="5562600" y="2209800"/>
            <a:ext cx="3581400" cy="2514600"/>
            <a:chOff x="3456" y="1392"/>
            <a:chExt cx="2256" cy="1584"/>
          </a:xfrm>
        </p:grpSpPr>
        <p:sp>
          <p:nvSpPr>
            <p:cNvPr id="50215" name="Oval 25"/>
            <p:cNvSpPr>
              <a:spLocks noChangeArrowheads="1"/>
            </p:cNvSpPr>
            <p:nvPr/>
          </p:nvSpPr>
          <p:spPr bwMode="auto">
            <a:xfrm>
              <a:off x="3456" y="1392"/>
              <a:ext cx="2256" cy="1584"/>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endParaRPr lang="en-US" altLang="en-US"/>
            </a:p>
          </p:txBody>
        </p:sp>
        <p:sp>
          <p:nvSpPr>
            <p:cNvPr id="50216" name="Oval 26"/>
            <p:cNvSpPr>
              <a:spLocks noChangeArrowheads="1"/>
            </p:cNvSpPr>
            <p:nvPr/>
          </p:nvSpPr>
          <p:spPr bwMode="auto">
            <a:xfrm>
              <a:off x="4464" y="1584"/>
              <a:ext cx="912" cy="960"/>
            </a:xfrm>
            <a:prstGeom prst="ellipse">
              <a:avLst/>
            </a:prstGeom>
            <a:noFill/>
            <a:ln w="12700">
              <a:solidFill>
                <a:srgbClr val="7F7F7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endParaRPr lang="en-US" altLang="en-US"/>
            </a:p>
          </p:txBody>
        </p:sp>
        <p:sp>
          <p:nvSpPr>
            <p:cNvPr id="50217" name="Oval 27"/>
            <p:cNvSpPr>
              <a:spLocks noChangeArrowheads="1"/>
            </p:cNvSpPr>
            <p:nvPr/>
          </p:nvSpPr>
          <p:spPr bwMode="auto">
            <a:xfrm>
              <a:off x="4128" y="2064"/>
              <a:ext cx="768" cy="816"/>
            </a:xfrm>
            <a:prstGeom prst="ellipse">
              <a:avLst/>
            </a:prstGeom>
            <a:noFill/>
            <a:ln w="12700">
              <a:solidFill>
                <a:srgbClr val="7F7F7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endParaRPr lang="en-US" altLang="en-US"/>
            </a:p>
          </p:txBody>
        </p:sp>
        <p:sp>
          <p:nvSpPr>
            <p:cNvPr id="50218" name="Oval 28"/>
            <p:cNvSpPr>
              <a:spLocks noChangeArrowheads="1"/>
            </p:cNvSpPr>
            <p:nvPr/>
          </p:nvSpPr>
          <p:spPr bwMode="auto">
            <a:xfrm>
              <a:off x="3744" y="1632"/>
              <a:ext cx="912" cy="960"/>
            </a:xfrm>
            <a:prstGeom prst="ellipse">
              <a:avLst/>
            </a:prstGeom>
            <a:noFill/>
            <a:ln w="12700">
              <a:solidFill>
                <a:srgbClr val="7F7F7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endParaRPr lang="en-US" altLang="en-US"/>
            </a:p>
          </p:txBody>
        </p:sp>
      </p:grpSp>
      <p:grpSp>
        <p:nvGrpSpPr>
          <p:cNvPr id="823325" name="Group 29"/>
          <p:cNvGrpSpPr>
            <a:grpSpLocks/>
          </p:cNvGrpSpPr>
          <p:nvPr/>
        </p:nvGrpSpPr>
        <p:grpSpPr bwMode="auto">
          <a:xfrm>
            <a:off x="6781800" y="3581400"/>
            <a:ext cx="457200" cy="533400"/>
            <a:chOff x="4272" y="2256"/>
            <a:chExt cx="288" cy="336"/>
          </a:xfrm>
        </p:grpSpPr>
        <p:sp>
          <p:nvSpPr>
            <p:cNvPr id="50213" name="Oval 30"/>
            <p:cNvSpPr>
              <a:spLocks noChangeArrowheads="1"/>
            </p:cNvSpPr>
            <p:nvPr/>
          </p:nvSpPr>
          <p:spPr bwMode="auto">
            <a:xfrm>
              <a:off x="4272" y="2256"/>
              <a:ext cx="96" cy="96"/>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endParaRPr lang="en-US" altLang="en-US"/>
            </a:p>
          </p:txBody>
        </p:sp>
        <p:sp>
          <p:nvSpPr>
            <p:cNvPr id="823327" name="Text Box 31"/>
            <p:cNvSpPr txBox="1">
              <a:spLocks noChangeArrowheads="1"/>
            </p:cNvSpPr>
            <p:nvPr/>
          </p:nvSpPr>
          <p:spPr bwMode="auto">
            <a:xfrm>
              <a:off x="4320" y="2304"/>
              <a:ext cx="240"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defRPr/>
              </a:pPr>
              <a:r>
                <a:rPr lang="en-US">
                  <a:solidFill>
                    <a:srgbClr val="800080"/>
                  </a:solidFill>
                  <a:effectLst>
                    <a:outerShdw blurRad="38100" dist="38100" dir="2700000" algn="tl">
                      <a:srgbClr val="C0C0C0"/>
                    </a:outerShdw>
                  </a:effectLst>
                  <a:cs typeface="Arial" pitchFamily="34" charset="0"/>
                </a:rPr>
                <a:t>S</a:t>
              </a:r>
              <a:endParaRPr lang="en-US">
                <a:effectLst>
                  <a:outerShdw blurRad="38100" dist="38100" dir="2700000" algn="tl">
                    <a:srgbClr val="C0C0C0"/>
                  </a:outerShdw>
                </a:effectLst>
                <a:cs typeface="Arial" pitchFamily="34" charset="0"/>
              </a:endParaRPr>
            </a:p>
          </p:txBody>
        </p:sp>
      </p:grpSp>
      <p:sp>
        <p:nvSpPr>
          <p:cNvPr id="823328" name="Oval 32"/>
          <p:cNvSpPr>
            <a:spLocks noChangeArrowheads="1"/>
          </p:cNvSpPr>
          <p:nvPr/>
        </p:nvSpPr>
        <p:spPr bwMode="auto">
          <a:xfrm>
            <a:off x="6248400" y="3048000"/>
            <a:ext cx="1219200" cy="1295400"/>
          </a:xfrm>
          <a:prstGeom prst="ellipse">
            <a:avLst/>
          </a:prstGeom>
          <a:noFill/>
          <a:ln w="38100">
            <a:solidFill>
              <a:srgbClr val="800080"/>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endParaRPr lang="en-US" altLang="en-US"/>
          </a:p>
        </p:txBody>
      </p:sp>
      <p:grpSp>
        <p:nvGrpSpPr>
          <p:cNvPr id="823329" name="Group 33"/>
          <p:cNvGrpSpPr>
            <a:grpSpLocks/>
          </p:cNvGrpSpPr>
          <p:nvPr/>
        </p:nvGrpSpPr>
        <p:grpSpPr bwMode="auto">
          <a:xfrm>
            <a:off x="76200" y="2971800"/>
            <a:ext cx="5080000" cy="730250"/>
            <a:chOff x="0" y="1872"/>
            <a:chExt cx="3200" cy="460"/>
          </a:xfrm>
        </p:grpSpPr>
        <p:sp>
          <p:nvSpPr>
            <p:cNvPr id="823330" name="Text Box 34"/>
            <p:cNvSpPr txBox="1">
              <a:spLocks noChangeArrowheads="1"/>
            </p:cNvSpPr>
            <p:nvPr/>
          </p:nvSpPr>
          <p:spPr bwMode="auto">
            <a:xfrm>
              <a:off x="0" y="1872"/>
              <a:ext cx="1152"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defRPr/>
              </a:pPr>
              <a:r>
                <a:rPr lang="en-US">
                  <a:effectLst>
                    <a:outerShdw blurRad="38100" dist="38100" dir="2700000" algn="tl">
                      <a:srgbClr val="C0C0C0"/>
                    </a:outerShdw>
                  </a:effectLst>
                  <a:cs typeface="Arial" pitchFamily="34" charset="0"/>
                </a:rPr>
                <a:t>generalize</a:t>
              </a:r>
            </a:p>
          </p:txBody>
        </p:sp>
        <p:graphicFrame>
          <p:nvGraphicFramePr>
            <p:cNvPr id="50207" name="Object 35"/>
            <p:cNvGraphicFramePr>
              <a:graphicFrameLocks noChangeAspect="1"/>
            </p:cNvGraphicFramePr>
            <p:nvPr/>
          </p:nvGraphicFramePr>
          <p:xfrm>
            <a:off x="1536" y="2155"/>
            <a:ext cx="192" cy="175"/>
          </p:xfrm>
          <a:graphic>
            <a:graphicData uri="http://schemas.openxmlformats.org/presentationml/2006/ole">
              <mc:AlternateContent xmlns:mc="http://schemas.openxmlformats.org/markup-compatibility/2006">
                <mc:Choice xmlns:v="urn:schemas-microsoft-com:vml" Requires="v">
                  <p:oleObj spid="_x0000_s241095" name="Equation" r:id="rId12" imgW="139700" imgH="127000" progId="Equation.3">
                    <p:embed/>
                  </p:oleObj>
                </mc:Choice>
                <mc:Fallback>
                  <p:oleObj name="Equation" r:id="rId12" imgW="139700" imgH="127000" progId="Equation.3">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536" y="2155"/>
                          <a:ext cx="192" cy="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50208" name="Object 36"/>
            <p:cNvGraphicFramePr>
              <a:graphicFrameLocks noChangeAspect="1"/>
            </p:cNvGraphicFramePr>
            <p:nvPr/>
          </p:nvGraphicFramePr>
          <p:xfrm>
            <a:off x="2304" y="2157"/>
            <a:ext cx="192" cy="175"/>
          </p:xfrm>
          <a:graphic>
            <a:graphicData uri="http://schemas.openxmlformats.org/presentationml/2006/ole">
              <mc:AlternateContent xmlns:mc="http://schemas.openxmlformats.org/markup-compatibility/2006">
                <mc:Choice xmlns:v="urn:schemas-microsoft-com:vml" Requires="v">
                  <p:oleObj spid="_x0000_s241096" name="Equation" r:id="rId14" imgW="139700" imgH="127000" progId="Equation.3">
                    <p:embed/>
                  </p:oleObj>
                </mc:Choice>
                <mc:Fallback>
                  <p:oleObj name="Equation" r:id="rId14" imgW="139700" imgH="127000" progId="Equation.3">
                    <p:embed/>
                    <p:pic>
                      <p:nvPicPr>
                        <p:cNvPr id="0" name=""/>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304" y="2157"/>
                          <a:ext cx="192" cy="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50209" name="Object 37"/>
            <p:cNvGraphicFramePr>
              <a:graphicFrameLocks noChangeAspect="1"/>
            </p:cNvGraphicFramePr>
            <p:nvPr/>
          </p:nvGraphicFramePr>
          <p:xfrm>
            <a:off x="2976" y="2137"/>
            <a:ext cx="224" cy="187"/>
          </p:xfrm>
          <a:graphic>
            <a:graphicData uri="http://schemas.openxmlformats.org/presentationml/2006/ole">
              <mc:AlternateContent xmlns:mc="http://schemas.openxmlformats.org/markup-compatibility/2006">
                <mc:Choice xmlns:v="urn:schemas-microsoft-com:vml" Requires="v">
                  <p:oleObj spid="_x0000_s241097" name="Equation" r:id="rId16" imgW="152400" imgH="127000" progId="Equation.3">
                    <p:embed/>
                  </p:oleObj>
                </mc:Choice>
                <mc:Fallback>
                  <p:oleObj name="Equation" r:id="rId16" imgW="152400" imgH="127000" progId="Equation.3">
                    <p:embed/>
                    <p:pic>
                      <p:nvPicPr>
                        <p:cNvPr id="0" name=""/>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976" y="2137"/>
                          <a:ext cx="224" cy="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0210" name="Line 38"/>
            <p:cNvSpPr>
              <a:spLocks noChangeShapeType="1"/>
            </p:cNvSpPr>
            <p:nvPr/>
          </p:nvSpPr>
          <p:spPr bwMode="auto">
            <a:xfrm>
              <a:off x="1632" y="1872"/>
              <a:ext cx="0" cy="24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211" name="Line 39"/>
            <p:cNvSpPr>
              <a:spLocks noChangeShapeType="1"/>
            </p:cNvSpPr>
            <p:nvPr/>
          </p:nvSpPr>
          <p:spPr bwMode="auto">
            <a:xfrm>
              <a:off x="2400" y="1872"/>
              <a:ext cx="0" cy="24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212" name="Line 40"/>
            <p:cNvSpPr>
              <a:spLocks noChangeShapeType="1"/>
            </p:cNvSpPr>
            <p:nvPr/>
          </p:nvSpPr>
          <p:spPr bwMode="auto">
            <a:xfrm>
              <a:off x="3120" y="1872"/>
              <a:ext cx="0" cy="24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823337" name="Group 41"/>
          <p:cNvGrpSpPr>
            <a:grpSpLocks/>
          </p:cNvGrpSpPr>
          <p:nvPr/>
        </p:nvGrpSpPr>
        <p:grpSpPr bwMode="auto">
          <a:xfrm>
            <a:off x="76200" y="3733800"/>
            <a:ext cx="5175250" cy="1087438"/>
            <a:chOff x="48" y="2352"/>
            <a:chExt cx="3260" cy="685"/>
          </a:xfrm>
        </p:grpSpPr>
        <p:sp>
          <p:nvSpPr>
            <p:cNvPr id="823338" name="Text Box 42"/>
            <p:cNvSpPr txBox="1">
              <a:spLocks noChangeArrowheads="1"/>
            </p:cNvSpPr>
            <p:nvPr/>
          </p:nvSpPr>
          <p:spPr bwMode="auto">
            <a:xfrm>
              <a:off x="48" y="2352"/>
              <a:ext cx="1680"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defRPr/>
              </a:pPr>
              <a:r>
                <a:rPr lang="en-US">
                  <a:effectLst>
                    <a:outerShdw blurRad="38100" dist="38100" dir="2700000" algn="tl">
                      <a:srgbClr val="C0C0C0"/>
                    </a:outerShdw>
                  </a:effectLst>
                  <a:cs typeface="Arial" pitchFamily="34" charset="0"/>
                </a:rPr>
                <a:t>constrain</a:t>
              </a:r>
            </a:p>
          </p:txBody>
        </p:sp>
        <p:graphicFrame>
          <p:nvGraphicFramePr>
            <p:cNvPr id="50200" name="Object 43"/>
            <p:cNvGraphicFramePr>
              <a:graphicFrameLocks noChangeAspect="1"/>
            </p:cNvGraphicFramePr>
            <p:nvPr/>
          </p:nvGraphicFramePr>
          <p:xfrm>
            <a:off x="1519" y="2736"/>
            <a:ext cx="279" cy="301"/>
          </p:xfrm>
          <a:graphic>
            <a:graphicData uri="http://schemas.openxmlformats.org/presentationml/2006/ole">
              <mc:AlternateContent xmlns:mc="http://schemas.openxmlformats.org/markup-compatibility/2006">
                <mc:Choice xmlns:v="urn:schemas-microsoft-com:vml" Requires="v">
                  <p:oleObj spid="_x0000_s241098" name="Equation" r:id="rId18" imgW="165100" imgH="177800" progId="Equation.3">
                    <p:embed/>
                  </p:oleObj>
                </mc:Choice>
                <mc:Fallback>
                  <p:oleObj name="Equation" r:id="rId18" imgW="165100" imgH="177800" progId="Equation.3">
                    <p:embed/>
                    <p:pic>
                      <p:nvPicPr>
                        <p:cNvPr id="0" name=""/>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519" y="2736"/>
                          <a:ext cx="279" cy="3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50201" name="Object 44"/>
            <p:cNvGraphicFramePr>
              <a:graphicFrameLocks noChangeAspect="1"/>
            </p:cNvGraphicFramePr>
            <p:nvPr/>
          </p:nvGraphicFramePr>
          <p:xfrm>
            <a:off x="2330" y="2734"/>
            <a:ext cx="236" cy="279"/>
          </p:xfrm>
          <a:graphic>
            <a:graphicData uri="http://schemas.openxmlformats.org/presentationml/2006/ole">
              <mc:AlternateContent xmlns:mc="http://schemas.openxmlformats.org/markup-compatibility/2006">
                <mc:Choice xmlns:v="urn:schemas-microsoft-com:vml" Requires="v">
                  <p:oleObj spid="_x0000_s241099" name="Equation" r:id="rId20" imgW="139700" imgH="165100" progId="Equation.3">
                    <p:embed/>
                  </p:oleObj>
                </mc:Choice>
                <mc:Fallback>
                  <p:oleObj name="Equation" r:id="rId20" imgW="139700" imgH="165100" progId="Equation.3">
                    <p:embed/>
                    <p:pic>
                      <p:nvPicPr>
                        <p:cNvPr id="0" name=""/>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2330" y="2734"/>
                          <a:ext cx="236" cy="2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50202" name="Object 45"/>
            <p:cNvGraphicFramePr>
              <a:graphicFrameLocks noChangeAspect="1"/>
            </p:cNvGraphicFramePr>
            <p:nvPr/>
          </p:nvGraphicFramePr>
          <p:xfrm>
            <a:off x="3072" y="2723"/>
            <a:ext cx="236" cy="236"/>
          </p:xfrm>
          <a:graphic>
            <a:graphicData uri="http://schemas.openxmlformats.org/presentationml/2006/ole">
              <mc:AlternateContent xmlns:mc="http://schemas.openxmlformats.org/markup-compatibility/2006">
                <mc:Choice xmlns:v="urn:schemas-microsoft-com:vml" Requires="v">
                  <p:oleObj spid="_x0000_s241100" name="Equation" r:id="rId22" imgW="139700" imgH="139700" progId="Equation.3">
                    <p:embed/>
                  </p:oleObj>
                </mc:Choice>
                <mc:Fallback>
                  <p:oleObj name="Equation" r:id="rId22" imgW="139700" imgH="139700" progId="Equation.3">
                    <p:embed/>
                    <p:pic>
                      <p:nvPicPr>
                        <p:cNvPr id="0" name=""/>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3072" y="2723"/>
                          <a:ext cx="236" cy="2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0203" name="Line 46"/>
            <p:cNvSpPr>
              <a:spLocks noChangeShapeType="1"/>
            </p:cNvSpPr>
            <p:nvPr/>
          </p:nvSpPr>
          <p:spPr bwMode="auto">
            <a:xfrm>
              <a:off x="1680" y="2400"/>
              <a:ext cx="0" cy="24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204" name="Line 47"/>
            <p:cNvSpPr>
              <a:spLocks noChangeShapeType="1"/>
            </p:cNvSpPr>
            <p:nvPr/>
          </p:nvSpPr>
          <p:spPr bwMode="auto">
            <a:xfrm>
              <a:off x="2448" y="2400"/>
              <a:ext cx="0" cy="24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205" name="Line 48"/>
            <p:cNvSpPr>
              <a:spLocks noChangeShapeType="1"/>
            </p:cNvSpPr>
            <p:nvPr/>
          </p:nvSpPr>
          <p:spPr bwMode="auto">
            <a:xfrm>
              <a:off x="3168" y="2400"/>
              <a:ext cx="0" cy="24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823351" name="AutoShape 55"/>
          <p:cNvSpPr>
            <a:spLocks noChangeArrowheads="1"/>
          </p:cNvSpPr>
          <p:nvPr/>
        </p:nvSpPr>
        <p:spPr bwMode="auto">
          <a:xfrm>
            <a:off x="2286000" y="4267200"/>
            <a:ext cx="3200400" cy="1676400"/>
          </a:xfrm>
          <a:prstGeom prst="roundRect">
            <a:avLst>
              <a:gd name="adj" fmla="val 16667"/>
            </a:avLst>
          </a:prstGeom>
          <a:noFill/>
          <a:ln w="381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endParaRPr lang="en-US" altLang="en-US"/>
          </a:p>
        </p:txBody>
      </p:sp>
      <p:sp>
        <p:nvSpPr>
          <p:cNvPr id="823352" name="Text Box 56"/>
          <p:cNvSpPr txBox="1">
            <a:spLocks noChangeArrowheads="1"/>
          </p:cNvSpPr>
          <p:nvPr/>
        </p:nvSpPr>
        <p:spPr bwMode="auto">
          <a:xfrm>
            <a:off x="5410200" y="1295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defRPr/>
            </a:pPr>
            <a:r>
              <a:rPr lang="en-US">
                <a:effectLst>
                  <a:outerShdw blurRad="38100" dist="38100" dir="2700000" algn="tl">
                    <a:srgbClr val="C0C0C0"/>
                  </a:outerShdw>
                </a:effectLst>
                <a:cs typeface="Arial" pitchFamily="34" charset="0"/>
              </a:rPr>
              <a:t>existing function</a:t>
            </a:r>
          </a:p>
        </p:txBody>
      </p:sp>
      <p:grpSp>
        <p:nvGrpSpPr>
          <p:cNvPr id="823353" name="Group 57"/>
          <p:cNvGrpSpPr>
            <a:grpSpLocks/>
          </p:cNvGrpSpPr>
          <p:nvPr/>
        </p:nvGrpSpPr>
        <p:grpSpPr bwMode="auto">
          <a:xfrm>
            <a:off x="76200" y="4800600"/>
            <a:ext cx="8382000" cy="1066800"/>
            <a:chOff x="48" y="3024"/>
            <a:chExt cx="5280" cy="672"/>
          </a:xfrm>
        </p:grpSpPr>
        <p:grpSp>
          <p:nvGrpSpPr>
            <p:cNvPr id="50192" name="Group 58"/>
            <p:cNvGrpSpPr>
              <a:grpSpLocks/>
            </p:cNvGrpSpPr>
            <p:nvPr/>
          </p:nvGrpSpPr>
          <p:grpSpPr bwMode="auto">
            <a:xfrm>
              <a:off x="48" y="3024"/>
              <a:ext cx="3072" cy="630"/>
              <a:chOff x="48" y="3024"/>
              <a:chExt cx="3072" cy="630"/>
            </a:xfrm>
          </p:grpSpPr>
          <p:sp>
            <p:nvSpPr>
              <p:cNvPr id="823355" name="Text Box 59"/>
              <p:cNvSpPr txBox="1">
                <a:spLocks noChangeArrowheads="1"/>
              </p:cNvSpPr>
              <p:nvPr/>
            </p:nvSpPr>
            <p:spPr bwMode="auto">
              <a:xfrm>
                <a:off x="48" y="3216"/>
                <a:ext cx="1152"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defRPr/>
                </a:pPr>
                <a:r>
                  <a:rPr lang="en-US">
                    <a:effectLst>
                      <a:outerShdw blurRad="38100" dist="38100" dir="2700000" algn="tl">
                        <a:srgbClr val="C0C0C0"/>
                      </a:outerShdw>
                    </a:effectLst>
                    <a:cs typeface="Arial" pitchFamily="34" charset="0"/>
                  </a:rPr>
                  <a:t>assemble</a:t>
                </a:r>
              </a:p>
            </p:txBody>
          </p:sp>
          <p:graphicFrame>
            <p:nvGraphicFramePr>
              <p:cNvPr id="50195" name="Object 60"/>
              <p:cNvGraphicFramePr>
                <a:graphicFrameLocks noChangeAspect="1"/>
              </p:cNvGraphicFramePr>
              <p:nvPr/>
            </p:nvGraphicFramePr>
            <p:xfrm>
              <a:off x="2183" y="3456"/>
              <a:ext cx="674" cy="198"/>
            </p:xfrm>
            <a:graphic>
              <a:graphicData uri="http://schemas.openxmlformats.org/presentationml/2006/ole">
                <mc:AlternateContent xmlns:mc="http://schemas.openxmlformats.org/markup-compatibility/2006">
                  <mc:Choice xmlns:v="urn:schemas-microsoft-com:vml" Requires="v">
                    <p:oleObj spid="_x0000_s241101" name="Equation" r:id="rId24" imgW="520700" imgH="152400" progId="Equation.3">
                      <p:embed/>
                    </p:oleObj>
                  </mc:Choice>
                  <mc:Fallback>
                    <p:oleObj name="Equation" r:id="rId24" imgW="520700" imgH="152400" progId="Equation.3">
                      <p:embed/>
                      <p:pic>
                        <p:nvPicPr>
                          <p:cNvPr id="0" name=""/>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2183" y="3456"/>
                            <a:ext cx="674" cy="1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0196" name="Line 61"/>
              <p:cNvSpPr>
                <a:spLocks noChangeShapeType="1"/>
              </p:cNvSpPr>
              <p:nvPr/>
            </p:nvSpPr>
            <p:spPr bwMode="auto">
              <a:xfrm>
                <a:off x="1728" y="3024"/>
                <a:ext cx="624" cy="384"/>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197" name="Line 62"/>
              <p:cNvSpPr>
                <a:spLocks noChangeShapeType="1"/>
              </p:cNvSpPr>
              <p:nvPr/>
            </p:nvSpPr>
            <p:spPr bwMode="auto">
              <a:xfrm>
                <a:off x="2448" y="3024"/>
                <a:ext cx="0" cy="384"/>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198" name="Line 63"/>
              <p:cNvSpPr>
                <a:spLocks noChangeShapeType="1"/>
              </p:cNvSpPr>
              <p:nvPr/>
            </p:nvSpPr>
            <p:spPr bwMode="auto">
              <a:xfrm flipH="1">
                <a:off x="2592" y="3024"/>
                <a:ext cx="528" cy="384"/>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823360" name="Text Box 64"/>
            <p:cNvSpPr txBox="1">
              <a:spLocks noChangeArrowheads="1"/>
            </p:cNvSpPr>
            <p:nvPr/>
          </p:nvSpPr>
          <p:spPr bwMode="auto">
            <a:xfrm>
              <a:off x="3504" y="3408"/>
              <a:ext cx="1824"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defRPr/>
              </a:pPr>
              <a:r>
                <a:rPr lang="en-US">
                  <a:effectLst>
                    <a:outerShdw blurRad="38100" dist="38100" dir="2700000" algn="tl">
                      <a:srgbClr val="C0C0C0"/>
                    </a:outerShdw>
                  </a:effectLst>
                  <a:cs typeface="Arial" pitchFamily="34" charset="0"/>
                </a:rPr>
                <a:t>new function</a:t>
              </a:r>
            </a:p>
          </p:txBody>
        </p:sp>
      </p:grpSp>
      <p:sp>
        <p:nvSpPr>
          <p:cNvPr id="3" name="Slide Number Placeholder 2"/>
          <p:cNvSpPr>
            <a:spLocks noGrp="1"/>
          </p:cNvSpPr>
          <p:nvPr>
            <p:ph type="sldNum" sz="quarter" idx="12"/>
          </p:nvPr>
        </p:nvSpPr>
        <p:spPr/>
        <p:txBody>
          <a:bodyPr/>
          <a:lstStyle/>
          <a:p>
            <a:fld id="{88AD08FE-21CA-447A-B5E0-10774CCDBD3A}" type="slidenum">
              <a:rPr lang="en-US" smtClean="0"/>
              <a:t>58</a:t>
            </a:fld>
            <a:endParaRPr lang="en-US"/>
          </a:p>
        </p:txBody>
      </p:sp>
    </p:spTree>
    <p:extLst>
      <p:ext uri="{BB962C8B-B14F-4D97-AF65-F5344CB8AC3E}">
        <p14:creationId xmlns:p14="http://schemas.microsoft.com/office/powerpoint/2010/main" val="422497948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2332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823317"/>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233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3328" grpId="0" animBg="1"/>
      <p:bldP spid="823351"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sz="quarter"/>
          </p:nvPr>
        </p:nvSpPr>
        <p:spPr>
          <a:xfrm>
            <a:off x="152400" y="202211"/>
            <a:ext cx="8763000" cy="1143000"/>
          </a:xfrm>
        </p:spPr>
        <p:txBody>
          <a:bodyPr>
            <a:normAutofit fontScale="90000"/>
          </a:bodyPr>
          <a:lstStyle/>
          <a:p>
            <a:pPr eaLnBrk="1" hangingPunct="1"/>
            <a:r>
              <a:rPr lang="en-US" altLang="en-US" sz="3600" b="1" dirty="0" smtClean="0">
                <a:solidFill>
                  <a:srgbClr val="000090"/>
                </a:solidFill>
                <a:latin typeface="Arial" charset="0"/>
                <a:cs typeface="Arial" charset="0"/>
              </a:rPr>
              <a:t>A Sample Derived Function based on BM25 </a:t>
            </a:r>
            <a:r>
              <a:rPr lang="en-US" altLang="en-US" sz="3600" b="1" dirty="0">
                <a:solidFill>
                  <a:srgbClr val="000090"/>
                </a:solidFill>
                <a:latin typeface="Arial" charset="0"/>
                <a:cs typeface="Arial" charset="0"/>
              </a:rPr>
              <a:t/>
            </a:r>
            <a:br>
              <a:rPr lang="en-US" altLang="en-US" sz="3600" b="1" dirty="0">
                <a:solidFill>
                  <a:srgbClr val="000090"/>
                </a:solidFill>
                <a:latin typeface="Arial" charset="0"/>
                <a:cs typeface="Arial" charset="0"/>
              </a:rPr>
            </a:br>
            <a:r>
              <a:rPr lang="en-US" altLang="en-US" sz="2200" dirty="0" smtClean="0">
                <a:solidFill>
                  <a:schemeClr val="bg1">
                    <a:lumMod val="50000"/>
                  </a:schemeClr>
                </a:solidFill>
                <a:latin typeface="Arial" charset="0"/>
                <a:cs typeface="Arial" charset="0"/>
              </a:rPr>
              <a:t>[Fang &amp; </a:t>
            </a:r>
            <a:r>
              <a:rPr lang="en-US" altLang="en-US" sz="2200" dirty="0" err="1" smtClean="0">
                <a:solidFill>
                  <a:schemeClr val="bg1">
                    <a:lumMod val="50000"/>
                  </a:schemeClr>
                </a:solidFill>
                <a:latin typeface="Arial" charset="0"/>
                <a:cs typeface="Arial" charset="0"/>
              </a:rPr>
              <a:t>Zhai</a:t>
            </a:r>
            <a:r>
              <a:rPr lang="en-US" altLang="en-US" sz="2200" dirty="0" smtClean="0">
                <a:solidFill>
                  <a:schemeClr val="bg1">
                    <a:lumMod val="50000"/>
                  </a:schemeClr>
                </a:solidFill>
                <a:latin typeface="Arial" charset="0"/>
                <a:cs typeface="Arial" charset="0"/>
              </a:rPr>
              <a:t> 2005] </a:t>
            </a:r>
          </a:p>
        </p:txBody>
      </p:sp>
      <p:graphicFrame>
        <p:nvGraphicFramePr>
          <p:cNvPr id="51203" name="Object 3"/>
          <p:cNvGraphicFramePr>
            <a:graphicFrameLocks noGrp="1" noChangeAspect="1"/>
          </p:cNvGraphicFramePr>
          <p:nvPr>
            <p:ph sz="quarter" idx="3"/>
          </p:nvPr>
        </p:nvGraphicFramePr>
        <p:xfrm>
          <a:off x="2533650" y="8166100"/>
          <a:ext cx="114300" cy="215900"/>
        </p:xfrm>
        <a:graphic>
          <a:graphicData uri="http://schemas.openxmlformats.org/presentationml/2006/ole">
            <mc:AlternateContent xmlns:mc="http://schemas.openxmlformats.org/markup-compatibility/2006">
              <mc:Choice xmlns:v="urn:schemas-microsoft-com:vml" Requires="v">
                <p:oleObj spid="_x0000_s16159" name="Equation" r:id="rId4" imgW="114151" imgH="215619" progId="Equation.3">
                  <p:embed/>
                </p:oleObj>
              </mc:Choice>
              <mc:Fallback>
                <p:oleObj name="Equation" r:id="rId4" imgW="114151" imgH="215619"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33650" y="8166100"/>
                        <a:ext cx="114300" cy="215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51204" name="Object 4"/>
          <p:cNvGraphicFramePr>
            <a:graphicFrameLocks noGrp="1" noChangeAspect="1"/>
          </p:cNvGraphicFramePr>
          <p:nvPr>
            <p:ph sz="quarter" idx="2"/>
          </p:nvPr>
        </p:nvGraphicFramePr>
        <p:xfrm>
          <a:off x="990600" y="2493963"/>
          <a:ext cx="7239000" cy="1260475"/>
        </p:xfrm>
        <a:graphic>
          <a:graphicData uri="http://schemas.openxmlformats.org/presentationml/2006/ole">
            <mc:AlternateContent xmlns:mc="http://schemas.openxmlformats.org/markup-compatibility/2006">
              <mc:Choice xmlns:v="urn:schemas-microsoft-com:vml" Requires="v">
                <p:oleObj spid="_x0000_s16160" name="Equation" r:id="rId6" imgW="3136900" imgH="546100" progId="Equation.3">
                  <p:embed/>
                </p:oleObj>
              </mc:Choice>
              <mc:Fallback>
                <p:oleObj name="Equation" r:id="rId6" imgW="3136900" imgH="54610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90600" y="2493963"/>
                        <a:ext cx="7239000" cy="1260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nvGrpSpPr>
          <p:cNvPr id="738318" name="Group 14"/>
          <p:cNvGrpSpPr>
            <a:grpSpLocks/>
          </p:cNvGrpSpPr>
          <p:nvPr/>
        </p:nvGrpSpPr>
        <p:grpSpPr bwMode="auto">
          <a:xfrm>
            <a:off x="3886200" y="1828800"/>
            <a:ext cx="1752600" cy="1752600"/>
            <a:chOff x="2448" y="1152"/>
            <a:chExt cx="1104" cy="1104"/>
          </a:xfrm>
        </p:grpSpPr>
        <p:sp>
          <p:nvSpPr>
            <p:cNvPr id="51216" name="Oval 5"/>
            <p:cNvSpPr>
              <a:spLocks noChangeArrowheads="1"/>
            </p:cNvSpPr>
            <p:nvPr/>
          </p:nvSpPr>
          <p:spPr bwMode="auto">
            <a:xfrm>
              <a:off x="2448" y="1440"/>
              <a:ext cx="960" cy="816"/>
            </a:xfrm>
            <a:prstGeom prst="ellipse">
              <a:avLst/>
            </a:prstGeom>
            <a:noFill/>
            <a:ln w="1905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endParaRPr lang="en-US" altLang="en-US"/>
            </a:p>
          </p:txBody>
        </p:sp>
        <p:sp>
          <p:nvSpPr>
            <p:cNvPr id="738313" name="Text Box 9"/>
            <p:cNvSpPr txBox="1">
              <a:spLocks noChangeArrowheads="1"/>
            </p:cNvSpPr>
            <p:nvPr/>
          </p:nvSpPr>
          <p:spPr bwMode="auto">
            <a:xfrm>
              <a:off x="2688" y="1152"/>
              <a:ext cx="864"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defRPr/>
              </a:pPr>
              <a:r>
                <a:rPr lang="en-US" sz="2400" dirty="0">
                  <a:solidFill>
                    <a:srgbClr val="FF0000"/>
                  </a:solidFill>
                  <a:effectLst>
                    <a:outerShdw blurRad="38100" dist="38100" dir="2700000" algn="tl">
                      <a:srgbClr val="C0C0C0"/>
                    </a:outerShdw>
                  </a:effectLst>
                  <a:cs typeface="Arial" pitchFamily="34" charset="0"/>
                </a:rPr>
                <a:t>IDF</a:t>
              </a:r>
              <a:endParaRPr lang="en-US" sz="2400" dirty="0">
                <a:effectLst>
                  <a:outerShdw blurRad="38100" dist="38100" dir="2700000" algn="tl">
                    <a:srgbClr val="C0C0C0"/>
                  </a:outerShdw>
                </a:effectLst>
                <a:cs typeface="Arial" pitchFamily="34" charset="0"/>
              </a:endParaRPr>
            </a:p>
          </p:txBody>
        </p:sp>
      </p:grpSp>
      <p:grpSp>
        <p:nvGrpSpPr>
          <p:cNvPr id="738317" name="Group 13"/>
          <p:cNvGrpSpPr>
            <a:grpSpLocks/>
          </p:cNvGrpSpPr>
          <p:nvPr/>
        </p:nvGrpSpPr>
        <p:grpSpPr bwMode="auto">
          <a:xfrm>
            <a:off x="5410200" y="1828800"/>
            <a:ext cx="2286000" cy="1752600"/>
            <a:chOff x="3408" y="1152"/>
            <a:chExt cx="1440" cy="1104"/>
          </a:xfrm>
        </p:grpSpPr>
        <p:sp>
          <p:nvSpPr>
            <p:cNvPr id="51214" name="AutoShape 8"/>
            <p:cNvSpPr>
              <a:spLocks noChangeArrowheads="1"/>
            </p:cNvSpPr>
            <p:nvPr/>
          </p:nvSpPr>
          <p:spPr bwMode="auto">
            <a:xfrm>
              <a:off x="3408" y="1584"/>
              <a:ext cx="1344" cy="672"/>
            </a:xfrm>
            <a:prstGeom prst="parallelogram">
              <a:avLst>
                <a:gd name="adj" fmla="val 95093"/>
              </a:avLst>
            </a:prstGeom>
            <a:noFill/>
            <a:ln w="1905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endParaRPr lang="en-US" altLang="en-US"/>
            </a:p>
          </p:txBody>
        </p:sp>
        <p:sp>
          <p:nvSpPr>
            <p:cNvPr id="738314" name="Text Box 10"/>
            <p:cNvSpPr txBox="1">
              <a:spLocks noChangeArrowheads="1"/>
            </p:cNvSpPr>
            <p:nvPr/>
          </p:nvSpPr>
          <p:spPr bwMode="auto">
            <a:xfrm>
              <a:off x="3984" y="1152"/>
              <a:ext cx="864"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defRPr/>
              </a:pPr>
              <a:r>
                <a:rPr lang="en-US" sz="2400" dirty="0">
                  <a:solidFill>
                    <a:srgbClr val="FF0000"/>
                  </a:solidFill>
                  <a:effectLst>
                    <a:outerShdw blurRad="38100" dist="38100" dir="2700000" algn="tl">
                      <a:srgbClr val="C0C0C0"/>
                    </a:outerShdw>
                  </a:effectLst>
                  <a:cs typeface="Arial" pitchFamily="34" charset="0"/>
                </a:rPr>
                <a:t>TF</a:t>
              </a:r>
              <a:endParaRPr lang="en-US" sz="2400" dirty="0">
                <a:effectLst>
                  <a:outerShdw blurRad="38100" dist="38100" dir="2700000" algn="tl">
                    <a:srgbClr val="C0C0C0"/>
                  </a:outerShdw>
                </a:effectLst>
                <a:cs typeface="Arial" pitchFamily="34" charset="0"/>
              </a:endParaRPr>
            </a:p>
          </p:txBody>
        </p:sp>
      </p:grpSp>
      <p:grpSp>
        <p:nvGrpSpPr>
          <p:cNvPr id="738316" name="Group 12"/>
          <p:cNvGrpSpPr>
            <a:grpSpLocks/>
          </p:cNvGrpSpPr>
          <p:nvPr/>
        </p:nvGrpSpPr>
        <p:grpSpPr bwMode="auto">
          <a:xfrm>
            <a:off x="6096000" y="2895601"/>
            <a:ext cx="3048000" cy="1589088"/>
            <a:chOff x="3840" y="1824"/>
            <a:chExt cx="1920" cy="1001"/>
          </a:xfrm>
        </p:grpSpPr>
        <p:sp>
          <p:nvSpPr>
            <p:cNvPr id="51212" name="Oval 6"/>
            <p:cNvSpPr>
              <a:spLocks noChangeArrowheads="1"/>
            </p:cNvSpPr>
            <p:nvPr/>
          </p:nvSpPr>
          <p:spPr bwMode="auto">
            <a:xfrm>
              <a:off x="4464" y="1824"/>
              <a:ext cx="816" cy="624"/>
            </a:xfrm>
            <a:prstGeom prst="ellipse">
              <a:avLst/>
            </a:prstGeom>
            <a:noFill/>
            <a:ln w="1905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endParaRPr lang="en-US" altLang="en-US"/>
            </a:p>
          </p:txBody>
        </p:sp>
        <p:sp>
          <p:nvSpPr>
            <p:cNvPr id="738315" name="Text Box 11"/>
            <p:cNvSpPr txBox="1">
              <a:spLocks noChangeArrowheads="1"/>
            </p:cNvSpPr>
            <p:nvPr/>
          </p:nvSpPr>
          <p:spPr bwMode="auto">
            <a:xfrm>
              <a:off x="3840" y="2534"/>
              <a:ext cx="1920"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defRPr/>
              </a:pPr>
              <a:r>
                <a:rPr lang="en-US" sz="2400" dirty="0">
                  <a:solidFill>
                    <a:srgbClr val="FF0000"/>
                  </a:solidFill>
                  <a:effectLst>
                    <a:outerShdw blurRad="38100" dist="38100" dir="2700000" algn="tl">
                      <a:srgbClr val="C0C0C0"/>
                    </a:outerShdw>
                  </a:effectLst>
                  <a:cs typeface="Arial" pitchFamily="34" charset="0"/>
                </a:rPr>
                <a:t>length normalization</a:t>
              </a:r>
              <a:endParaRPr lang="en-US" sz="2400" dirty="0">
                <a:effectLst>
                  <a:outerShdw blurRad="38100" dist="38100" dir="2700000" algn="tl">
                    <a:srgbClr val="C0C0C0"/>
                  </a:outerShdw>
                </a:effectLst>
                <a:cs typeface="Arial" pitchFamily="34" charset="0"/>
              </a:endParaRPr>
            </a:p>
          </p:txBody>
        </p:sp>
      </p:grpSp>
      <p:grpSp>
        <p:nvGrpSpPr>
          <p:cNvPr id="738321" name="Group 17"/>
          <p:cNvGrpSpPr>
            <a:grpSpLocks/>
          </p:cNvGrpSpPr>
          <p:nvPr/>
        </p:nvGrpSpPr>
        <p:grpSpPr bwMode="auto">
          <a:xfrm>
            <a:off x="2971800" y="1828800"/>
            <a:ext cx="1066800" cy="1447800"/>
            <a:chOff x="1872" y="1152"/>
            <a:chExt cx="672" cy="912"/>
          </a:xfrm>
        </p:grpSpPr>
        <p:sp>
          <p:nvSpPr>
            <p:cNvPr id="51210" name="Oval 15"/>
            <p:cNvSpPr>
              <a:spLocks noChangeArrowheads="1"/>
            </p:cNvSpPr>
            <p:nvPr/>
          </p:nvSpPr>
          <p:spPr bwMode="auto">
            <a:xfrm>
              <a:off x="1872" y="1632"/>
              <a:ext cx="576" cy="432"/>
            </a:xfrm>
            <a:prstGeom prst="ellipse">
              <a:avLst/>
            </a:prstGeom>
            <a:noFill/>
            <a:ln w="1905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endParaRPr lang="en-US" altLang="en-US"/>
            </a:p>
          </p:txBody>
        </p:sp>
        <p:sp>
          <p:nvSpPr>
            <p:cNvPr id="738320" name="Text Box 16"/>
            <p:cNvSpPr txBox="1">
              <a:spLocks noChangeArrowheads="1"/>
            </p:cNvSpPr>
            <p:nvPr/>
          </p:nvSpPr>
          <p:spPr bwMode="auto">
            <a:xfrm>
              <a:off x="1872" y="1152"/>
              <a:ext cx="672"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defRPr/>
              </a:pPr>
              <a:r>
                <a:rPr lang="en-US" sz="2400" dirty="0">
                  <a:solidFill>
                    <a:srgbClr val="FF0000"/>
                  </a:solidFill>
                  <a:effectLst>
                    <a:outerShdw blurRad="38100" dist="38100" dir="2700000" algn="tl">
                      <a:srgbClr val="C0C0C0"/>
                    </a:outerShdw>
                  </a:effectLst>
                  <a:cs typeface="Arial" pitchFamily="34" charset="0"/>
                </a:rPr>
                <a:t>QTF</a:t>
              </a:r>
            </a:p>
          </p:txBody>
        </p:sp>
      </p:grpSp>
      <p:sp>
        <p:nvSpPr>
          <p:cNvPr id="2" name="Slide Number Placeholder 1"/>
          <p:cNvSpPr>
            <a:spLocks noGrp="1"/>
          </p:cNvSpPr>
          <p:nvPr>
            <p:ph type="sldNum" sz="quarter" idx="12"/>
          </p:nvPr>
        </p:nvSpPr>
        <p:spPr/>
        <p:txBody>
          <a:bodyPr/>
          <a:lstStyle/>
          <a:p>
            <a:pPr>
              <a:defRPr/>
            </a:pPr>
            <a:fld id="{57A45CEA-176F-4D48-A5A3-E5041E9EBD64}" type="slidenum">
              <a:rPr lang="zh-CN" altLang="en-US" smtClean="0"/>
              <a:pPr>
                <a:defRPr/>
              </a:pPr>
              <a:t>59</a:t>
            </a:fld>
            <a:endParaRPr lang="en-US" altLang="zh-CN"/>
          </a:p>
        </p:txBody>
      </p:sp>
    </p:spTree>
    <p:extLst>
      <p:ext uri="{BB962C8B-B14F-4D97-AF65-F5344CB8AC3E}">
        <p14:creationId xmlns:p14="http://schemas.microsoft.com/office/powerpoint/2010/main" val="95912620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3832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3831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3831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383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p:txBody>
          <a:bodyPr/>
          <a:lstStyle/>
          <a:p>
            <a:pPr algn="l"/>
            <a:r>
              <a:rPr lang="en-US" altLang="en-US" b="1" dirty="0" smtClean="0">
                <a:solidFill>
                  <a:srgbClr val="000090"/>
                </a:solidFill>
                <a:latin typeface="Arial" charset="0"/>
                <a:cs typeface="Arial" charset="0"/>
              </a:rPr>
              <a:t>   Search accuracy matters! </a:t>
            </a:r>
          </a:p>
        </p:txBody>
      </p:sp>
      <p:sp>
        <p:nvSpPr>
          <p:cNvPr id="18436" name="Rectangle 5"/>
          <p:cNvSpPr>
            <a:spLocks noChangeArrowheads="1"/>
          </p:cNvSpPr>
          <p:nvPr/>
        </p:nvSpPr>
        <p:spPr bwMode="auto">
          <a:xfrm>
            <a:off x="598488" y="5421313"/>
            <a:ext cx="82677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altLang="en-US"/>
              <a:t>Sources: </a:t>
            </a:r>
          </a:p>
          <a:p>
            <a:pPr eaLnBrk="1" hangingPunct="1"/>
            <a:r>
              <a:rPr lang="en-US" altLang="en-US"/>
              <a:t>          Google, Twitter:  </a:t>
            </a:r>
            <a:r>
              <a:rPr lang="en-US" altLang="en-US">
                <a:hlinkClick r:id="rId2"/>
              </a:rPr>
              <a:t>http://www.statisticbrain.com/</a:t>
            </a:r>
            <a:endParaRPr lang="en-US" altLang="en-US"/>
          </a:p>
          <a:p>
            <a:pPr eaLnBrk="1" hangingPunct="1"/>
            <a:r>
              <a:rPr lang="en-US" altLang="en-US"/>
              <a:t>          PubMed: </a:t>
            </a:r>
            <a:r>
              <a:rPr lang="en-US" altLang="en-US">
                <a:hlinkClick r:id="rId3"/>
              </a:rPr>
              <a:t>http://www.ncbi.nlm.nih.gov/About/tools/restable_stat_pubmed.html</a:t>
            </a:r>
            <a:endParaRPr lang="en-US" altLang="en-US"/>
          </a:p>
          <a:p>
            <a:pPr eaLnBrk="1" hangingPunct="1"/>
            <a:endParaRPr lang="en-US" altLang="en-US"/>
          </a:p>
        </p:txBody>
      </p:sp>
      <p:sp>
        <p:nvSpPr>
          <p:cNvPr id="18437" name="TextBox 6"/>
          <p:cNvSpPr txBox="1">
            <a:spLocks noChangeArrowheads="1"/>
          </p:cNvSpPr>
          <p:nvPr/>
        </p:nvSpPr>
        <p:spPr bwMode="auto">
          <a:xfrm>
            <a:off x="2370138" y="990600"/>
            <a:ext cx="249078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altLang="en-US" sz="2800" b="1"/>
              <a:t># Queries /Day </a:t>
            </a:r>
          </a:p>
        </p:txBody>
      </p:sp>
      <p:pic>
        <p:nvPicPr>
          <p:cNvPr id="18438" name="Picture 9" descr="http://t3.gstatic.com/images?q=tbn:ANd9GcRVFquxAQ0OJGuoYqseGsq_6GmMsXPkILZaZc_or-Mo5R01KOu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4938" y="3514725"/>
            <a:ext cx="1998662"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9" name="AutoShape 13" descr="data:image/jpeg;base64,/9j/4AAQSkZJRgABAQAAAQABAAD/2wCEAAkGBhAQERUUEBQWFBQVFRQWFRQVFRUUGBgVFBQVFBUUFRQXHCYeFxklGRQUHy8gIycpLCwsFR4xNTAqNSYrLCkBCQoKDgwOGg8PGi0jHyUsLCosNS8sKi8qKi0pLCwsKiwvLCwsLCkuLCwsLCwsLCwpLCwsLCwpLCosLCwsLCwsLP/AABEIAKgBLAMBIgACEQEDEQH/xAAbAAACAgMBAAAAAAAAAAAAAAAABgQFAQIDB//EAEEQAAEDAQUDBwoDCAMBAQAAAAEAAgMRBAUGITESQVEyYXFygZGxExYiNEJSU6HB0WKCkhQVIzOisuHwB0PC8ST/xAAaAQACAwEBAAAAAAAAAAAAAAAABAIDBQEG/8QANREAAgICAAQCBgkFAQEAAAAAAQIAAwQRBRIhMUFxEyIyM1GxFDRSYYGRocHRI2Jy4fBCFf/aAAwDAQACEQMRAD8A9xQhCIQQhCIQQhCIQWhkFaVz4KFb7WR6INOJ+iqjesYcdpzjXUtFfmrFrJ6yh7gp1GNrwdFsqmx3zZqUDtnrCle1WjXV0zUWUjvLFcMOhmyEIUZOCEIRCCEIRCCFzZO0kgEEtyI4HnUS+Lz/AGeIybDpA0jaDM3Bu91N9F0Ak6kSwA3J6FAuq+4LUzbgkDxvpqOYjUKcCggg6M6CGGxMoWFh0gAqTQcSuTs2QokV6wvdstkYTwDhVSqrpBHeRVg3YzKEIXJKCEIRCCEIRCCELBRCZQq+1X7BHUOeKjIgZmvCgWLLfsMhaA8BztGEja7QFZ6N9b0dSj6RVzcvMN+csUICFXL4IQhEIIQhEIIWHOA1yQHBEJlc7RLstJ4LpVUeJrVssDB7WZ6ApIvMdSux+RSZS263GQ0HJ8elUYgM0ji+vk2HZYwEgOcOU51NeACsV2u2JokYNxfU9pWkNKOkx+rHrN23NK1lRHRutN9OjVdbsvV8J4s3t+o4FQL6xbbLJeAE2z+zuIDWAgnYNBtk6h1TvU29oAyVwboaOHbmqxthpvGXMAnVCeh1HGGYPaHNNQRULoky7MW2ezVjtEgb7TdTTiMtFraceC0yts93tLnvIDpSKNYz2nAHM0HZWiWND76DpHlyFKgnvHVC1YKZLZURiC0kdQaV5lusEIhPPb9vstl8pGS2QGjXtFCQDnDPGd43FZtWN2ywASeUikBr5SE12TueGHlN4tVxi7CvlwZYRSUDMe+Bu63OvOnNIJBBBGRBFCOYhb2NVTkVj4j8x/qeQy78nDuPwP5H/cr571eycywuDH1qXw1Y1/4tjdXeNE74c/5UBoy2ih08q0Zfnbu6Qki2XdXNmu8fZRbPYXOOlBxP0TduKlg0w/mRoz2T11PmJ7pb8Q2eKETF4c1w9DZIO0dwavOb7xHNanHaJazdGDl28SqeGINaGitBX56lbqGNgpSeY9TFs7idmT6o6L85tEwkgNBLq5Buteaie8KYikDxZrUCH+w59QT+F1dTwO9Vv/HcbDO8mm0Gej2n0iPkpX/IkjQ+EtNJBU1GoAIp81Tkst1v0cr4d/gYxho2PR9LVvHWviN6/OPQKyUuYfxdDO1rZHBktKEHIE8WlMQKw7K2rPKw1PWU3pcodDsSttt+xwyBklRUVDqVGtOn/wCqbZ7UyQVY4OHEGqrsQ3P5dgLeW3NvPxaktrpIXZbTHDXcf8pynGS9PVOm8Zl5Ofdi26ddoexnpaEn2DF725TDaHvDI9o0KZbDeUUwrG4Hm3jpCWtx7KvaEdx86nI9g9fge8lqhxNfPkm7DD6bhr7o49Kup5gxpcdACT0Bec221mWRz3e0e4bh3K/Co9I+z2EV4rlmivkXu3ynAHPj/vFXl0X/ABQ5GED8Tcz881RoW3ZUtg008rTe9Lcyd/IT0myW1krQ6M1H+5EblIXnN2Xk+zv2m6e03iPuvQbNOJGhzTUOAI7Vg5OMaT9xnr8DOGUvXow7/wAzqhCEpNKCEKPbpA1hLg4imezrnwQJwnQ3IGKJtmzurA6drvRexhAdsnUtrqeYLyZ99Pskg/YprQwamKcck+6WnlDnTvby1w2Q97m+6+oI7apYvPC3lDtMkNeEhLuza1WnQoUaaZV1vMekaMO/8mwy0ZagIX6bXsHt9ntUq/7Y2SQbBBaGjMZg1zyK8rt11yw/zGkDiMwe1O91wlkMbTqGCq6aEU8yyLXs68rSUstcQQRqCCOkLCF2VSVbsK2S2zttLpCw+j5WOoo4s0107NVm9bSJJXObpkB0DJREKAXXj5SxrOYa15xHxHA5toeXA0cQWniKaAptwrbZoox+w2AVeSDJJIQTTUuJFdnoVlYIg6VgIB9IahOFssYkbSpaRm1zci07iFy64aCkS2isnbCaXUy0BlbQ5hec6MBDW8wrmelTUv2fEfkn+RtlI5PZk/65BucD7J5ir2OUOFQQRxGaSdGU7I/iPVWo40p6jv8AEec3QsVXOWdrRVzg0cSQFXLSQO86EJUxdhZkrTNHRsgFXVyDwOPA867XrjqzxZRnyruDeT2u+ySL4xFPaj/EdRu6NuTR08T0rTw8W/mDj1f++EwuJZ+KazWfWP3eB85WIQheinjoIRVSrLdU0ubGEjjoO8rhYKNkySozHSjc4wWh8bg5ji1w0INCsySySvq4l73ECpNSScgFItVyzxCr2GnEUIHTRXWBLn8rN5Vw9CLTnedO4Z9yosurRDZ0Ov8AtRqnHtssWk7Gz/xlzcuAYmgOtB8o73NGA8OLk2sjDQAMgNAtqLK8vbc9p253Pd4+NVjry1jX7yFe8MjonCIlr9WkZZjd2rz6aV7nEvJLtDta5bivTSlPFNog2y0xkyUrt8nXTrJ3At5W5NbmTxjHDKLebWumuuj/ALi2t4ZnMcHMJaRoQtELbI33nlgSDsS7t2JDLZ9gijyQHEaFo8KqkQhV11LWNLLbr3uIZzsgaghCFZKYJpwte7GRFkjw3ZcdnaNMjn41SstonNDhtglu8A0PeqL6hanKY1iZDY9gdfKegNvuFzgxjg9x0Dc+0kaBTqpcuG3RV2YLO8V5TzSna45lMS8/cgRtAfnr9p7PFuNycxIPkDr9e82WsjKih+WXzWyFTG5SW3Dgfm15r+LP56qktV1Sx8puXEZhOywVctzLFnxkbqOk8+IBFDQjgc1lW2Inx+UDWAAjlEDedyqU6p5huZrrysRBZa0k0GZWFc2GzNa0EZk7/oFxm5YKvMZHgure805h9SpQsEfu/MqQhUliYwEAmt3XW3yrXNqNnOnyV/RR7FZ9gZ6nX7KSlnbmMeqTlWV19XLFao9iQc7XDVp4hecXjYrVYH7O29oPJc1xDXDo0B5l6wo1tsMczCyRoc07j4jgUzjZRp9U9V+EQzuHrkeup0/x/meTuv8AtR1mk/UVDlne/luc7rEnxTDiDBcsFXQgyR97m9I3jnS2vRUtU45q9Tx2Sl9Tclu/xghCFfFYLLGFxAAqTkAN5WE14TuoBvlnDM5M5hvPSVTdaKl5jGMag32BBOlz4XawB0w2n+77LfuVfBCy1tTQLCssZztjPV00JUOVBAQ7fo+8Kd6tLpuxlnibGzRup4k6krexWTYGep/2ilpOywn1R2mnTSFPOR1ghYLllUxmCgXndEU4o8ZjRw1CnrBUlYqdr3kHRbF5WGxEC+rsZZ3BrXlztSKUoN1Sq5OGIbhZITLt7BA9Kuhpp0FJ69Di2+kTvs+M8Tn45otI1oHt5fOCEITUQghCEQgm7Cl2N8kXvaCXmoqAaAZClUu3Vdrp5A0aauPAfdegwxBoDW5ACgHMFl8Qu0PRjv4zf4Ni8zG5h0HQec3DANEUWULGnqZCttsMXpFpLN5GrecjeERXvA4ZPHbkpZbXVUd4YaBqYjsn3Tp2cFYvKejdJTYbF6r1ljJfEDRm8dmaqLfiUmoiFPxH6BVNosMkZ9NpHPqO8LhVMpSnfvEnyLD07QJrqhCy0VIHEq+Kyzu+zspWoc75BT0WezmgDW92imRXaTyjTmCVZhvrHUrOugkMNJyGZVjZLDs5u14cFJis7W6BdFSz77RpKtdTBCEKuXQQhCITBCob5wbZ7RVwHk3+83f1m6FX6FNLGrO0OpVbTXcvLYNieW3lgq1Q5hvlG8Wa9rTmqKSMtNHAtPAgg/Ne3UXKaxsfy2td0gHxWpXxRwNONzBu4DWx3W2vPrPFCvQ7pe0wR7GmyBlxAzCu3YashNTBH+kKVZbuiiFI2NaOAACjk5y2qAAZPC4VZjuSzAgythsT3bqDiVZ2axtZpmeK70WVmtYWm2lSrBCEKEtnOWMOBB0Ko7beFosh9IeVi3O0c3mduPSmBavYCKHMHcrK3Cn1hsRe+ouNo3K3gf5HjF9mMoaZseD2FcbRjQf9cZPO40+QXS88ItdnCdg+6eT2cEu2q6Z4uWx1OIG0O8LUpqxbOo/ImYGTkcQp6N2+IELfeks5/iOqNzRk0diiLFVlaaqFGlmA7s55mOzBCwXBSrNdk0nIjcecig7yuswXqTBUZzpRvykZS7uuySd1GDLe46D/ADzK9u7B2+d1fwt+rkyQWZrGhrAGgaALNvz1Uar6n9Jt4nCHc813QfDx/wBSPdl2MgYGs7TvJ4lTUIWMzFjsz1CIqKFUaAghCFyTghCEQmCFHku+J3KY09gUlC6CROEA95ANxWf3Ausd1wt0Y3uUpC7zN8ZHkX4TACyhCjJwQhCIQQhCIQQhCIQUee3xx5PdQ9qkLBaDqiEr3X9APaPcVr5xQcT3KebOw+yO4LU2OP3G9wRCQfOOH8Xcjzjh/F3Kb+wxe43uCP2GL3G9wXekJC84oPxdy2GIIOJ7ipn7FH7je4LIszPdb3BchOEV7wu0d8ipgK1DANAO5bIhBCEIhBYosoRCR5rBE/lMaeloK4fuOzfBj/QFPQph2HYmVGms9So/ISPDYImcljW9DQF3osoUSSe8mqhegEEIQuSUEIQiEEIQiEELlarQ2Nhc7INFSlWXGclfRY3Z3VJqrqqHt9kRTIzKcfQsPeN6FBui9G2hm03IjJzeBU5VspU6MYrdbFDKdgwQhCjJwQhCIQQhCIQQhCIQQhCIQQhKmIcQyNeY4js7OTnb660HBW00ta3KsWyclMZOd41VWUm3NiSUPa2U7TXGlTqCdDXeEzXneLYGF7ugAbzwU7cd63CHx7SujOqurNg6Ad9+EmISgzGclc2NpwBNe9NFitbZWB7dCP8AQuW49lXVhO4+bTkEis9RO6ELBVEcmUKhvvEnkHbDBtO310HDpK4XVivyjwyVobtZBw0rwITAxrSnOB0iJ4hQtvoi3Xt935xlQgIS8eghCEQghCEQghCEQghCEQghCEQghCEQlRin1Z/Sz+4JFT3in1Z/Sz+8JEW7w73R8/4nkeNfWB/iPmY0YJ/7fy/+k0pEuK+hZturS7apoQKUr91beerPhu/UEpk41r2llHSaHD86irHVHbR6/H4xlQlnz1Z8N36h9lY3ViCO0HZFWu12TvHMd6VfGtQbZek0a8/HsblVustUKovq/wBtnoANp5zArQAcSoV24tEjw2RobtGgINRXdVcXHsZOcDpOvnUJZ6Jm6xkQsBRrwt7YWF79Bu3k7gFSASdCNMwQFm7CSkJTZjV21nGNnmOf2TPZbS2Roc01DhUK22iyr2xFsfMpyCRWd6nVC1e6gqUsWvGVHERsBaDqSRXnAC5VS9p0gksjKqxwDYdbjSkrElzyNldI0FzXmuQrQ7wQmW6L3baGEgUIyc3h/hQ75xI2B2w1u0/fnQDp51fj+lrt0o6+Iied9Hvxw7todwYvXNc8kkjSWkMaQSSKaZ0FVcYz/lx9Y+C6XTikSvDJG7JOQINRXhzLnjT+XH1j4JrnsbJXnGogK6UwbDU2994pp1wh6v8AmckpXlzYjFnj2CwuzJqCBqm8ytrK9KN9ZncMuSm/msOhox1Qlnz1Z8N36gra6r6jtAOzUEatOvT0LFfHsQbYdJ6mrOotblRtmJl+H/8ARL1voFEs/Lb1m+IUq+/WJeufAKJG6hB4EHuNV6Csf0h5ftPF3H+ux/uPznp6EsjGrPhu/UFszGkdc43Acag/JYX0S77M9gOJYv2/nGRC5QTte0Oaag5ghc7beEcLdqRwA+Z5gN6WCknXjHS6heYnpJKEr2jGgr/DjrzuNPkFxGNJN8be8poYVxG9TPPFcUHXN+hjchL9jxhE40kBZz6jv3K9jkDhUGoOhCosqes6YajlOTVeN1tuboQuNptbI27T3Bo4lQA30EuJCjZnZCXpsZRA+i1zufIeK5eerPhu/UEwMS4/+YieJYoOuf5xmQqKwYrikeGlpYTkCSCK8Kq8qqnras6YajNN9dw5qzuVWKfVn9LP7wkRPWKfVn9LP7wkVbPDvdHz/ieX439YH+I+ZghMOE7FHL5TyjQ6mzSu6tUw/uOz/Cb3KVuatblCDK8fhVl9YsVh1nnqssOwOdaGbPsmrjzJw/cdn+E3uUiz2RkYoxoaOYUS1vEFZCFEeo4M6WBnYaB30+6J2LfWPyN+qqI+UOkeKt8Wesfkb9VUR6jpHinsf3K+Ux8z6y/nPTmaBL2NT/CZ1/8AyUwt0CXca/y4+v8A+SsTF98s9ZxH6q/l+8UU94W9WZ+b+4pET3hb1ZnS7+4rT4j7sef8zB4L9YP+J+Yky9P5MnUd4FebhekXp/Jk6jvBecBQ4b7LS7jntp5GMeC+XJ1W+Kqb69Yl630CtsF8uTqjxVTfXrEvWKtr+sv5CLXfUK/M/vI9lPps6zfEJnxpyI+sfBLFl5bes3xCZ8aciPrHwXbvf1/jOYv1O78IpoQmvDF2wyQ1exrjtOFSExfcKV5iIni4zZNnIp14xUV7g+FxmLhyQ0gnnNKD5Jl/cdn+E3uUqGBrBRgDRwAosy7ODoVUd5u4vCHqtDuw6dekQL79Yl658AoSm336xL1/oFFhHpNrptDxWpWdVjyE8/eN3MP7j85ohehfuSzfCb3LZlzwNNRG2vQkTxJPsma44Hb9ofrIWHwYbKDJkBtOz3N1/wB6UpXleDp5C935RwG4JwxRIW2Z1N5aOwlIq7hKHLWnuTI8VY1hMYHoB+c6WezukdssBcTuCsHYZtIFdgHmDhVRLDeMkBJjIBIoaiuSm+dNp94fpCZs9NzeprX37iFH0Xl/q82/u1qVT2EEgihGRB4q5w1fBieGOPoONOq46diq7XanSuL30LjrQU+S4gqx6/SJyvKqrjRbz1nsf0npVqtLY2F7tGipSBeV5PnftOOXst3AfdMOKrSRZ42+/SvYK+KU0jgUgLznvNXjGUzOKh2A2fMwQmjDuH43xiSUbRdoNwH1V1+47P8ACb3KyzPRGK6J1KqeEXWoH2BuINmiL3ta0VJcKDtXpYXCz3dFHmxjWniB9VIoszKyBcRodpu8PwTihuY7J/aQr6sxkge0a7NR0jMeC88XqBSbiK4TG4yRirDm4D2Tv7ExgXhSUbx7RLjOKzgXL4dD5Suum9HWd+0BUEUcOI+6Z2Yvs9M9sc2z/lJaFoW4tdp5m7zGxuIXY68qHp98dfO+z/j/AEqVYb/gmOy11HcHChPRxSAt4HEOaW61FOmuSobh9ejomOV8Zv5hzAES7xhARM125zadrT/lUIKf72uwWiLZOTtWng77JEtFmdG4teCCP9qOZSwrg9fJ4iVcUxmruNng3X8Y33fiqFzB5Q7DhqKEg84IVLiO+2zkNZyGmtTvNKacFTIVleHWj84ld3ErrqvRNrX6mCYcOYgZE3ycuTaktdSuu4qhdA4NDi07J0dTI9q0Vtta3LymLUX2Yzh17/tGu+8SxmMsiO0XChNCABv13pUQpFgsD5nbLB0ncBxKjXUmOp1J35FuXYCR17ACMOC4DSR+4kNHZmfEKjvr1iXrFPV32JsMYY3QfM7yUjX40i0SV97xASWLZ6S9mmpn0GjErQ+B6+fWRrLy29ZviE3YtspfBtAchwPZoUpWNpMjAMyXN8QvR5WBwIIqCKEcxRm2ejsRvhOcKp9NRah8dfvPMlbXHfps9Q4FzDnQag8Qud83K6zu4sOjuHMedVqf9S9PiDMkG3Et+DCOvndZ/wAf6VNsF8wz5MdnwOR7l56plzucJ49jXaGnA69lElZgVhSVJ3NWjjFxsAcAgmS8UWcttBO54Dh4FVCfr7ukWiOmjxm0/Q8xSLPZ3RuLXihG4q7DuFlYXxEV4nitTcX8D1/mMt3YuaGgTA1AptNFa9m5TRi2z8XD8qSULjYFRO+sknF8hAB0PmI831sz2VxjO0KbQI/Can6pGTTgwuLZAeTUd5GfyVdf9xuhcXMFYyf08x5lVjMtLtST5S7OR8mpMoDw0fw8fKRbos0Mji2Z5Z7pyArwNVfjCMB0kd3tSkshxGiatqsY7VyIjRkVIvLZWG+/eo2+Z8Pvu7wu1mwnA1wcS51DWhIp20Sb5Q8T3lWFxXhIyZgBJDnBpFSRQpayi8KT6SO05WKbADSB1+O5cY05MfS7wSqmvGjTsRndtHwSorsH3I/H5yji31pvw+UfsPerR9X6lWarrgaRZ46+6rFYVvvG8zPW43uU8h8oIQhVy+CwWoQiEqbZhizyGtC08Wmny0UPzKi+I/8Ap+yEK9cm1RoMYk+BjudlB/3lDzKi+I/+n7KVYMLwxO2s3EabVMuegQhdbJtYaLQXAx0PMEG5cAKNbbtjmFJGg8DoR0FYQqASDsRtkVxysNiVL8GQnR7x2g+IXey4Ts7DU1f1jl3BYQrzk2kaLGKDAxgdhBLaSzNc3ZLQW6UpkqefCEDj6JczoIPihCrS109k6l1uNVb7agzWLBsIObnu5iQPAK4stjZE3ZjaGjm+vFCF17nf2jucqxaaeqKBO9FWXpcMVoNXVDh7TdacDxQhQV2Q7U6lllSWryuNiaXbhuKB20KuduLqZdACtaIQuu7OdsdzlVKVLyoNCayRhwIIBB1BVNaMIwONW7TOqcu4oQupY6eydTluPVd7xQZw8yoviP8A6fsp92YeigO02rncXUy6KLCFNsi1hot0lNeDj1tzKg3LSijW27YphSRoPA6EdBQhUgkHYjTIrjTDYlQ/BkJ0c8c1QfELAwXF77/6fssITH0q77US/wDnY32BLuxWFkLdlgoPE8SuzmA6oQlySTsx1VCjlA6SotWFLO81ALD+E5dxUbzKi+I/+n7LCFeMm1RoMYo2BjMdlBDzKi+I/wDp+yl3dhqKF20C5zhoXUy7AEIXGybWGi0EwMdGDKg2JY2uxMlYWPFQf9qFTxYOhDqkucPdJFO2gWUKKXOg0p1LbMaq1gzqCRL1raZBZQhVRiCEIRCf/9k="/>
          <p:cNvSpPr>
            <a:spLocks noChangeAspect="1" noChangeArrowheads="1"/>
          </p:cNvSpPr>
          <p:nvPr/>
        </p:nvSpPr>
        <p:spPr bwMode="auto">
          <a:xfrm>
            <a:off x="52388" y="-1571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endParaRPr lang="en-US" altLang="en-US"/>
          </a:p>
        </p:txBody>
      </p:sp>
      <p:pic>
        <p:nvPicPr>
          <p:cNvPr id="18440" name="Picture 15" descr="http://t3.gstatic.com/images?q=tbn:ANd9GcTiIw3bV1AAekn09dk1OesSKhjupuDhiwAFHytvCaIzK0gjXaLHr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5888" y="2540000"/>
            <a:ext cx="1954212" cy="101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3" name="Group 12"/>
          <p:cNvGrpSpPr>
            <a:grpSpLocks/>
          </p:cNvGrpSpPr>
          <p:nvPr/>
        </p:nvGrpSpPr>
        <p:grpSpPr bwMode="auto">
          <a:xfrm>
            <a:off x="2452688" y="1749425"/>
            <a:ext cx="2378075" cy="2424113"/>
            <a:chOff x="2452718" y="2222844"/>
            <a:chExt cx="2378387" cy="2424170"/>
          </a:xfrm>
        </p:grpSpPr>
        <p:sp>
          <p:nvSpPr>
            <p:cNvPr id="18454" name="TextBox 7"/>
            <p:cNvSpPr txBox="1">
              <a:spLocks noChangeArrowheads="1"/>
            </p:cNvSpPr>
            <p:nvPr/>
          </p:nvSpPr>
          <p:spPr bwMode="auto">
            <a:xfrm>
              <a:off x="2452718" y="2222844"/>
              <a:ext cx="236314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altLang="en-US" sz="2800"/>
                <a:t>4,700,000,000 </a:t>
              </a:r>
            </a:p>
          </p:txBody>
        </p:sp>
        <p:sp>
          <p:nvSpPr>
            <p:cNvPr id="18455" name="TextBox 18"/>
            <p:cNvSpPr txBox="1">
              <a:spLocks noChangeArrowheads="1"/>
            </p:cNvSpPr>
            <p:nvPr/>
          </p:nvSpPr>
          <p:spPr bwMode="auto">
            <a:xfrm>
              <a:off x="2467958" y="3124200"/>
              <a:ext cx="236314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altLang="en-US" sz="2800"/>
                <a:t>1,600,000,000 </a:t>
              </a:r>
            </a:p>
          </p:txBody>
        </p:sp>
        <p:sp>
          <p:nvSpPr>
            <p:cNvPr id="18456" name="TextBox 19"/>
            <p:cNvSpPr txBox="1">
              <a:spLocks noChangeArrowheads="1"/>
            </p:cNvSpPr>
            <p:nvPr/>
          </p:nvSpPr>
          <p:spPr bwMode="auto">
            <a:xfrm>
              <a:off x="2786956" y="4123794"/>
              <a:ext cx="172515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altLang="en-US" sz="2800"/>
                <a:t>2,000,000 </a:t>
              </a:r>
            </a:p>
          </p:txBody>
        </p:sp>
      </p:grpSp>
      <p:pic>
        <p:nvPicPr>
          <p:cNvPr id="18442" name="Picture 11" descr="http://t1.gstatic.com/images?q=tbn:ANd9GcR0P8msAVJEoPaK7t-uqFpaR0p1IsCsXqR8cOle6noXdj7fDlu1cw"/>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4938" y="1497013"/>
            <a:ext cx="1924050"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4" name="Group 13"/>
          <p:cNvGrpSpPr>
            <a:grpSpLocks/>
          </p:cNvGrpSpPr>
          <p:nvPr/>
        </p:nvGrpSpPr>
        <p:grpSpPr bwMode="auto">
          <a:xfrm>
            <a:off x="5029200" y="1066800"/>
            <a:ext cx="4186238" cy="3049588"/>
            <a:chOff x="5029200" y="1539758"/>
            <a:chExt cx="4186676" cy="3050495"/>
          </a:xfrm>
        </p:grpSpPr>
        <p:sp>
          <p:nvSpPr>
            <p:cNvPr id="18446" name="TextBox 10"/>
            <p:cNvSpPr txBox="1">
              <a:spLocks noChangeArrowheads="1"/>
            </p:cNvSpPr>
            <p:nvPr/>
          </p:nvSpPr>
          <p:spPr bwMode="auto">
            <a:xfrm>
              <a:off x="5029200" y="2299788"/>
              <a:ext cx="204998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altLang="en-US" sz="2400" b="1"/>
                <a:t>~1,300,000 hrs</a:t>
              </a:r>
            </a:p>
          </p:txBody>
        </p:sp>
        <p:sp>
          <p:nvSpPr>
            <p:cNvPr id="18447" name="TextBox 21"/>
            <p:cNvSpPr txBox="1">
              <a:spLocks noChangeArrowheads="1"/>
            </p:cNvSpPr>
            <p:nvPr/>
          </p:nvSpPr>
          <p:spPr bwMode="auto">
            <a:xfrm>
              <a:off x="5562600" y="1539758"/>
              <a:ext cx="128432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altLang="en-US" sz="2800" b="1"/>
                <a:t>X 1 sec </a:t>
              </a:r>
            </a:p>
          </p:txBody>
        </p:sp>
        <p:sp>
          <p:nvSpPr>
            <p:cNvPr id="18448" name="TextBox 22"/>
            <p:cNvSpPr txBox="1">
              <a:spLocks noChangeArrowheads="1"/>
            </p:cNvSpPr>
            <p:nvPr/>
          </p:nvSpPr>
          <p:spPr bwMode="auto">
            <a:xfrm>
              <a:off x="7315200" y="1539758"/>
              <a:ext cx="146706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altLang="en-US" sz="2800" b="1"/>
                <a:t>X 10 sec </a:t>
              </a:r>
            </a:p>
          </p:txBody>
        </p:sp>
        <p:sp>
          <p:nvSpPr>
            <p:cNvPr id="18449" name="TextBox 23"/>
            <p:cNvSpPr txBox="1">
              <a:spLocks noChangeArrowheads="1"/>
            </p:cNvSpPr>
            <p:nvPr/>
          </p:nvSpPr>
          <p:spPr bwMode="auto">
            <a:xfrm>
              <a:off x="7010400" y="2286000"/>
              <a:ext cx="220547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altLang="en-US" sz="2400" b="1"/>
                <a:t>~13,000,000 hrs</a:t>
              </a:r>
            </a:p>
          </p:txBody>
        </p:sp>
        <p:sp>
          <p:nvSpPr>
            <p:cNvPr id="18450" name="TextBox 24"/>
            <p:cNvSpPr txBox="1">
              <a:spLocks noChangeArrowheads="1"/>
            </p:cNvSpPr>
            <p:nvPr/>
          </p:nvSpPr>
          <p:spPr bwMode="auto">
            <a:xfrm>
              <a:off x="5163305" y="3180695"/>
              <a:ext cx="181434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altLang="en-US" sz="2400" b="1"/>
                <a:t>~440,000 hrs</a:t>
              </a:r>
            </a:p>
          </p:txBody>
        </p:sp>
        <p:sp>
          <p:nvSpPr>
            <p:cNvPr id="18451" name="TextBox 25"/>
            <p:cNvSpPr txBox="1">
              <a:spLocks noChangeArrowheads="1"/>
            </p:cNvSpPr>
            <p:nvPr/>
          </p:nvSpPr>
          <p:spPr bwMode="auto">
            <a:xfrm>
              <a:off x="7010400" y="3166907"/>
              <a:ext cx="204998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altLang="en-US" sz="2400" b="1"/>
                <a:t>~4,400,000 hrs</a:t>
              </a:r>
            </a:p>
          </p:txBody>
        </p:sp>
        <p:sp>
          <p:nvSpPr>
            <p:cNvPr id="18452" name="TextBox 26"/>
            <p:cNvSpPr txBox="1">
              <a:spLocks noChangeArrowheads="1"/>
            </p:cNvSpPr>
            <p:nvPr/>
          </p:nvSpPr>
          <p:spPr bwMode="auto">
            <a:xfrm>
              <a:off x="5420332" y="4128588"/>
              <a:ext cx="126771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altLang="en-US" sz="2400" b="1"/>
                <a:t>~550 hrs</a:t>
              </a:r>
            </a:p>
          </p:txBody>
        </p:sp>
        <p:sp>
          <p:nvSpPr>
            <p:cNvPr id="18453" name="TextBox 27"/>
            <p:cNvSpPr txBox="1">
              <a:spLocks noChangeArrowheads="1"/>
            </p:cNvSpPr>
            <p:nvPr/>
          </p:nvSpPr>
          <p:spPr bwMode="auto">
            <a:xfrm>
              <a:off x="7239000" y="4114800"/>
              <a:ext cx="150336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altLang="en-US" sz="2400" b="1"/>
                <a:t>~5,500 hrs</a:t>
              </a:r>
            </a:p>
          </p:txBody>
        </p:sp>
      </p:grpSp>
      <p:sp>
        <p:nvSpPr>
          <p:cNvPr id="12" name="TextBox 11"/>
          <p:cNvSpPr txBox="1">
            <a:spLocks noChangeArrowheads="1"/>
          </p:cNvSpPr>
          <p:nvPr/>
        </p:nvSpPr>
        <p:spPr bwMode="auto">
          <a:xfrm>
            <a:off x="3462338" y="3560763"/>
            <a:ext cx="2252662" cy="1446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altLang="en-US" sz="8800"/>
              <a:t>… … </a:t>
            </a:r>
          </a:p>
        </p:txBody>
      </p:sp>
      <p:sp>
        <p:nvSpPr>
          <p:cNvPr id="15" name="TextBox 14"/>
          <p:cNvSpPr txBox="1">
            <a:spLocks noChangeArrowheads="1"/>
          </p:cNvSpPr>
          <p:nvPr/>
        </p:nvSpPr>
        <p:spPr bwMode="auto">
          <a:xfrm>
            <a:off x="304800" y="4876800"/>
            <a:ext cx="8777288" cy="523875"/>
          </a:xfrm>
          <a:prstGeom prst="rect">
            <a:avLst/>
          </a:prstGeom>
          <a:solidFill>
            <a:srgbClr val="FFFF00"/>
          </a:solidFill>
          <a:ln>
            <a:noFill/>
          </a:ln>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altLang="en-US" sz="2800" b="1" dirty="0"/>
              <a:t>How can we improve </a:t>
            </a:r>
            <a:r>
              <a:rPr lang="en-US" altLang="en-US" sz="2800" b="1" u="sng" dirty="0"/>
              <a:t>all</a:t>
            </a:r>
            <a:r>
              <a:rPr lang="en-US" altLang="en-US" sz="2800" b="1" dirty="0"/>
              <a:t> search engines in a </a:t>
            </a:r>
            <a:r>
              <a:rPr lang="en-US" altLang="en-US" sz="2800" b="1" u="sng" dirty="0"/>
              <a:t>general</a:t>
            </a:r>
            <a:r>
              <a:rPr lang="en-US" altLang="en-US" sz="2800" b="1" dirty="0"/>
              <a:t> way? </a:t>
            </a:r>
          </a:p>
        </p:txBody>
      </p:sp>
      <p:sp>
        <p:nvSpPr>
          <p:cNvPr id="2" name="Slide Number Placeholder 1"/>
          <p:cNvSpPr>
            <a:spLocks noGrp="1"/>
          </p:cNvSpPr>
          <p:nvPr>
            <p:ph type="sldNum" sz="quarter" idx="12"/>
          </p:nvPr>
        </p:nvSpPr>
        <p:spPr/>
        <p:txBody>
          <a:bodyPr/>
          <a:lstStyle/>
          <a:p>
            <a:fld id="{88AD08FE-21CA-447A-B5E0-10774CCDBD3A}" type="slidenum">
              <a:rPr lang="en-US" smtClean="0"/>
              <a:t>6</a:t>
            </a:fld>
            <a:endParaRPr lang="en-US"/>
          </a:p>
        </p:txBody>
      </p:sp>
    </p:spTree>
    <p:extLst>
      <p:ext uri="{BB962C8B-B14F-4D97-AF65-F5344CB8AC3E}">
        <p14:creationId xmlns:p14="http://schemas.microsoft.com/office/powerpoint/2010/main" val="114651961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5"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a:xfrm>
            <a:off x="457200" y="152400"/>
            <a:ext cx="8458200" cy="1143000"/>
          </a:xfrm>
        </p:spPr>
        <p:txBody>
          <a:bodyPr>
            <a:noAutofit/>
          </a:bodyPr>
          <a:lstStyle/>
          <a:p>
            <a:pPr algn="l" eaLnBrk="1" hangingPunct="1"/>
            <a:r>
              <a:rPr lang="en-US" altLang="en-US" sz="3600" b="1" dirty="0" smtClean="0">
                <a:solidFill>
                  <a:srgbClr val="000090"/>
                </a:solidFill>
                <a:latin typeface="Arial" charset="0"/>
                <a:cs typeface="Arial" charset="0"/>
              </a:rPr>
              <a:t>The derived function is less sensitive to the parameter setting</a:t>
            </a:r>
          </a:p>
        </p:txBody>
      </p:sp>
      <p:pic>
        <p:nvPicPr>
          <p:cNvPr id="52227" name="Picture 17" descr="sigir0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1666875"/>
            <a:ext cx="6781800" cy="450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0370" name="Text Box 18"/>
          <p:cNvSpPr txBox="1">
            <a:spLocks noChangeArrowheads="1"/>
          </p:cNvSpPr>
          <p:nvPr/>
        </p:nvSpPr>
        <p:spPr bwMode="auto">
          <a:xfrm>
            <a:off x="6096000" y="2041525"/>
            <a:ext cx="22860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defRPr/>
            </a:pPr>
            <a:r>
              <a:rPr lang="en-US" sz="2000">
                <a:solidFill>
                  <a:srgbClr val="FF0000"/>
                </a:solidFill>
                <a:effectLst>
                  <a:outerShdw blurRad="38100" dist="38100" dir="2700000" algn="tl">
                    <a:srgbClr val="C0C0C0"/>
                  </a:outerShdw>
                </a:effectLst>
                <a:cs typeface="Arial" pitchFamily="34" charset="0"/>
              </a:rPr>
              <a:t>Axiomatic Model</a:t>
            </a:r>
            <a:endParaRPr lang="en-US">
              <a:effectLst>
                <a:outerShdw blurRad="38100" dist="38100" dir="2700000" algn="tl">
                  <a:srgbClr val="C0C0C0"/>
                </a:outerShdw>
              </a:effectLst>
              <a:cs typeface="Arial" pitchFamily="34" charset="0"/>
            </a:endParaRPr>
          </a:p>
        </p:txBody>
      </p:sp>
      <p:sp>
        <p:nvSpPr>
          <p:cNvPr id="52229" name="Line 19"/>
          <p:cNvSpPr>
            <a:spLocks noChangeShapeType="1"/>
          </p:cNvSpPr>
          <p:nvPr/>
        </p:nvSpPr>
        <p:spPr bwMode="auto">
          <a:xfrm flipH="1" flipV="1">
            <a:off x="609600" y="2057400"/>
            <a:ext cx="0" cy="2895600"/>
          </a:xfrm>
          <a:prstGeom prst="line">
            <a:avLst/>
          </a:prstGeom>
          <a:noFill/>
          <a:ln w="158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0372" name="Text Box 20"/>
          <p:cNvSpPr txBox="1">
            <a:spLocks noChangeArrowheads="1"/>
          </p:cNvSpPr>
          <p:nvPr/>
        </p:nvSpPr>
        <p:spPr bwMode="auto">
          <a:xfrm>
            <a:off x="228600" y="1736725"/>
            <a:ext cx="9906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defRPr/>
            </a:pPr>
            <a:r>
              <a:rPr lang="en-US" sz="2000">
                <a:effectLst>
                  <a:outerShdw blurRad="38100" dist="38100" dir="2700000" algn="tl">
                    <a:srgbClr val="C0C0C0"/>
                  </a:outerShdw>
                </a:effectLst>
                <a:cs typeface="Arial" pitchFamily="34" charset="0"/>
              </a:rPr>
              <a:t>better</a:t>
            </a:r>
          </a:p>
        </p:txBody>
      </p:sp>
      <p:sp>
        <p:nvSpPr>
          <p:cNvPr id="3" name="Slide Number Placeholder 2"/>
          <p:cNvSpPr>
            <a:spLocks noGrp="1"/>
          </p:cNvSpPr>
          <p:nvPr>
            <p:ph type="sldNum" sz="quarter" idx="12"/>
          </p:nvPr>
        </p:nvSpPr>
        <p:spPr/>
        <p:txBody>
          <a:bodyPr/>
          <a:lstStyle/>
          <a:p>
            <a:fld id="{88AD08FE-21CA-447A-B5E0-10774CCDBD3A}" type="slidenum">
              <a:rPr lang="en-US" smtClean="0"/>
              <a:t>60</a:t>
            </a:fld>
            <a:endParaRPr lang="en-US"/>
          </a:p>
        </p:txBody>
      </p:sp>
    </p:spTree>
    <p:extLst>
      <p:ext uri="{BB962C8B-B14F-4D97-AF65-F5344CB8AC3E}">
        <p14:creationId xmlns:p14="http://schemas.microsoft.com/office/powerpoint/2010/main" val="3746812424"/>
      </p:ext>
    </p:extLst>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000090"/>
                </a:solidFill>
              </a:rPr>
              <a:t>Organization of Tutorial</a:t>
            </a:r>
            <a:endParaRPr lang="en-US" b="1" dirty="0">
              <a:solidFill>
                <a:srgbClr val="000090"/>
              </a:solidFill>
            </a:endParaRPr>
          </a:p>
        </p:txBody>
      </p:sp>
      <p:sp>
        <p:nvSpPr>
          <p:cNvPr id="5" name="Slide Number Placeholder 4"/>
          <p:cNvSpPr>
            <a:spLocks noGrp="1"/>
          </p:cNvSpPr>
          <p:nvPr>
            <p:ph type="sldNum" sz="quarter" idx="12"/>
          </p:nvPr>
        </p:nvSpPr>
        <p:spPr/>
        <p:txBody>
          <a:bodyPr/>
          <a:lstStyle/>
          <a:p>
            <a:fld id="{88AD08FE-21CA-447A-B5E0-10774CCDBD3A}" type="slidenum">
              <a:rPr lang="en-US" smtClean="0"/>
              <a:t>61</a:t>
            </a:fld>
            <a:endParaRPr lang="en-US"/>
          </a:p>
        </p:txBody>
      </p:sp>
      <p:sp>
        <p:nvSpPr>
          <p:cNvPr id="4" name="Rounded Rectangle 3"/>
          <p:cNvSpPr/>
          <p:nvPr/>
        </p:nvSpPr>
        <p:spPr>
          <a:xfrm>
            <a:off x="2057400" y="1143000"/>
            <a:ext cx="5105400" cy="762000"/>
          </a:xfrm>
          <a:prstGeom prst="roundRect">
            <a:avLst/>
          </a:prstGeom>
          <a:solidFill>
            <a:schemeClr val="tx2">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dirty="0" smtClean="0"/>
              <a:t>Motivation</a:t>
            </a:r>
            <a:endParaRPr lang="en-US" sz="2800" dirty="0"/>
          </a:p>
        </p:txBody>
      </p:sp>
      <p:sp>
        <p:nvSpPr>
          <p:cNvPr id="13" name="Rounded Rectangle 12"/>
          <p:cNvSpPr/>
          <p:nvPr/>
        </p:nvSpPr>
        <p:spPr>
          <a:xfrm>
            <a:off x="2057400" y="2362200"/>
            <a:ext cx="5105400" cy="1066800"/>
          </a:xfrm>
          <a:prstGeom prst="roundRect">
            <a:avLst/>
          </a:prstGeom>
          <a:solidFill>
            <a:schemeClr val="tx2">
              <a:lumMod val="40000"/>
              <a:lumOff val="60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2800" dirty="0"/>
              <a:t>Axiomatic Analysis and Optimization: </a:t>
            </a:r>
            <a:r>
              <a:rPr lang="en-US" sz="2800" dirty="0" smtClean="0"/>
              <a:t>Early Work</a:t>
            </a:r>
            <a:endParaRPr lang="en-US" sz="2800" dirty="0"/>
          </a:p>
        </p:txBody>
      </p:sp>
      <p:sp>
        <p:nvSpPr>
          <p:cNvPr id="14" name="Rounded Rectangle 13"/>
          <p:cNvSpPr/>
          <p:nvPr/>
        </p:nvSpPr>
        <p:spPr>
          <a:xfrm>
            <a:off x="2057400" y="3886200"/>
            <a:ext cx="5105400" cy="106680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dirty="0"/>
              <a:t>Axiomatic Analysis and Optimization: </a:t>
            </a:r>
            <a:r>
              <a:rPr lang="en-US" sz="2800" dirty="0" smtClean="0"/>
              <a:t>Recent Work</a:t>
            </a:r>
            <a:endParaRPr lang="en-US" sz="2800" dirty="0"/>
          </a:p>
        </p:txBody>
      </p:sp>
      <p:sp>
        <p:nvSpPr>
          <p:cNvPr id="16" name="Rounded Rectangle 15"/>
          <p:cNvSpPr/>
          <p:nvPr/>
        </p:nvSpPr>
        <p:spPr>
          <a:xfrm>
            <a:off x="2057400" y="5410200"/>
            <a:ext cx="5105400" cy="762000"/>
          </a:xfrm>
          <a:prstGeom prst="roundRect">
            <a:avLst/>
          </a:prstGeom>
          <a:solidFill>
            <a:srgbClr val="8EB4E3"/>
          </a:solidFill>
        </p:spPr>
        <p:style>
          <a:lnRef idx="1">
            <a:schemeClr val="accent5"/>
          </a:lnRef>
          <a:fillRef idx="3">
            <a:schemeClr val="accent5"/>
          </a:fillRef>
          <a:effectRef idx="2">
            <a:schemeClr val="accent5"/>
          </a:effectRef>
          <a:fontRef idx="minor">
            <a:schemeClr val="lt1"/>
          </a:fontRef>
        </p:style>
        <p:txBody>
          <a:bodyPr rtlCol="0" anchor="ctr"/>
          <a:lstStyle/>
          <a:p>
            <a:pPr algn="ctr"/>
            <a:r>
              <a:rPr lang="en-US" sz="2800" dirty="0" smtClean="0"/>
              <a:t>Summary</a:t>
            </a:r>
            <a:endParaRPr lang="en-US" sz="2800" dirty="0"/>
          </a:p>
        </p:txBody>
      </p:sp>
      <p:pic>
        <p:nvPicPr>
          <p:cNvPr id="10" name="Picture 9" descr="LiKaK6dia.jpe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67748" y="3810000"/>
            <a:ext cx="966652" cy="1143000"/>
          </a:xfrm>
          <a:prstGeom prst="rect">
            <a:avLst/>
          </a:prstGeom>
        </p:spPr>
      </p:pic>
    </p:spTree>
    <p:extLst>
      <p:ext uri="{BB962C8B-B14F-4D97-AF65-F5344CB8AC3E}">
        <p14:creationId xmlns:p14="http://schemas.microsoft.com/office/powerpoint/2010/main" val="1561769507"/>
      </p:ext>
    </p:extLst>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52400"/>
            <a:ext cx="9753600" cy="990600"/>
          </a:xfrm>
        </p:spPr>
        <p:txBody>
          <a:bodyPr>
            <a:noAutofit/>
          </a:bodyPr>
          <a:lstStyle/>
          <a:p>
            <a:r>
              <a:rPr lang="en-US" sz="3000" b="1" dirty="0">
                <a:solidFill>
                  <a:srgbClr val="000090"/>
                </a:solidFill>
                <a:latin typeface="Arial"/>
                <a:cs typeface="Arial"/>
              </a:rPr>
              <a:t>Axiomatic Analysis and Optimization: </a:t>
            </a:r>
            <a:r>
              <a:rPr lang="en-US" sz="3000" b="1" dirty="0" smtClean="0">
                <a:solidFill>
                  <a:srgbClr val="000090"/>
                </a:solidFill>
                <a:latin typeface="Arial"/>
                <a:cs typeface="Arial"/>
              </a:rPr>
              <a:t>Recent </a:t>
            </a:r>
            <a:r>
              <a:rPr lang="en-US" sz="3000" b="1" dirty="0">
                <a:solidFill>
                  <a:srgbClr val="000090"/>
                </a:solidFill>
                <a:latin typeface="Arial"/>
                <a:cs typeface="Arial"/>
              </a:rPr>
              <a:t>Work </a:t>
            </a:r>
            <a:r>
              <a:rPr lang="en-US" sz="3000" b="1" dirty="0" smtClean="0">
                <a:solidFill>
                  <a:srgbClr val="000090"/>
                </a:solidFill>
                <a:latin typeface="Arial"/>
                <a:cs typeface="Arial"/>
              </a:rPr>
              <a:t/>
            </a:r>
            <a:br>
              <a:rPr lang="en-US" sz="3000" b="1" dirty="0" smtClean="0">
                <a:solidFill>
                  <a:srgbClr val="000090"/>
                </a:solidFill>
                <a:latin typeface="Arial"/>
                <a:cs typeface="Arial"/>
              </a:rPr>
            </a:br>
            <a:r>
              <a:rPr lang="en-US" sz="3000" b="1" dirty="0" smtClean="0">
                <a:solidFill>
                  <a:srgbClr val="000090"/>
                </a:solidFill>
                <a:latin typeface="Arial"/>
                <a:cs typeface="Arial"/>
              </a:rPr>
              <a:t>– </a:t>
            </a:r>
            <a:r>
              <a:rPr lang="en-US" sz="3000" b="1" dirty="0">
                <a:solidFill>
                  <a:srgbClr val="000090"/>
                </a:solidFill>
                <a:latin typeface="Arial"/>
                <a:cs typeface="Arial"/>
              </a:rPr>
              <a:t>Outline </a:t>
            </a:r>
            <a:endParaRPr lang="en-US" sz="3000" dirty="0"/>
          </a:p>
        </p:txBody>
      </p:sp>
      <p:sp>
        <p:nvSpPr>
          <p:cNvPr id="3" name="Content Placeholder 2"/>
          <p:cNvSpPr>
            <a:spLocks noGrp="1"/>
          </p:cNvSpPr>
          <p:nvPr>
            <p:ph idx="1"/>
          </p:nvPr>
        </p:nvSpPr>
        <p:spPr>
          <a:xfrm>
            <a:off x="228600" y="1295400"/>
            <a:ext cx="8763000" cy="4830763"/>
          </a:xfrm>
        </p:spPr>
        <p:txBody>
          <a:bodyPr>
            <a:normAutofit/>
          </a:bodyPr>
          <a:lstStyle/>
          <a:p>
            <a:r>
              <a:rPr lang="en-US" sz="2800" dirty="0" smtClean="0">
                <a:latin typeface="Arial"/>
                <a:cs typeface="Arial"/>
              </a:rPr>
              <a:t>Lower-bounding TF Normalization</a:t>
            </a:r>
          </a:p>
          <a:p>
            <a:endParaRPr lang="en-US" sz="2800" dirty="0" smtClean="0">
              <a:latin typeface="Arial"/>
              <a:cs typeface="Arial"/>
            </a:endParaRPr>
          </a:p>
          <a:p>
            <a:r>
              <a:rPr lang="en-US" sz="2800" dirty="0" smtClean="0">
                <a:solidFill>
                  <a:srgbClr val="7F7F7F"/>
                </a:solidFill>
                <a:latin typeface="Arial"/>
                <a:cs typeface="Arial"/>
              </a:rPr>
              <a:t>Axiomatic </a:t>
            </a:r>
            <a:r>
              <a:rPr lang="en-US" sz="2800" dirty="0">
                <a:solidFill>
                  <a:srgbClr val="7F7F7F"/>
                </a:solidFill>
                <a:latin typeface="Arial"/>
                <a:cs typeface="Arial"/>
              </a:rPr>
              <a:t>Analysis of Pseudo-Relevance Feedback </a:t>
            </a:r>
            <a:r>
              <a:rPr lang="en-US" sz="2800" dirty="0" smtClean="0">
                <a:solidFill>
                  <a:srgbClr val="7F7F7F"/>
                </a:solidFill>
                <a:latin typeface="Arial"/>
                <a:cs typeface="Arial"/>
              </a:rPr>
              <a:t>Models</a:t>
            </a:r>
          </a:p>
          <a:p>
            <a:endParaRPr lang="en-US" sz="2800" dirty="0" smtClean="0">
              <a:solidFill>
                <a:srgbClr val="7F7F7F"/>
              </a:solidFill>
              <a:latin typeface="Arial"/>
              <a:cs typeface="Arial"/>
            </a:endParaRPr>
          </a:p>
          <a:p>
            <a:r>
              <a:rPr lang="en-US" sz="2800" dirty="0" smtClean="0">
                <a:solidFill>
                  <a:srgbClr val="7F7F7F"/>
                </a:solidFill>
                <a:latin typeface="Arial"/>
                <a:cs typeface="Arial"/>
              </a:rPr>
              <a:t>Axiomatic </a:t>
            </a:r>
            <a:r>
              <a:rPr lang="en-US" sz="2800" dirty="0">
                <a:solidFill>
                  <a:srgbClr val="7F7F7F"/>
                </a:solidFill>
                <a:latin typeface="Arial"/>
                <a:cs typeface="Arial"/>
              </a:rPr>
              <a:t>Analysis of Translational Model</a:t>
            </a:r>
            <a:endParaRPr lang="en-US" sz="2800" dirty="0" smtClean="0">
              <a:solidFill>
                <a:srgbClr val="7F7F7F"/>
              </a:solidFill>
              <a:latin typeface="Arial"/>
              <a:cs typeface="Arial"/>
            </a:endParaRPr>
          </a:p>
          <a:p>
            <a:endParaRPr lang="en-US" sz="2800" dirty="0" smtClean="0">
              <a:solidFill>
                <a:srgbClr val="7F7F7F"/>
              </a:solidFill>
              <a:latin typeface="Arial"/>
              <a:cs typeface="Arial"/>
            </a:endParaRPr>
          </a:p>
          <a:p>
            <a:endParaRPr lang="en-US" sz="2800" dirty="0">
              <a:latin typeface="Arial"/>
              <a:cs typeface="Arial"/>
            </a:endParaRPr>
          </a:p>
          <a:p>
            <a:endParaRPr lang="en-US" sz="2800" dirty="0">
              <a:latin typeface="Arial"/>
              <a:cs typeface="Arial"/>
            </a:endParaRPr>
          </a:p>
        </p:txBody>
      </p:sp>
      <p:sp>
        <p:nvSpPr>
          <p:cNvPr id="4" name="Slide Number Placeholder 3"/>
          <p:cNvSpPr>
            <a:spLocks noGrp="1"/>
          </p:cNvSpPr>
          <p:nvPr>
            <p:ph type="sldNum" sz="quarter" idx="12"/>
          </p:nvPr>
        </p:nvSpPr>
        <p:spPr/>
        <p:txBody>
          <a:bodyPr/>
          <a:lstStyle/>
          <a:p>
            <a:fld id="{88AD08FE-21CA-447A-B5E0-10774CCDBD3A}" type="slidenum">
              <a:rPr lang="en-US" smtClean="0"/>
              <a:t>62</a:t>
            </a:fld>
            <a:endParaRPr lang="en-US"/>
          </a:p>
        </p:txBody>
      </p:sp>
      <p:sp>
        <p:nvSpPr>
          <p:cNvPr id="5" name="Rectangle 4"/>
          <p:cNvSpPr/>
          <p:nvPr/>
        </p:nvSpPr>
        <p:spPr>
          <a:xfrm>
            <a:off x="578534" y="1371600"/>
            <a:ext cx="5669866" cy="5334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Left Arrow 5"/>
          <p:cNvSpPr/>
          <p:nvPr/>
        </p:nvSpPr>
        <p:spPr>
          <a:xfrm rot="3447763">
            <a:off x="6110240" y="1938612"/>
            <a:ext cx="657352" cy="394139"/>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a:spLocks noChangeArrowheads="1"/>
          </p:cNvSpPr>
          <p:nvPr/>
        </p:nvSpPr>
        <p:spPr bwMode="auto">
          <a:xfrm>
            <a:off x="457200" y="5410200"/>
            <a:ext cx="8382000" cy="861774"/>
          </a:xfrm>
          <a:prstGeom prst="rect">
            <a:avLst/>
          </a:prstGeom>
          <a:ln/>
          <a:extLst/>
        </p:spPr>
        <p:style>
          <a:lnRef idx="1">
            <a:schemeClr val="accent3"/>
          </a:lnRef>
          <a:fillRef idx="2">
            <a:schemeClr val="accent3"/>
          </a:fillRef>
          <a:effectRef idx="1">
            <a:schemeClr val="accent3"/>
          </a:effectRef>
          <a:fontRef idx="minor">
            <a:schemeClr val="dk1"/>
          </a:fontRef>
        </p:style>
        <p:txBody>
          <a:bodyPr>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r>
              <a:rPr lang="en-US" sz="1800" dirty="0" smtClean="0">
                <a:solidFill>
                  <a:schemeClr val="tx1">
                    <a:lumMod val="65000"/>
                    <a:lumOff val="35000"/>
                  </a:schemeClr>
                </a:solidFill>
              </a:rPr>
              <a:t>For details, see </a:t>
            </a:r>
          </a:p>
          <a:p>
            <a:pPr marL="285750" indent="-285750" eaLnBrk="1" hangingPunct="1">
              <a:buFont typeface="Arial"/>
              <a:buChar char="•"/>
            </a:pPr>
            <a:r>
              <a:rPr lang="en-US" sz="1600" dirty="0" err="1" smtClean="0">
                <a:solidFill>
                  <a:schemeClr val="tx1">
                    <a:lumMod val="65000"/>
                    <a:lumOff val="35000"/>
                  </a:schemeClr>
                </a:solidFill>
              </a:rPr>
              <a:t>Yuanhua</a:t>
            </a:r>
            <a:r>
              <a:rPr lang="en-US" sz="1600" dirty="0" smtClean="0">
                <a:solidFill>
                  <a:schemeClr val="tx1">
                    <a:lumMod val="65000"/>
                    <a:lumOff val="35000"/>
                  </a:schemeClr>
                </a:solidFill>
              </a:rPr>
              <a:t> </a:t>
            </a:r>
            <a:r>
              <a:rPr lang="en-US" sz="1600" dirty="0" err="1" smtClean="0">
                <a:solidFill>
                  <a:schemeClr val="tx1">
                    <a:lumMod val="65000"/>
                    <a:lumOff val="35000"/>
                  </a:schemeClr>
                </a:solidFill>
              </a:rPr>
              <a:t>Lv</a:t>
            </a:r>
            <a:r>
              <a:rPr lang="en-US" sz="1600" dirty="0" smtClean="0">
                <a:solidFill>
                  <a:schemeClr val="tx1">
                    <a:lumMod val="65000"/>
                    <a:lumOff val="35000"/>
                  </a:schemeClr>
                </a:solidFill>
              </a:rPr>
              <a:t> and </a:t>
            </a:r>
            <a:r>
              <a:rPr lang="en-US" sz="1600" dirty="0" err="1" smtClean="0">
                <a:solidFill>
                  <a:schemeClr val="tx1">
                    <a:lumMod val="65000"/>
                    <a:lumOff val="35000"/>
                  </a:schemeClr>
                </a:solidFill>
              </a:rPr>
              <a:t>ChengXiang</a:t>
            </a:r>
            <a:r>
              <a:rPr lang="en-US" sz="1600" dirty="0" smtClean="0">
                <a:solidFill>
                  <a:schemeClr val="tx1">
                    <a:lumMod val="65000"/>
                    <a:lumOff val="35000"/>
                  </a:schemeClr>
                </a:solidFill>
              </a:rPr>
              <a:t> </a:t>
            </a:r>
            <a:r>
              <a:rPr lang="en-US" sz="1600" dirty="0" err="1" smtClean="0">
                <a:solidFill>
                  <a:schemeClr val="tx1">
                    <a:lumMod val="65000"/>
                    <a:lumOff val="35000"/>
                  </a:schemeClr>
                </a:solidFill>
              </a:rPr>
              <a:t>Zhai</a:t>
            </a:r>
            <a:r>
              <a:rPr lang="en-US" sz="1600" dirty="0" smtClean="0">
                <a:solidFill>
                  <a:schemeClr val="tx1">
                    <a:lumMod val="65000"/>
                    <a:lumOff val="35000"/>
                  </a:schemeClr>
                </a:solidFill>
              </a:rPr>
              <a:t>: </a:t>
            </a:r>
            <a:r>
              <a:rPr lang="en-US" sz="1600" b="1" dirty="0" smtClean="0">
                <a:solidFill>
                  <a:schemeClr val="tx1">
                    <a:lumMod val="65000"/>
                    <a:lumOff val="35000"/>
                  </a:schemeClr>
                </a:solidFill>
              </a:rPr>
              <a:t>Lower Bounding Term Frequency Normalization</a:t>
            </a:r>
            <a:r>
              <a:rPr lang="en-US" sz="1600" dirty="0" smtClean="0">
                <a:solidFill>
                  <a:schemeClr val="tx1">
                    <a:lumMod val="65000"/>
                    <a:lumOff val="35000"/>
                  </a:schemeClr>
                </a:solidFill>
              </a:rPr>
              <a:t>, CIKM’11. </a:t>
            </a:r>
          </a:p>
        </p:txBody>
      </p:sp>
    </p:spTree>
    <p:extLst>
      <p:ext uri="{BB962C8B-B14F-4D97-AF65-F5344CB8AC3E}">
        <p14:creationId xmlns:p14="http://schemas.microsoft.com/office/powerpoint/2010/main" val="2667196294"/>
      </p:ext>
    </p:extLst>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Title 1"/>
          <p:cNvSpPr>
            <a:spLocks noGrp="1"/>
          </p:cNvSpPr>
          <p:nvPr>
            <p:ph type="title"/>
          </p:nvPr>
        </p:nvSpPr>
        <p:spPr>
          <a:xfrm>
            <a:off x="-152400" y="0"/>
            <a:ext cx="9410700" cy="1143001"/>
          </a:xfrm>
        </p:spPr>
        <p:txBody>
          <a:bodyPr>
            <a:noAutofit/>
          </a:bodyPr>
          <a:lstStyle/>
          <a:p>
            <a:r>
              <a:rPr lang="en-US" altLang="en-US" sz="3200" b="1" dirty="0" smtClean="0">
                <a:solidFill>
                  <a:srgbClr val="000090"/>
                </a:solidFill>
                <a:latin typeface="Arial" charset="0"/>
                <a:cs typeface="Arial" charset="0"/>
              </a:rPr>
              <a:t>Review: Constraint Analysis Results </a:t>
            </a:r>
            <a:r>
              <a:rPr lang="en-US" altLang="en-US" sz="3200" b="1" dirty="0" smtClean="0">
                <a:solidFill>
                  <a:srgbClr val="C00000"/>
                </a:solidFill>
                <a:latin typeface="Arial" charset="0"/>
                <a:cs typeface="Arial" charset="0"/>
              </a:rPr>
              <a:t/>
            </a:r>
            <a:br>
              <a:rPr lang="en-US" altLang="en-US" sz="3200" b="1" dirty="0" smtClean="0">
                <a:solidFill>
                  <a:srgbClr val="C00000"/>
                </a:solidFill>
                <a:latin typeface="Arial" charset="0"/>
                <a:cs typeface="Arial" charset="0"/>
              </a:rPr>
            </a:br>
            <a:r>
              <a:rPr lang="en-US" altLang="en-US" sz="2000" dirty="0" smtClean="0">
                <a:solidFill>
                  <a:schemeClr val="bg1">
                    <a:lumMod val="50000"/>
                  </a:schemeClr>
                </a:solidFill>
                <a:latin typeface="Arial" charset="0"/>
                <a:cs typeface="Arial" charset="0"/>
              </a:rPr>
              <a:t>[</a:t>
            </a:r>
            <a:r>
              <a:rPr lang="en-US" altLang="en-US" sz="2000" dirty="0">
                <a:solidFill>
                  <a:schemeClr val="bg1">
                    <a:lumMod val="50000"/>
                  </a:schemeClr>
                </a:solidFill>
                <a:latin typeface="Arial" charset="0"/>
                <a:cs typeface="Arial" charset="0"/>
              </a:rPr>
              <a:t>Fang et al. </a:t>
            </a:r>
            <a:r>
              <a:rPr lang="en-US" altLang="en-US" sz="2000" dirty="0" smtClean="0">
                <a:solidFill>
                  <a:schemeClr val="bg1">
                    <a:lumMod val="50000"/>
                  </a:schemeClr>
                </a:solidFill>
                <a:latin typeface="Arial" charset="0"/>
                <a:cs typeface="Arial" charset="0"/>
              </a:rPr>
              <a:t>2011</a:t>
            </a:r>
            <a:r>
              <a:rPr lang="en-US" altLang="en-US" sz="2000" dirty="0">
                <a:solidFill>
                  <a:schemeClr val="bg1">
                    <a:lumMod val="50000"/>
                  </a:schemeClr>
                </a:solidFill>
                <a:latin typeface="Arial" charset="0"/>
                <a:cs typeface="Arial" charset="0"/>
              </a:rPr>
              <a:t>]</a:t>
            </a:r>
            <a:endParaRPr lang="en-US" sz="2000" dirty="0" smtClean="0">
              <a:solidFill>
                <a:schemeClr val="bg1">
                  <a:lumMod val="50000"/>
                </a:schemeClr>
              </a:solidFill>
            </a:endParaRPr>
          </a:p>
        </p:txBody>
      </p:sp>
      <p:graphicFrame>
        <p:nvGraphicFramePr>
          <p:cNvPr id="7" name="Content Placeholder 6"/>
          <p:cNvGraphicFramePr>
            <a:graphicFrameLocks noGrp="1"/>
          </p:cNvGraphicFramePr>
          <p:nvPr>
            <p:ph sz="quarter" idx="2"/>
            <p:extLst>
              <p:ext uri="{D42A27DB-BD31-4B8C-83A1-F6EECF244321}">
                <p14:modId xmlns:p14="http://schemas.microsoft.com/office/powerpoint/2010/main" val="203275967"/>
              </p:ext>
            </p:extLst>
          </p:nvPr>
        </p:nvGraphicFramePr>
        <p:xfrm>
          <a:off x="539750" y="1143000"/>
          <a:ext cx="8280402" cy="5359405"/>
        </p:xfrm>
        <a:graphic>
          <a:graphicData uri="http://schemas.openxmlformats.org/drawingml/2006/table">
            <a:tbl>
              <a:tblPr firstRow="1" bandRow="1">
                <a:tableStyleId>{5C22544A-7EE6-4342-B048-85BDC9FD1C3A}</a:tableStyleId>
              </a:tblPr>
              <a:tblGrid>
                <a:gridCol w="1593850"/>
                <a:gridCol w="1166284"/>
                <a:gridCol w="1380067"/>
                <a:gridCol w="1380067"/>
                <a:gridCol w="1380067"/>
                <a:gridCol w="1380067"/>
              </a:tblGrid>
              <a:tr h="689191">
                <a:tc>
                  <a:txBody>
                    <a:bodyPr/>
                    <a:lstStyle/>
                    <a:p>
                      <a:pPr algn="ctr"/>
                      <a:r>
                        <a:rPr lang="en-US" sz="2400" dirty="0" smtClean="0"/>
                        <a:t>Function</a:t>
                      </a:r>
                      <a:endParaRPr lang="en-US" sz="2400" dirty="0"/>
                    </a:p>
                  </a:txBody>
                  <a:tcPr marL="91434" marR="91434" marT="45719" marB="45719"/>
                </a:tc>
                <a:tc>
                  <a:txBody>
                    <a:bodyPr/>
                    <a:lstStyle/>
                    <a:p>
                      <a:pPr algn="ctr"/>
                      <a:r>
                        <a:rPr lang="en-US" sz="2400" dirty="0" smtClean="0"/>
                        <a:t>TFCs</a:t>
                      </a:r>
                      <a:endParaRPr lang="en-US" sz="2400" dirty="0"/>
                    </a:p>
                  </a:txBody>
                  <a:tcPr marL="91434" marR="91434" marT="45719" marB="45719"/>
                </a:tc>
                <a:tc>
                  <a:txBody>
                    <a:bodyPr/>
                    <a:lstStyle/>
                    <a:p>
                      <a:pPr algn="ctr"/>
                      <a:r>
                        <a:rPr lang="en-US" sz="2400" dirty="0" smtClean="0"/>
                        <a:t>TDC</a:t>
                      </a:r>
                      <a:endParaRPr lang="en-US" sz="2400" dirty="0"/>
                    </a:p>
                  </a:txBody>
                  <a:tcPr marL="91434" marR="91434" marT="45719" marB="45719"/>
                </a:tc>
                <a:tc>
                  <a:txBody>
                    <a:bodyPr/>
                    <a:lstStyle/>
                    <a:p>
                      <a:pPr algn="ctr"/>
                      <a:r>
                        <a:rPr lang="en-US" sz="2400" dirty="0" smtClean="0"/>
                        <a:t>LNC1</a:t>
                      </a:r>
                      <a:endParaRPr lang="en-US" sz="2400" dirty="0"/>
                    </a:p>
                  </a:txBody>
                  <a:tcPr marL="91434" marR="91434" marT="45719" marB="45719"/>
                </a:tc>
                <a:tc>
                  <a:txBody>
                    <a:bodyPr/>
                    <a:lstStyle/>
                    <a:p>
                      <a:pPr algn="ctr"/>
                      <a:r>
                        <a:rPr lang="en-US" sz="2400" dirty="0" smtClean="0"/>
                        <a:t>LNC2</a:t>
                      </a:r>
                      <a:endParaRPr lang="en-US" sz="2400" dirty="0"/>
                    </a:p>
                  </a:txBody>
                  <a:tcPr marL="91434" marR="91434" marT="45719" marB="45719"/>
                </a:tc>
                <a:tc>
                  <a:txBody>
                    <a:bodyPr/>
                    <a:lstStyle/>
                    <a:p>
                      <a:pPr algn="ctr"/>
                      <a:r>
                        <a:rPr lang="en-US" sz="2400" dirty="0" smtClean="0"/>
                        <a:t>TF-LNC</a:t>
                      </a:r>
                      <a:endParaRPr lang="en-US" sz="2400" dirty="0"/>
                    </a:p>
                  </a:txBody>
                  <a:tcPr marL="91434" marR="91434" marT="45719" marB="45719"/>
                </a:tc>
              </a:tr>
              <a:tr h="689191">
                <a:tc>
                  <a:txBody>
                    <a:bodyPr/>
                    <a:lstStyle/>
                    <a:p>
                      <a:pPr algn="ctr"/>
                      <a:r>
                        <a:rPr lang="en-US" sz="2400" dirty="0" smtClean="0"/>
                        <a:t>PIV</a:t>
                      </a:r>
                      <a:endParaRPr lang="en-US" sz="2400" dirty="0"/>
                    </a:p>
                  </a:txBody>
                  <a:tcPr marL="91434" marR="91434" marT="45719" marB="45719"/>
                </a:tc>
                <a:tc>
                  <a:txBody>
                    <a:bodyPr/>
                    <a:lstStyle/>
                    <a:p>
                      <a:pPr algn="ctr"/>
                      <a:r>
                        <a:rPr lang="en-US" sz="2400" dirty="0" smtClean="0"/>
                        <a:t>Yes</a:t>
                      </a:r>
                      <a:endParaRPr lang="en-US" sz="2400" dirty="0"/>
                    </a:p>
                  </a:txBody>
                  <a:tcPr marL="91434" marR="91434" marT="45719" marB="45719"/>
                </a:tc>
                <a:tc>
                  <a:txBody>
                    <a:bodyPr/>
                    <a:lstStyle/>
                    <a:p>
                      <a:pPr algn="ctr"/>
                      <a:r>
                        <a:rPr lang="en-US" sz="2400" dirty="0" smtClean="0"/>
                        <a:t>Yes</a:t>
                      </a:r>
                      <a:endParaRPr lang="en-US" sz="2400" dirty="0"/>
                    </a:p>
                  </a:txBody>
                  <a:tcPr marL="91434" marR="91434" marT="45719" marB="45719"/>
                </a:tc>
                <a:tc>
                  <a:txBody>
                    <a:bodyPr/>
                    <a:lstStyle/>
                    <a:p>
                      <a:pPr algn="ctr"/>
                      <a:r>
                        <a:rPr lang="en-US" sz="2400" dirty="0" smtClean="0"/>
                        <a:t>Yes</a:t>
                      </a:r>
                      <a:endParaRPr lang="en-US" sz="2400" dirty="0"/>
                    </a:p>
                  </a:txBody>
                  <a:tcPr marL="91434" marR="91434" marT="45719" marB="45719"/>
                </a:tc>
                <a:tc>
                  <a:txBody>
                    <a:bodyPr/>
                    <a:lstStyle/>
                    <a:p>
                      <a:pPr algn="ctr"/>
                      <a:r>
                        <a:rPr lang="en-US" sz="2400" dirty="0" smtClean="0"/>
                        <a:t>C1*</a:t>
                      </a:r>
                      <a:endParaRPr lang="en-US" sz="2400" dirty="0"/>
                    </a:p>
                  </a:txBody>
                  <a:tcPr marL="91434" marR="91434" marT="45719" marB="45719"/>
                </a:tc>
                <a:tc>
                  <a:txBody>
                    <a:bodyPr/>
                    <a:lstStyle/>
                    <a:p>
                      <a:pPr algn="ctr"/>
                      <a:r>
                        <a:rPr lang="en-US" sz="2400" dirty="0" smtClean="0"/>
                        <a:t>C2*</a:t>
                      </a:r>
                      <a:endParaRPr lang="en-US" sz="2400" dirty="0"/>
                    </a:p>
                  </a:txBody>
                  <a:tcPr marL="91434" marR="91434" marT="45719" marB="45719"/>
                </a:tc>
              </a:tr>
              <a:tr h="689191">
                <a:tc>
                  <a:txBody>
                    <a:bodyPr/>
                    <a:lstStyle/>
                    <a:p>
                      <a:pPr algn="ctr"/>
                      <a:r>
                        <a:rPr lang="en-US" sz="2400" dirty="0" smtClean="0"/>
                        <a:t>DIR</a:t>
                      </a:r>
                      <a:endParaRPr lang="en-US" sz="2400" dirty="0"/>
                    </a:p>
                  </a:txBody>
                  <a:tcPr marL="91434" marR="91434" marT="45719" marB="45719"/>
                </a:tc>
                <a:tc>
                  <a:txBody>
                    <a:bodyPr/>
                    <a:lstStyle/>
                    <a:p>
                      <a:pPr algn="ctr"/>
                      <a:r>
                        <a:rPr lang="en-US" sz="2400" dirty="0" smtClean="0"/>
                        <a:t>Yes</a:t>
                      </a:r>
                      <a:endParaRPr lang="en-US" sz="2400" dirty="0"/>
                    </a:p>
                  </a:txBody>
                  <a:tcPr marL="91434" marR="91434" marT="45719" marB="45719"/>
                </a:tc>
                <a:tc>
                  <a:txBody>
                    <a:bodyPr/>
                    <a:lstStyle/>
                    <a:p>
                      <a:pPr algn="ctr"/>
                      <a:r>
                        <a:rPr lang="en-US" sz="2400" dirty="0" smtClean="0"/>
                        <a:t>Yes</a:t>
                      </a:r>
                      <a:endParaRPr lang="en-US" sz="2400" dirty="0"/>
                    </a:p>
                  </a:txBody>
                  <a:tcPr marL="91434" marR="91434" marT="45719" marB="45719"/>
                </a:tc>
                <a:tc>
                  <a:txBody>
                    <a:bodyPr/>
                    <a:lstStyle/>
                    <a:p>
                      <a:pPr algn="ctr"/>
                      <a:r>
                        <a:rPr lang="en-US" sz="2400" dirty="0" smtClean="0"/>
                        <a:t>Yes</a:t>
                      </a:r>
                      <a:endParaRPr lang="en-US" sz="2400" dirty="0"/>
                    </a:p>
                  </a:txBody>
                  <a:tcPr marL="91434" marR="91434" marT="45719" marB="45719"/>
                </a:tc>
                <a:tc>
                  <a:txBody>
                    <a:bodyPr/>
                    <a:lstStyle/>
                    <a:p>
                      <a:pPr algn="ctr"/>
                      <a:r>
                        <a:rPr lang="en-US" sz="2400" dirty="0" smtClean="0"/>
                        <a:t>C3</a:t>
                      </a:r>
                      <a:endParaRPr lang="en-US" sz="2400" dirty="0"/>
                    </a:p>
                  </a:txBody>
                  <a:tcPr marL="91434" marR="91434" marT="45719" marB="45719"/>
                </a:tc>
                <a:tc>
                  <a:txBody>
                    <a:bodyPr/>
                    <a:lstStyle/>
                    <a:p>
                      <a:pPr algn="ctr"/>
                      <a:r>
                        <a:rPr lang="en-US" sz="2400" dirty="0" smtClean="0"/>
                        <a:t>Yes</a:t>
                      </a:r>
                      <a:endParaRPr lang="en-US" sz="2400" dirty="0"/>
                    </a:p>
                  </a:txBody>
                  <a:tcPr marL="91434" marR="91434" marT="45719" marB="45719"/>
                </a:tc>
              </a:tr>
              <a:tr h="822957">
                <a:tc>
                  <a:txBody>
                    <a:bodyPr/>
                    <a:lstStyle/>
                    <a:p>
                      <a:pPr algn="ctr"/>
                      <a:r>
                        <a:rPr lang="en-US" sz="2400" dirty="0" smtClean="0"/>
                        <a:t> BM25</a:t>
                      </a:r>
                    </a:p>
                    <a:p>
                      <a:pPr algn="ctr"/>
                      <a:r>
                        <a:rPr lang="en-US" sz="2400" dirty="0" smtClean="0"/>
                        <a:t>(Original)</a:t>
                      </a:r>
                      <a:endParaRPr lang="en-US" sz="2400" dirty="0"/>
                    </a:p>
                  </a:txBody>
                  <a:tcPr marL="91434" marR="91434" marT="45719" marB="45719"/>
                </a:tc>
                <a:tc>
                  <a:txBody>
                    <a:bodyPr/>
                    <a:lstStyle/>
                    <a:p>
                      <a:pPr algn="ctr"/>
                      <a:r>
                        <a:rPr lang="en-US" sz="2400" dirty="0" smtClean="0"/>
                        <a:t>C4</a:t>
                      </a:r>
                      <a:endParaRPr lang="en-US" sz="2400" dirty="0"/>
                    </a:p>
                  </a:txBody>
                  <a:tcPr marL="91434" marR="91434" marT="45719" marB="45719"/>
                </a:tc>
                <a:tc>
                  <a:txBody>
                    <a:bodyPr/>
                    <a:lstStyle/>
                    <a:p>
                      <a:pPr algn="ctr"/>
                      <a:r>
                        <a:rPr lang="en-US" sz="2400" dirty="0" smtClean="0"/>
                        <a:t>Yes</a:t>
                      </a:r>
                      <a:endParaRPr lang="en-US" sz="2400" dirty="0"/>
                    </a:p>
                  </a:txBody>
                  <a:tcPr marL="91434" marR="91434" marT="45719" marB="45719"/>
                </a:tc>
                <a:tc>
                  <a:txBody>
                    <a:bodyPr/>
                    <a:lstStyle/>
                    <a:p>
                      <a:pPr algn="ctr"/>
                      <a:r>
                        <a:rPr lang="en-US" sz="2400" dirty="0" smtClean="0"/>
                        <a:t>C4</a:t>
                      </a:r>
                      <a:endParaRPr lang="en-US" sz="2400" dirty="0"/>
                    </a:p>
                  </a:txBody>
                  <a:tcPr marL="91434" marR="91434" marT="45719" marB="45719"/>
                </a:tc>
                <a:tc>
                  <a:txBody>
                    <a:bodyPr/>
                    <a:lstStyle/>
                    <a:p>
                      <a:pPr algn="ctr"/>
                      <a:r>
                        <a:rPr lang="en-US" sz="2400" dirty="0" smtClean="0"/>
                        <a:t>C4</a:t>
                      </a:r>
                      <a:endParaRPr lang="en-US" sz="2400" dirty="0"/>
                    </a:p>
                  </a:txBody>
                  <a:tcPr marL="91434" marR="91434" marT="45719" marB="45719"/>
                </a:tc>
                <a:tc>
                  <a:txBody>
                    <a:bodyPr/>
                    <a:lstStyle/>
                    <a:p>
                      <a:pPr algn="ctr"/>
                      <a:r>
                        <a:rPr lang="en-US" sz="2400" dirty="0" smtClean="0"/>
                        <a:t>C4</a:t>
                      </a:r>
                      <a:endParaRPr lang="en-US" sz="2400" dirty="0"/>
                    </a:p>
                  </a:txBody>
                  <a:tcPr marL="91434" marR="91434" marT="45719" marB="45719"/>
                </a:tc>
              </a:tr>
              <a:tr h="822957">
                <a:tc>
                  <a:txBody>
                    <a:bodyPr/>
                    <a:lstStyle/>
                    <a:p>
                      <a:pPr algn="ctr"/>
                      <a:r>
                        <a:rPr lang="en-US" sz="2400" dirty="0" smtClean="0"/>
                        <a:t>BM2</a:t>
                      </a:r>
                    </a:p>
                    <a:p>
                      <a:pPr algn="ctr"/>
                      <a:r>
                        <a:rPr lang="en-US" sz="2400" dirty="0" smtClean="0"/>
                        <a:t>(Modified)</a:t>
                      </a:r>
                      <a:endParaRPr lang="en-US" sz="2400" dirty="0"/>
                    </a:p>
                  </a:txBody>
                  <a:tcPr marL="91434" marR="91434" marT="45719" marB="45719"/>
                </a:tc>
                <a:tc>
                  <a:txBody>
                    <a:bodyPr/>
                    <a:lstStyle/>
                    <a:p>
                      <a:pPr algn="ctr"/>
                      <a:r>
                        <a:rPr lang="en-US" sz="2400" dirty="0" smtClean="0"/>
                        <a:t>Yes</a:t>
                      </a:r>
                      <a:endParaRPr lang="en-US" sz="2400" dirty="0"/>
                    </a:p>
                  </a:txBody>
                  <a:tcPr marL="91434" marR="91434" marT="45719" marB="45719"/>
                </a:tc>
                <a:tc>
                  <a:txBody>
                    <a:bodyPr/>
                    <a:lstStyle/>
                    <a:p>
                      <a:pPr algn="ctr"/>
                      <a:r>
                        <a:rPr lang="en-US" sz="2400" dirty="0" smtClean="0"/>
                        <a:t>Yes</a:t>
                      </a:r>
                      <a:endParaRPr lang="en-US" sz="2400" dirty="0"/>
                    </a:p>
                  </a:txBody>
                  <a:tcPr marL="91434" marR="91434" marT="45719" marB="45719"/>
                </a:tc>
                <a:tc>
                  <a:txBody>
                    <a:bodyPr/>
                    <a:lstStyle/>
                    <a:p>
                      <a:pPr algn="ctr"/>
                      <a:r>
                        <a:rPr lang="en-US" sz="2400" dirty="0" smtClean="0"/>
                        <a:t>Yes</a:t>
                      </a:r>
                      <a:endParaRPr lang="en-US" sz="2400" dirty="0"/>
                    </a:p>
                  </a:txBody>
                  <a:tcPr marL="91434" marR="91434" marT="45719" marB="45719"/>
                </a:tc>
                <a:tc>
                  <a:txBody>
                    <a:bodyPr/>
                    <a:lstStyle/>
                    <a:p>
                      <a:pPr algn="ctr"/>
                      <a:r>
                        <a:rPr lang="en-US" sz="2400" dirty="0" smtClean="0"/>
                        <a:t>Yes</a:t>
                      </a:r>
                      <a:endParaRPr lang="en-US" sz="2400" dirty="0"/>
                    </a:p>
                  </a:txBody>
                  <a:tcPr marL="91434" marR="91434" marT="45719" marB="45719"/>
                </a:tc>
                <a:tc>
                  <a:txBody>
                    <a:bodyPr/>
                    <a:lstStyle/>
                    <a:p>
                      <a:pPr algn="ctr"/>
                      <a:r>
                        <a:rPr lang="en-US" sz="2400" dirty="0" smtClean="0"/>
                        <a:t>Yes</a:t>
                      </a:r>
                      <a:endParaRPr lang="en-US" sz="2400" dirty="0"/>
                    </a:p>
                  </a:txBody>
                  <a:tcPr marL="91434" marR="91434" marT="45719" marB="45719"/>
                </a:tc>
              </a:tr>
              <a:tr h="822957">
                <a:tc>
                  <a:txBody>
                    <a:bodyPr/>
                    <a:lstStyle/>
                    <a:p>
                      <a:pPr algn="ctr"/>
                      <a:r>
                        <a:rPr lang="en-US" sz="2400" dirty="0" smtClean="0"/>
                        <a:t>PL2</a:t>
                      </a:r>
                    </a:p>
                    <a:p>
                      <a:pPr algn="ctr"/>
                      <a:r>
                        <a:rPr lang="en-US" sz="2400" dirty="0" smtClean="0"/>
                        <a:t>(Original)</a:t>
                      </a:r>
                      <a:endParaRPr lang="en-US" sz="2400" dirty="0"/>
                    </a:p>
                  </a:txBody>
                  <a:tcPr marL="91434" marR="91434" marT="45719" marB="45719"/>
                </a:tc>
                <a:tc>
                  <a:txBody>
                    <a:bodyPr/>
                    <a:lstStyle/>
                    <a:p>
                      <a:pPr algn="ctr"/>
                      <a:r>
                        <a:rPr lang="en-US" sz="2400" dirty="0" smtClean="0"/>
                        <a:t>C5</a:t>
                      </a:r>
                      <a:endParaRPr lang="en-US" sz="2400" dirty="0"/>
                    </a:p>
                  </a:txBody>
                  <a:tcPr marL="91434" marR="91434" marT="45719" marB="45719"/>
                </a:tc>
                <a:tc>
                  <a:txBody>
                    <a:bodyPr/>
                    <a:lstStyle/>
                    <a:p>
                      <a:pPr algn="ctr"/>
                      <a:r>
                        <a:rPr lang="en-US" sz="2400" dirty="0" smtClean="0"/>
                        <a:t>C6*</a:t>
                      </a:r>
                      <a:endParaRPr lang="en-US" sz="2400" dirty="0"/>
                    </a:p>
                  </a:txBody>
                  <a:tcPr marL="91434" marR="91434" marT="45719" marB="45719"/>
                </a:tc>
                <a:tc>
                  <a:txBody>
                    <a:bodyPr/>
                    <a:lstStyle/>
                    <a:p>
                      <a:pPr algn="ctr"/>
                      <a:r>
                        <a:rPr lang="en-US" sz="2400" dirty="0" smtClean="0"/>
                        <a:t>C7</a:t>
                      </a:r>
                      <a:endParaRPr lang="en-US" sz="2400" dirty="0"/>
                    </a:p>
                  </a:txBody>
                  <a:tcPr marL="91434" marR="91434" marT="45719" marB="45719"/>
                </a:tc>
                <a:tc>
                  <a:txBody>
                    <a:bodyPr/>
                    <a:lstStyle/>
                    <a:p>
                      <a:pPr algn="ctr"/>
                      <a:r>
                        <a:rPr lang="en-US" sz="2400" dirty="0" smtClean="0"/>
                        <a:t>C8*</a:t>
                      </a:r>
                      <a:endParaRPr lang="en-US" sz="2400" dirty="0"/>
                    </a:p>
                  </a:txBody>
                  <a:tcPr marL="91434" marR="91434" marT="45719" marB="45719"/>
                </a:tc>
                <a:tc>
                  <a:txBody>
                    <a:bodyPr/>
                    <a:lstStyle/>
                    <a:p>
                      <a:pPr algn="ctr"/>
                      <a:r>
                        <a:rPr lang="en-US" sz="2400" dirty="0" smtClean="0"/>
                        <a:t>C8*</a:t>
                      </a:r>
                      <a:endParaRPr lang="en-US" sz="2400" dirty="0"/>
                    </a:p>
                  </a:txBody>
                  <a:tcPr marL="91434" marR="91434" marT="45719" marB="45719"/>
                </a:tc>
              </a:tr>
              <a:tr h="822957">
                <a:tc>
                  <a:txBody>
                    <a:bodyPr/>
                    <a:lstStyle/>
                    <a:p>
                      <a:pPr algn="ctr"/>
                      <a:r>
                        <a:rPr lang="en-US" sz="2400" dirty="0" smtClean="0"/>
                        <a:t>PL2</a:t>
                      </a:r>
                    </a:p>
                    <a:p>
                      <a:pPr algn="ctr"/>
                      <a:r>
                        <a:rPr lang="en-US" sz="2400" dirty="0" smtClean="0"/>
                        <a:t>(modified)</a:t>
                      </a:r>
                      <a:endParaRPr lang="en-US" sz="2400" dirty="0"/>
                    </a:p>
                  </a:txBody>
                  <a:tcPr marL="91434" marR="91434" marT="45719" marB="45719"/>
                </a:tc>
                <a:tc>
                  <a:txBody>
                    <a:bodyPr/>
                    <a:lstStyle/>
                    <a:p>
                      <a:pPr algn="ctr"/>
                      <a:r>
                        <a:rPr lang="en-US" sz="2400" dirty="0" smtClean="0"/>
                        <a:t>Yes</a:t>
                      </a:r>
                      <a:endParaRPr lang="en-US" sz="2400" dirty="0"/>
                    </a:p>
                  </a:txBody>
                  <a:tcPr marL="91434" marR="91434" marT="45719" marB="45719"/>
                </a:tc>
                <a:tc>
                  <a:txBody>
                    <a:bodyPr/>
                    <a:lstStyle/>
                    <a:p>
                      <a:pPr algn="ctr"/>
                      <a:r>
                        <a:rPr lang="en-US" sz="2400" dirty="0" smtClean="0"/>
                        <a:t>C6*</a:t>
                      </a:r>
                      <a:endParaRPr lang="en-US" sz="2400" dirty="0"/>
                    </a:p>
                  </a:txBody>
                  <a:tcPr marL="91434" marR="91434" marT="45719" marB="45719"/>
                </a:tc>
                <a:tc>
                  <a:txBody>
                    <a:bodyPr/>
                    <a:lstStyle/>
                    <a:p>
                      <a:pPr algn="ctr"/>
                      <a:r>
                        <a:rPr lang="en-US" sz="2400" dirty="0" smtClean="0"/>
                        <a:t>Yes</a:t>
                      </a:r>
                      <a:endParaRPr lang="en-US" sz="2400" dirty="0"/>
                    </a:p>
                  </a:txBody>
                  <a:tcPr marL="91434" marR="91434" marT="45719" marB="45719"/>
                </a:tc>
                <a:tc>
                  <a:txBody>
                    <a:bodyPr/>
                    <a:lstStyle/>
                    <a:p>
                      <a:pPr algn="ctr"/>
                      <a:r>
                        <a:rPr lang="en-US" sz="2400" dirty="0" smtClean="0"/>
                        <a:t>C8*</a:t>
                      </a:r>
                      <a:endParaRPr lang="en-US" sz="2400" dirty="0"/>
                    </a:p>
                  </a:txBody>
                  <a:tcPr marL="91434" marR="91434" marT="45719" marB="45719"/>
                </a:tc>
                <a:tc>
                  <a:txBody>
                    <a:bodyPr/>
                    <a:lstStyle/>
                    <a:p>
                      <a:pPr algn="ctr"/>
                      <a:r>
                        <a:rPr lang="en-US" sz="2400" dirty="0" smtClean="0"/>
                        <a:t>C8*</a:t>
                      </a:r>
                      <a:endParaRPr lang="en-US" sz="2400" dirty="0"/>
                    </a:p>
                  </a:txBody>
                  <a:tcPr marL="91434" marR="91434" marT="45719" marB="45719"/>
                </a:tc>
              </a:tr>
            </a:tbl>
          </a:graphicData>
        </a:graphic>
      </p:graphicFrame>
      <p:sp>
        <p:nvSpPr>
          <p:cNvPr id="13" name="TextBox 12"/>
          <p:cNvSpPr txBox="1">
            <a:spLocks noChangeArrowheads="1"/>
          </p:cNvSpPr>
          <p:nvPr/>
        </p:nvSpPr>
        <p:spPr bwMode="auto">
          <a:xfrm>
            <a:off x="398462" y="4968875"/>
            <a:ext cx="8593138" cy="1508125"/>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altLang="en-US" sz="3600" b="1" dirty="0"/>
              <a:t>Modified BM25 satisfies all the constraints! </a:t>
            </a:r>
          </a:p>
          <a:p>
            <a:pPr eaLnBrk="1" hangingPunct="1"/>
            <a:r>
              <a:rPr lang="en-US" altLang="en-US" sz="2800" b="1" dirty="0"/>
              <a:t>Without knowing its deficiency, we can’t easily propose </a:t>
            </a:r>
          </a:p>
          <a:p>
            <a:pPr eaLnBrk="1" hangingPunct="1"/>
            <a:r>
              <a:rPr lang="en-US" altLang="en-US" sz="2800" b="1" dirty="0"/>
              <a:t>a new model working better than BM25</a:t>
            </a:r>
          </a:p>
        </p:txBody>
      </p:sp>
      <p:sp>
        <p:nvSpPr>
          <p:cNvPr id="2" name="Slide Number Placeholder 1"/>
          <p:cNvSpPr>
            <a:spLocks noGrp="1"/>
          </p:cNvSpPr>
          <p:nvPr>
            <p:ph type="sldNum" sz="quarter" idx="12"/>
          </p:nvPr>
        </p:nvSpPr>
        <p:spPr/>
        <p:txBody>
          <a:bodyPr/>
          <a:lstStyle/>
          <a:p>
            <a:pPr>
              <a:defRPr/>
            </a:pPr>
            <a:fld id="{A1475236-E18B-486B-B90A-EA07377FB281}" type="slidenum">
              <a:rPr lang="zh-CN" altLang="en-US" smtClean="0"/>
              <a:pPr>
                <a:defRPr/>
              </a:pPr>
              <a:t>63</a:t>
            </a:fld>
            <a:endParaRPr lang="en-US" altLang="zh-CN"/>
          </a:p>
        </p:txBody>
      </p:sp>
    </p:spTree>
    <p:extLst>
      <p:ext uri="{BB962C8B-B14F-4D97-AF65-F5344CB8AC3E}">
        <p14:creationId xmlns:p14="http://schemas.microsoft.com/office/powerpoint/2010/main" val="106304516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200" b="1" dirty="0" smtClean="0">
                <a:solidFill>
                  <a:srgbClr val="000090"/>
                </a:solidFill>
                <a:latin typeface="Arial"/>
                <a:cs typeface="Arial"/>
              </a:rPr>
              <a:t>How to identify more deficiencies?</a:t>
            </a:r>
            <a:endParaRPr lang="en-US" sz="4200" b="1" dirty="0">
              <a:solidFill>
                <a:srgbClr val="000090"/>
              </a:solidFill>
              <a:latin typeface="Arial"/>
              <a:cs typeface="Arial"/>
            </a:endParaRPr>
          </a:p>
        </p:txBody>
      </p:sp>
      <p:sp>
        <p:nvSpPr>
          <p:cNvPr id="3" name="Content Placeholder 2"/>
          <p:cNvSpPr>
            <a:spLocks noGrp="1"/>
          </p:cNvSpPr>
          <p:nvPr>
            <p:ph idx="1"/>
          </p:nvPr>
        </p:nvSpPr>
        <p:spPr/>
        <p:txBody>
          <a:bodyPr/>
          <a:lstStyle/>
          <a:p>
            <a:r>
              <a:rPr lang="en-US" dirty="0" smtClean="0">
                <a:latin typeface="Arial"/>
                <a:cs typeface="Arial"/>
              </a:rPr>
              <a:t>We need more constraints! </a:t>
            </a:r>
          </a:p>
          <a:p>
            <a:endParaRPr lang="en-US" dirty="0">
              <a:latin typeface="Arial"/>
              <a:cs typeface="Arial"/>
            </a:endParaRPr>
          </a:p>
          <a:p>
            <a:r>
              <a:rPr lang="en-US" dirty="0" smtClean="0">
                <a:latin typeface="Arial"/>
                <a:cs typeface="Arial"/>
              </a:rPr>
              <a:t>But how? </a:t>
            </a:r>
            <a:endParaRPr lang="en-US" dirty="0">
              <a:latin typeface="Arial"/>
              <a:cs typeface="Arial"/>
            </a:endParaRPr>
          </a:p>
        </p:txBody>
      </p:sp>
      <p:sp>
        <p:nvSpPr>
          <p:cNvPr id="4" name="Slide Number Placeholder 3"/>
          <p:cNvSpPr>
            <a:spLocks noGrp="1"/>
          </p:cNvSpPr>
          <p:nvPr>
            <p:ph type="sldNum" sz="quarter" idx="12"/>
          </p:nvPr>
        </p:nvSpPr>
        <p:spPr/>
        <p:txBody>
          <a:bodyPr/>
          <a:lstStyle/>
          <a:p>
            <a:fld id="{88AD08FE-21CA-447A-B5E0-10774CCDBD3A}" type="slidenum">
              <a:rPr lang="en-US" smtClean="0"/>
              <a:t>64</a:t>
            </a:fld>
            <a:endParaRPr lang="en-US"/>
          </a:p>
        </p:txBody>
      </p:sp>
    </p:spTree>
    <p:extLst>
      <p:ext uri="{BB962C8B-B14F-4D97-AF65-F5344CB8AC3E}">
        <p14:creationId xmlns:p14="http://schemas.microsoft.com/office/powerpoint/2010/main" val="1103833449"/>
      </p:ext>
    </p:extLst>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1"/>
          <p:cNvSpPr>
            <a:spLocks noGrp="1"/>
          </p:cNvSpPr>
          <p:nvPr>
            <p:ph type="title"/>
          </p:nvPr>
        </p:nvSpPr>
        <p:spPr>
          <a:xfrm>
            <a:off x="0" y="152400"/>
            <a:ext cx="9144000" cy="990600"/>
          </a:xfrm>
        </p:spPr>
        <p:txBody>
          <a:bodyPr>
            <a:normAutofit fontScale="90000"/>
          </a:bodyPr>
          <a:lstStyle/>
          <a:p>
            <a:r>
              <a:rPr lang="en-US" altLang="en-US" sz="3600" b="1" dirty="0" smtClean="0">
                <a:solidFill>
                  <a:srgbClr val="000090"/>
                </a:solidFill>
                <a:latin typeface="Arial" charset="0"/>
                <a:cs typeface="Arial" charset="0"/>
              </a:rPr>
              <a:t>A Recent Success of Axiomatic Analysis: </a:t>
            </a:r>
            <a:br>
              <a:rPr lang="en-US" altLang="en-US" sz="3600" b="1" dirty="0" smtClean="0">
                <a:solidFill>
                  <a:srgbClr val="000090"/>
                </a:solidFill>
                <a:latin typeface="Arial" charset="0"/>
                <a:cs typeface="Arial" charset="0"/>
              </a:rPr>
            </a:br>
            <a:r>
              <a:rPr lang="en-US" altLang="en-US" sz="3600" b="1" dirty="0" smtClean="0">
                <a:solidFill>
                  <a:srgbClr val="000090"/>
                </a:solidFill>
                <a:latin typeface="Arial" charset="0"/>
                <a:cs typeface="Arial" charset="0"/>
              </a:rPr>
              <a:t>Lower Bounding TF Normalization</a:t>
            </a:r>
            <a:r>
              <a:rPr lang="en-US" altLang="en-US" sz="3600" dirty="0" smtClean="0">
                <a:solidFill>
                  <a:srgbClr val="000090"/>
                </a:solidFill>
                <a:latin typeface="Arial" charset="0"/>
                <a:cs typeface="Arial" charset="0"/>
              </a:rPr>
              <a:t> </a:t>
            </a:r>
            <a:br>
              <a:rPr lang="en-US" altLang="en-US" sz="3600" dirty="0" smtClean="0">
                <a:solidFill>
                  <a:srgbClr val="000090"/>
                </a:solidFill>
                <a:latin typeface="Arial" charset="0"/>
                <a:cs typeface="Arial" charset="0"/>
              </a:rPr>
            </a:br>
            <a:r>
              <a:rPr lang="en-US" altLang="en-US" sz="2200" dirty="0" smtClean="0">
                <a:solidFill>
                  <a:schemeClr val="bg1">
                    <a:lumMod val="50000"/>
                  </a:schemeClr>
                </a:solidFill>
                <a:latin typeface="Arial" charset="0"/>
                <a:cs typeface="Arial" charset="0"/>
              </a:rPr>
              <a:t>[</a:t>
            </a:r>
            <a:r>
              <a:rPr lang="en-US" altLang="en-US" sz="2200" dirty="0" err="1" smtClean="0">
                <a:solidFill>
                  <a:schemeClr val="bg1">
                    <a:lumMod val="50000"/>
                  </a:schemeClr>
                </a:solidFill>
                <a:latin typeface="Arial" charset="0"/>
                <a:cs typeface="Arial" charset="0"/>
              </a:rPr>
              <a:t>Lv</a:t>
            </a:r>
            <a:r>
              <a:rPr lang="en-US" altLang="en-US" sz="2200" dirty="0" smtClean="0">
                <a:solidFill>
                  <a:schemeClr val="bg1">
                    <a:lumMod val="50000"/>
                  </a:schemeClr>
                </a:solidFill>
                <a:latin typeface="Arial" charset="0"/>
                <a:cs typeface="Arial" charset="0"/>
              </a:rPr>
              <a:t> &amp; </a:t>
            </a:r>
            <a:r>
              <a:rPr lang="en-US" altLang="en-US" sz="2200" dirty="0" err="1" smtClean="0">
                <a:solidFill>
                  <a:schemeClr val="bg1">
                    <a:lumMod val="50000"/>
                  </a:schemeClr>
                </a:solidFill>
                <a:latin typeface="Arial" charset="0"/>
                <a:cs typeface="Arial" charset="0"/>
              </a:rPr>
              <a:t>Zhai</a:t>
            </a:r>
            <a:r>
              <a:rPr lang="en-US" altLang="en-US" sz="2200" dirty="0" smtClean="0">
                <a:solidFill>
                  <a:schemeClr val="bg1">
                    <a:lumMod val="50000"/>
                  </a:schemeClr>
                </a:solidFill>
                <a:latin typeface="Arial" charset="0"/>
                <a:cs typeface="Arial" charset="0"/>
              </a:rPr>
              <a:t> 2011a] </a:t>
            </a:r>
          </a:p>
        </p:txBody>
      </p:sp>
      <p:sp>
        <p:nvSpPr>
          <p:cNvPr id="2" name="Slide Number Placeholder 1"/>
          <p:cNvSpPr>
            <a:spLocks noGrp="1"/>
          </p:cNvSpPr>
          <p:nvPr>
            <p:ph type="sldNum" sz="quarter" idx="12"/>
          </p:nvPr>
        </p:nvSpPr>
        <p:spPr/>
        <p:txBody>
          <a:bodyPr/>
          <a:lstStyle/>
          <a:p>
            <a:fld id="{88AD08FE-21CA-447A-B5E0-10774CCDBD3A}" type="slidenum">
              <a:rPr lang="en-US" smtClean="0"/>
              <a:t>65</a:t>
            </a:fld>
            <a:endParaRPr lang="en-US"/>
          </a:p>
        </p:txBody>
      </p:sp>
      <p:pic>
        <p:nvPicPr>
          <p:cNvPr id="6" name="Picture 5"/>
          <p:cNvPicPr>
            <a:picLocks noChangeAspect="1"/>
          </p:cNvPicPr>
          <p:nvPr/>
        </p:nvPicPr>
        <p:blipFill>
          <a:blip r:embed="rId3"/>
          <a:stretch>
            <a:fillRect/>
          </a:stretch>
        </p:blipFill>
        <p:spPr>
          <a:xfrm>
            <a:off x="-125604" y="1143000"/>
            <a:ext cx="4392804" cy="3276600"/>
          </a:xfrm>
          <a:prstGeom prst="rect">
            <a:avLst/>
          </a:prstGeom>
        </p:spPr>
      </p:pic>
      <p:sp>
        <p:nvSpPr>
          <p:cNvPr id="7" name="Rounded Rectangle 6"/>
          <p:cNvSpPr/>
          <p:nvPr/>
        </p:nvSpPr>
        <p:spPr>
          <a:xfrm>
            <a:off x="381000" y="4724400"/>
            <a:ext cx="3581400" cy="106680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smtClean="0"/>
              <a:t>Long documents are overly penalized! </a:t>
            </a:r>
            <a:endParaRPr lang="en-US" sz="2400" b="1" dirty="0"/>
          </a:p>
        </p:txBody>
      </p:sp>
      <p:grpSp>
        <p:nvGrpSpPr>
          <p:cNvPr id="11" name="Group 10"/>
          <p:cNvGrpSpPr/>
          <p:nvPr/>
        </p:nvGrpSpPr>
        <p:grpSpPr>
          <a:xfrm>
            <a:off x="4343400" y="1219200"/>
            <a:ext cx="4800600" cy="5257800"/>
            <a:chOff x="4343400" y="1219200"/>
            <a:chExt cx="4800600" cy="5257800"/>
          </a:xfrm>
        </p:grpSpPr>
        <p:pic>
          <p:nvPicPr>
            <p:cNvPr id="5" name="Picture 4"/>
            <p:cNvPicPr>
              <a:picLocks noChangeAspect="1"/>
            </p:cNvPicPr>
            <p:nvPr/>
          </p:nvPicPr>
          <p:blipFill>
            <a:blip r:embed="rId4"/>
            <a:stretch>
              <a:fillRect/>
            </a:stretch>
          </p:blipFill>
          <p:spPr>
            <a:xfrm>
              <a:off x="4572000" y="1219200"/>
              <a:ext cx="4170218" cy="3276600"/>
            </a:xfrm>
            <a:prstGeom prst="rect">
              <a:avLst/>
            </a:prstGeom>
          </p:spPr>
        </p:pic>
        <p:graphicFrame>
          <p:nvGraphicFramePr>
            <p:cNvPr id="9" name="Object 8"/>
            <p:cNvGraphicFramePr>
              <a:graphicFrameLocks noChangeAspect="1"/>
            </p:cNvGraphicFramePr>
            <p:nvPr>
              <p:extLst>
                <p:ext uri="{D42A27DB-BD31-4B8C-83A1-F6EECF244321}">
                  <p14:modId xmlns:p14="http://schemas.microsoft.com/office/powerpoint/2010/main" val="2641671229"/>
                </p:ext>
              </p:extLst>
            </p:nvPr>
          </p:nvGraphicFramePr>
          <p:xfrm>
            <a:off x="6476999" y="2438400"/>
            <a:ext cx="1066801" cy="316089"/>
          </p:xfrm>
          <a:graphic>
            <a:graphicData uri="http://schemas.openxmlformats.org/presentationml/2006/ole">
              <mc:AlternateContent xmlns:mc="http://schemas.openxmlformats.org/markup-compatibility/2006">
                <mc:Choice xmlns:v="urn:schemas-microsoft-com:vml" Requires="v">
                  <p:oleObj spid="_x0000_s135398" name="Equation" r:id="rId5" imgW="685800" imgH="203200" progId="Equation.3">
                    <p:embed/>
                  </p:oleObj>
                </mc:Choice>
                <mc:Fallback>
                  <p:oleObj name="Equation" r:id="rId5" imgW="685800" imgH="203200" progId="Equation.3">
                    <p:embed/>
                    <p:pic>
                      <p:nvPicPr>
                        <p:cNvPr id="0" name=""/>
                        <p:cNvPicPr/>
                        <p:nvPr/>
                      </p:nvPicPr>
                      <p:blipFill>
                        <a:blip r:embed="rId6"/>
                        <a:stretch>
                          <a:fillRect/>
                        </a:stretch>
                      </p:blipFill>
                      <p:spPr>
                        <a:xfrm>
                          <a:off x="6476999" y="2438400"/>
                          <a:ext cx="1066801" cy="316089"/>
                        </a:xfrm>
                        <a:prstGeom prst="rect">
                          <a:avLst/>
                        </a:prstGeom>
                      </p:spPr>
                    </p:pic>
                  </p:oleObj>
                </mc:Fallback>
              </mc:AlternateContent>
            </a:graphicData>
          </a:graphic>
        </p:graphicFrame>
        <p:graphicFrame>
          <p:nvGraphicFramePr>
            <p:cNvPr id="12" name="Object 11"/>
            <p:cNvGraphicFramePr>
              <a:graphicFrameLocks noChangeAspect="1"/>
            </p:cNvGraphicFramePr>
            <p:nvPr>
              <p:extLst>
                <p:ext uri="{D42A27DB-BD31-4B8C-83A1-F6EECF244321}">
                  <p14:modId xmlns:p14="http://schemas.microsoft.com/office/powerpoint/2010/main" val="2878911937"/>
                </p:ext>
              </p:extLst>
            </p:nvPr>
          </p:nvGraphicFramePr>
          <p:xfrm>
            <a:off x="6477000" y="2971800"/>
            <a:ext cx="1066801" cy="316089"/>
          </p:xfrm>
          <a:graphic>
            <a:graphicData uri="http://schemas.openxmlformats.org/presentationml/2006/ole">
              <mc:AlternateContent xmlns:mc="http://schemas.openxmlformats.org/markup-compatibility/2006">
                <mc:Choice xmlns:v="urn:schemas-microsoft-com:vml" Requires="v">
                  <p:oleObj spid="_x0000_s135399" name="Equation" r:id="rId7" imgW="685800" imgH="203200" progId="Equation.3">
                    <p:embed/>
                  </p:oleObj>
                </mc:Choice>
                <mc:Fallback>
                  <p:oleObj name="Equation" r:id="rId7" imgW="685800" imgH="203200" progId="Equation.3">
                    <p:embed/>
                    <p:pic>
                      <p:nvPicPr>
                        <p:cNvPr id="0" name=""/>
                        <p:cNvPicPr/>
                        <p:nvPr/>
                      </p:nvPicPr>
                      <p:blipFill>
                        <a:blip r:embed="rId8"/>
                        <a:stretch>
                          <a:fillRect/>
                        </a:stretch>
                      </p:blipFill>
                      <p:spPr>
                        <a:xfrm>
                          <a:off x="6477000" y="2971800"/>
                          <a:ext cx="1066801" cy="316089"/>
                        </a:xfrm>
                        <a:prstGeom prst="rect">
                          <a:avLst/>
                        </a:prstGeom>
                      </p:spPr>
                    </p:pic>
                  </p:oleObj>
                </mc:Fallback>
              </mc:AlternateContent>
            </a:graphicData>
          </a:graphic>
        </p:graphicFrame>
        <p:sp>
          <p:nvSpPr>
            <p:cNvPr id="13" name="Rounded Rectangle 12"/>
            <p:cNvSpPr/>
            <p:nvPr/>
          </p:nvSpPr>
          <p:spPr>
            <a:xfrm>
              <a:off x="4343400" y="4419600"/>
              <a:ext cx="4800600" cy="205740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lvl="1"/>
              <a:r>
                <a:rPr lang="en-US" altLang="en-US" sz="2400" dirty="0">
                  <a:latin typeface="Arial" charset="0"/>
                  <a:cs typeface="Arial" charset="0"/>
                  <a:sym typeface="Wingdings" pitchFamily="2" charset="2"/>
                </a:rPr>
                <a:t>A very long document matching two query terms can have a lower score than a short document matching only one query term</a:t>
              </a:r>
            </a:p>
          </p:txBody>
        </p:sp>
      </p:grpSp>
      <p:sp>
        <p:nvSpPr>
          <p:cNvPr id="10" name="Horizontal Scroll 9"/>
          <p:cNvSpPr/>
          <p:nvPr/>
        </p:nvSpPr>
        <p:spPr>
          <a:xfrm>
            <a:off x="914400" y="1676400"/>
            <a:ext cx="7162800" cy="2590800"/>
          </a:xfrm>
          <a:prstGeom prst="horizontalScroll">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US" altLang="en-US" sz="2800" b="1" dirty="0">
                <a:latin typeface="Arial" charset="0"/>
                <a:cs typeface="Arial" charset="0"/>
              </a:rPr>
              <a:t>Existing retrieval functions lack a lower bound for normalized TF with document </a:t>
            </a:r>
            <a:r>
              <a:rPr lang="en-US" altLang="en-US" sz="2800" b="1" dirty="0" smtClean="0">
                <a:latin typeface="Arial" charset="0"/>
                <a:cs typeface="Arial" charset="0"/>
              </a:rPr>
              <a:t>length.  </a:t>
            </a:r>
            <a:endParaRPr lang="en-US" sz="2800" b="1" dirty="0"/>
          </a:p>
        </p:txBody>
      </p:sp>
    </p:spTree>
    <p:extLst>
      <p:ext uri="{BB962C8B-B14F-4D97-AF65-F5344CB8AC3E}">
        <p14:creationId xmlns:p14="http://schemas.microsoft.com/office/powerpoint/2010/main" val="140530243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88" name="Rectangle 26"/>
          <p:cNvSpPr>
            <a:spLocks noChangeArrowheads="1"/>
          </p:cNvSpPr>
          <p:nvPr/>
        </p:nvSpPr>
        <p:spPr bwMode="auto">
          <a:xfrm>
            <a:off x="3295218" y="5803900"/>
            <a:ext cx="404272" cy="139700"/>
          </a:xfrm>
          <a:prstGeom prst="rect">
            <a:avLst/>
          </a:prstGeom>
          <a:ln>
            <a:headEnd/>
            <a:tailEnd/>
          </a:ln>
          <a:extLst/>
        </p:spPr>
        <p:style>
          <a:lnRef idx="0">
            <a:schemeClr val="accent2"/>
          </a:lnRef>
          <a:fillRef idx="3">
            <a:schemeClr val="accent2"/>
          </a:fillRef>
          <a:effectRef idx="3">
            <a:schemeClr val="accent2"/>
          </a:effectRef>
          <a:fontRef idx="minor">
            <a:schemeClr val="lt1"/>
          </a:fontRef>
        </p:style>
        <p:txBody>
          <a:bodyPr wrap="none"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endParaRPr lang="en-US" altLang="en-US"/>
          </a:p>
        </p:txBody>
      </p:sp>
      <p:sp>
        <p:nvSpPr>
          <p:cNvPr id="32789" name="Rectangle 27"/>
          <p:cNvSpPr>
            <a:spLocks noChangeArrowheads="1"/>
          </p:cNvSpPr>
          <p:nvPr/>
        </p:nvSpPr>
        <p:spPr bwMode="auto">
          <a:xfrm>
            <a:off x="1600200" y="5791200"/>
            <a:ext cx="1870365" cy="152400"/>
          </a:xfrm>
          <a:prstGeom prst="rect">
            <a:avLst/>
          </a:prstGeom>
          <a:ln>
            <a:headEnd/>
            <a:tailEnd/>
          </a:ln>
          <a:extLst/>
        </p:spPr>
        <p:style>
          <a:lnRef idx="0">
            <a:schemeClr val="accent5"/>
          </a:lnRef>
          <a:fillRef idx="3">
            <a:schemeClr val="accent5"/>
          </a:fillRef>
          <a:effectRef idx="3">
            <a:schemeClr val="accent5"/>
          </a:effectRef>
          <a:fontRef idx="minor">
            <a:schemeClr val="lt1"/>
          </a:fontRef>
        </p:style>
        <p:txBody>
          <a:bodyPr wrap="none"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endParaRPr lang="en-US" altLang="en-US"/>
          </a:p>
        </p:txBody>
      </p:sp>
      <p:sp>
        <p:nvSpPr>
          <p:cNvPr id="32790" name="Rectangle 28"/>
          <p:cNvSpPr>
            <a:spLocks noChangeArrowheads="1"/>
          </p:cNvSpPr>
          <p:nvPr/>
        </p:nvSpPr>
        <p:spPr bwMode="auto">
          <a:xfrm>
            <a:off x="1066800" y="5638800"/>
            <a:ext cx="389659" cy="381000"/>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r>
              <a:rPr lang="en-US" altLang="zh-CN" dirty="0"/>
              <a:t>D</a:t>
            </a:r>
            <a:r>
              <a:rPr lang="en-US" altLang="zh-CN" baseline="-25000" dirty="0" smtClean="0"/>
              <a:t>2</a:t>
            </a:r>
            <a:r>
              <a:rPr lang="en-US" altLang="zh-CN" dirty="0"/>
              <a:t>:</a:t>
            </a:r>
          </a:p>
        </p:txBody>
      </p:sp>
      <p:sp>
        <p:nvSpPr>
          <p:cNvPr id="32792" name="Rectangle 30"/>
          <p:cNvSpPr>
            <a:spLocks noChangeArrowheads="1"/>
          </p:cNvSpPr>
          <p:nvPr/>
        </p:nvSpPr>
        <p:spPr bwMode="auto">
          <a:xfrm>
            <a:off x="1612323" y="5334000"/>
            <a:ext cx="1246910" cy="152400"/>
          </a:xfrm>
          <a:prstGeom prst="rect">
            <a:avLst/>
          </a:prstGeom>
          <a:ln>
            <a:headEnd/>
            <a:tailEnd/>
          </a:ln>
          <a:extLst/>
        </p:spPr>
        <p:style>
          <a:lnRef idx="0">
            <a:schemeClr val="accent5"/>
          </a:lnRef>
          <a:fillRef idx="3">
            <a:schemeClr val="accent5"/>
          </a:fillRef>
          <a:effectRef idx="3">
            <a:schemeClr val="accent5"/>
          </a:effectRef>
          <a:fontRef idx="minor">
            <a:schemeClr val="lt1"/>
          </a:fontRef>
        </p:style>
        <p:txBody>
          <a:bodyPr wrap="none"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endParaRPr lang="en-US" altLang="en-US"/>
          </a:p>
        </p:txBody>
      </p:sp>
      <p:sp>
        <p:nvSpPr>
          <p:cNvPr id="32793" name="Rectangle 31"/>
          <p:cNvSpPr>
            <a:spLocks noChangeArrowheads="1"/>
          </p:cNvSpPr>
          <p:nvPr/>
        </p:nvSpPr>
        <p:spPr bwMode="auto">
          <a:xfrm>
            <a:off x="1066800" y="5257800"/>
            <a:ext cx="389659" cy="381000"/>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r>
              <a:rPr lang="en-US" altLang="zh-CN" dirty="0"/>
              <a:t>D</a:t>
            </a:r>
            <a:r>
              <a:rPr lang="en-US" altLang="zh-CN" baseline="-25000" dirty="0" smtClean="0"/>
              <a:t>1</a:t>
            </a:r>
            <a:r>
              <a:rPr lang="en-US" altLang="zh-CN" dirty="0"/>
              <a:t>:</a:t>
            </a:r>
          </a:p>
        </p:txBody>
      </p:sp>
      <p:grpSp>
        <p:nvGrpSpPr>
          <p:cNvPr id="32796" name="Group 20"/>
          <p:cNvGrpSpPr>
            <a:grpSpLocks/>
          </p:cNvGrpSpPr>
          <p:nvPr/>
        </p:nvGrpSpPr>
        <p:grpSpPr bwMode="auto">
          <a:xfrm>
            <a:off x="3225294" y="5943600"/>
            <a:ext cx="737106" cy="609600"/>
            <a:chOff x="1953" y="1920"/>
            <a:chExt cx="454" cy="384"/>
          </a:xfrm>
        </p:grpSpPr>
        <p:sp>
          <p:nvSpPr>
            <p:cNvPr id="32797" name="AutoShape 21"/>
            <p:cNvSpPr>
              <a:spLocks/>
            </p:cNvSpPr>
            <p:nvPr/>
          </p:nvSpPr>
          <p:spPr bwMode="auto">
            <a:xfrm rot="16200000">
              <a:off x="2090" y="1942"/>
              <a:ext cx="200" cy="155"/>
            </a:xfrm>
            <a:prstGeom prst="leftBrace">
              <a:avLst>
                <a:gd name="adj1" fmla="val 27083"/>
                <a:gd name="adj2" fmla="val 50000"/>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endParaRPr lang="en-US" altLang="en-US"/>
            </a:p>
          </p:txBody>
        </p:sp>
        <p:graphicFrame>
          <p:nvGraphicFramePr>
            <p:cNvPr id="32798" name="Object 22"/>
            <p:cNvGraphicFramePr>
              <a:graphicFrameLocks noChangeAspect="1"/>
            </p:cNvGraphicFramePr>
            <p:nvPr>
              <p:extLst>
                <p:ext uri="{D42A27DB-BD31-4B8C-83A1-F6EECF244321}">
                  <p14:modId xmlns:p14="http://schemas.microsoft.com/office/powerpoint/2010/main" val="1208713840"/>
                </p:ext>
              </p:extLst>
            </p:nvPr>
          </p:nvGraphicFramePr>
          <p:xfrm>
            <a:off x="1953" y="2120"/>
            <a:ext cx="454" cy="184"/>
          </p:xfrm>
          <a:graphic>
            <a:graphicData uri="http://schemas.openxmlformats.org/presentationml/2006/ole">
              <mc:AlternateContent xmlns:mc="http://schemas.openxmlformats.org/markup-compatibility/2006">
                <mc:Choice xmlns:v="urn:schemas-microsoft-com:vml" Requires="v">
                  <p:oleObj spid="_x0000_s26198" name="Equation" r:id="rId4" imgW="533160" imgH="215640" progId="Equation.3">
                    <p:embed/>
                  </p:oleObj>
                </mc:Choice>
                <mc:Fallback>
                  <p:oleObj name="Equation" r:id="rId4" imgW="533160" imgH="215640" progId="Equation.3">
                    <p:embed/>
                    <p:pic>
                      <p:nvPicPr>
                        <p:cNvPr id="0" name=""/>
                        <p:cNvPicPr>
                          <a:picLocks noChangeAspect="1" noChangeArrowheads="1"/>
                        </p:cNvPicPr>
                        <p:nvPr/>
                      </p:nvPicPr>
                      <p:blipFill>
                        <a:blip r:embed="rId5"/>
                        <a:srcRect/>
                        <a:stretch>
                          <a:fillRect/>
                        </a:stretch>
                      </p:blipFill>
                      <p:spPr bwMode="auto">
                        <a:xfrm>
                          <a:off x="1953" y="2120"/>
                          <a:ext cx="454" cy="18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sp>
        <p:nvSpPr>
          <p:cNvPr id="32771" name="Rectangle 3"/>
          <p:cNvSpPr>
            <a:spLocks noGrp="1" noChangeArrowheads="1"/>
          </p:cNvSpPr>
          <p:nvPr>
            <p:ph type="title"/>
          </p:nvPr>
        </p:nvSpPr>
        <p:spPr>
          <a:xfrm>
            <a:off x="266700" y="0"/>
            <a:ext cx="8724900" cy="1143000"/>
          </a:xfrm>
        </p:spPr>
        <p:txBody>
          <a:bodyPr>
            <a:normAutofit fontScale="90000"/>
          </a:bodyPr>
          <a:lstStyle/>
          <a:p>
            <a:pPr eaLnBrk="1" hangingPunct="1"/>
            <a:r>
              <a:rPr lang="en-US" altLang="zh-CN" sz="4000" b="1" dirty="0" smtClean="0">
                <a:solidFill>
                  <a:srgbClr val="000090"/>
                </a:solidFill>
                <a:latin typeface="Arial" charset="0"/>
                <a:cs typeface="Arial" charset="0"/>
              </a:rPr>
              <a:t>Lower Bounding TF Constraints (LB1)</a:t>
            </a:r>
          </a:p>
        </p:txBody>
      </p:sp>
      <p:sp>
        <p:nvSpPr>
          <p:cNvPr id="32773" name="Text Box 5"/>
          <p:cNvSpPr txBox="1">
            <a:spLocks noChangeArrowheads="1"/>
          </p:cNvSpPr>
          <p:nvPr/>
        </p:nvSpPr>
        <p:spPr bwMode="auto">
          <a:xfrm>
            <a:off x="685800" y="1331913"/>
            <a:ext cx="7848600" cy="954107"/>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spcBef>
                <a:spcPct val="50000"/>
              </a:spcBef>
            </a:pPr>
            <a:r>
              <a:rPr lang="en-US" altLang="en-US" sz="2800" b="1" dirty="0" smtClean="0">
                <a:solidFill>
                  <a:schemeClr val="accent6">
                    <a:lumMod val="50000"/>
                  </a:schemeClr>
                </a:solidFill>
              </a:rPr>
              <a:t>The </a:t>
            </a:r>
            <a:r>
              <a:rPr lang="en-US" altLang="en-US" sz="2800" b="1" dirty="0">
                <a:solidFill>
                  <a:schemeClr val="accent6">
                    <a:lumMod val="50000"/>
                  </a:schemeClr>
                </a:solidFill>
              </a:rPr>
              <a:t>presence –absence gap (0-1 gap) shouldn’t be closed due to length </a:t>
            </a:r>
            <a:r>
              <a:rPr lang="en-US" altLang="en-US" sz="2800" b="1" dirty="0" smtClean="0">
                <a:solidFill>
                  <a:schemeClr val="accent6">
                    <a:lumMod val="50000"/>
                  </a:schemeClr>
                </a:solidFill>
              </a:rPr>
              <a:t>normalization</a:t>
            </a:r>
            <a:r>
              <a:rPr lang="en-US" altLang="en-US" dirty="0" smtClean="0">
                <a:solidFill>
                  <a:srgbClr val="996633"/>
                </a:solidFill>
              </a:rPr>
              <a:t>. </a:t>
            </a:r>
            <a:endParaRPr lang="en-US" altLang="en-US" sz="2800" b="1" dirty="0">
              <a:solidFill>
                <a:schemeClr val="accent6">
                  <a:lumMod val="50000"/>
                </a:schemeClr>
              </a:solidFill>
            </a:endParaRPr>
          </a:p>
        </p:txBody>
      </p:sp>
      <p:sp>
        <p:nvSpPr>
          <p:cNvPr id="32785" name="Rectangle 10"/>
          <p:cNvSpPr>
            <a:spLocks noChangeArrowheads="1"/>
          </p:cNvSpPr>
          <p:nvPr/>
        </p:nvSpPr>
        <p:spPr bwMode="auto">
          <a:xfrm>
            <a:off x="1676400" y="4876800"/>
            <a:ext cx="152400" cy="152400"/>
          </a:xfrm>
          <a:prstGeom prst="rect">
            <a:avLst/>
          </a:prstGeom>
          <a:ln>
            <a:headEnd/>
            <a:tailEnd/>
          </a:ln>
          <a:extLst/>
        </p:spPr>
        <p:style>
          <a:lnRef idx="0">
            <a:schemeClr val="accent2"/>
          </a:lnRef>
          <a:fillRef idx="3">
            <a:schemeClr val="accent2"/>
          </a:fillRef>
          <a:effectRef idx="3">
            <a:schemeClr val="accent2"/>
          </a:effectRef>
          <a:fontRef idx="minor">
            <a:schemeClr val="lt1"/>
          </a:fontRef>
        </p:style>
        <p:txBody>
          <a:bodyPr wrap="none"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endParaRPr lang="en-US" altLang="en-US"/>
          </a:p>
        </p:txBody>
      </p:sp>
      <p:sp>
        <p:nvSpPr>
          <p:cNvPr id="32786" name="Rectangle 11"/>
          <p:cNvSpPr>
            <a:spLocks noChangeArrowheads="1"/>
          </p:cNvSpPr>
          <p:nvPr/>
        </p:nvSpPr>
        <p:spPr bwMode="auto">
          <a:xfrm>
            <a:off x="1143000" y="4724400"/>
            <a:ext cx="381000" cy="381000"/>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r>
              <a:rPr lang="en-US" altLang="zh-CN" dirty="0" smtClean="0"/>
              <a:t>Q’ </a:t>
            </a:r>
            <a:r>
              <a:rPr lang="en-US" altLang="zh-CN" dirty="0"/>
              <a:t>:</a:t>
            </a:r>
          </a:p>
        </p:txBody>
      </p:sp>
      <p:sp>
        <p:nvSpPr>
          <p:cNvPr id="32787" name="Rectangle 12"/>
          <p:cNvSpPr>
            <a:spLocks noChangeArrowheads="1"/>
          </p:cNvSpPr>
          <p:nvPr/>
        </p:nvSpPr>
        <p:spPr bwMode="auto">
          <a:xfrm>
            <a:off x="1676400" y="4648200"/>
            <a:ext cx="228600" cy="228600"/>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r>
              <a:rPr lang="en-US" altLang="zh-CN" dirty="0"/>
              <a:t>q</a:t>
            </a:r>
          </a:p>
        </p:txBody>
      </p:sp>
      <p:sp>
        <p:nvSpPr>
          <p:cNvPr id="33" name="Rectangle 30"/>
          <p:cNvSpPr>
            <a:spLocks noChangeArrowheads="1"/>
          </p:cNvSpPr>
          <p:nvPr/>
        </p:nvSpPr>
        <p:spPr bwMode="auto">
          <a:xfrm>
            <a:off x="1828800" y="4907221"/>
            <a:ext cx="377326" cy="121979"/>
          </a:xfrm>
          <a:prstGeom prst="rect">
            <a:avLst/>
          </a:prstGeom>
          <a:ln>
            <a:headEnd/>
            <a:tailEnd/>
          </a:ln>
          <a:extLst/>
        </p:spPr>
        <p:style>
          <a:lnRef idx="0">
            <a:schemeClr val="accent1"/>
          </a:lnRef>
          <a:fillRef idx="3">
            <a:schemeClr val="accent1"/>
          </a:fillRef>
          <a:effectRef idx="3">
            <a:schemeClr val="accent1"/>
          </a:effectRef>
          <a:fontRef idx="minor">
            <a:schemeClr val="lt1"/>
          </a:fontRef>
        </p:style>
        <p:txBody>
          <a:bodyPr wrap="none"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endParaRPr lang="en-US" altLang="en-US"/>
          </a:p>
        </p:txBody>
      </p:sp>
      <p:sp>
        <p:nvSpPr>
          <p:cNvPr id="34" name="Rectangle 30"/>
          <p:cNvSpPr>
            <a:spLocks noChangeArrowheads="1"/>
          </p:cNvSpPr>
          <p:nvPr/>
        </p:nvSpPr>
        <p:spPr bwMode="auto">
          <a:xfrm>
            <a:off x="1680074" y="4572000"/>
            <a:ext cx="377326" cy="121979"/>
          </a:xfrm>
          <a:prstGeom prst="rect">
            <a:avLst/>
          </a:prstGeom>
          <a:ln>
            <a:headEnd/>
            <a:tailEnd/>
          </a:ln>
          <a:extLst/>
        </p:spPr>
        <p:style>
          <a:lnRef idx="0">
            <a:schemeClr val="accent1"/>
          </a:lnRef>
          <a:fillRef idx="3">
            <a:schemeClr val="accent1"/>
          </a:fillRef>
          <a:effectRef idx="3">
            <a:schemeClr val="accent1"/>
          </a:effectRef>
          <a:fontRef idx="minor">
            <a:schemeClr val="lt1"/>
          </a:fontRef>
        </p:style>
        <p:txBody>
          <a:bodyPr wrap="none"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endParaRPr lang="en-US" altLang="en-US"/>
          </a:p>
        </p:txBody>
      </p:sp>
      <p:sp>
        <p:nvSpPr>
          <p:cNvPr id="35" name="Rectangle 11"/>
          <p:cNvSpPr>
            <a:spLocks noChangeArrowheads="1"/>
          </p:cNvSpPr>
          <p:nvPr/>
        </p:nvSpPr>
        <p:spPr bwMode="auto">
          <a:xfrm>
            <a:off x="1143000" y="4419600"/>
            <a:ext cx="381000" cy="381000"/>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r>
              <a:rPr lang="en-US" altLang="zh-CN" dirty="0"/>
              <a:t>Q</a:t>
            </a:r>
            <a:r>
              <a:rPr lang="en-US" altLang="zh-CN" dirty="0" smtClean="0"/>
              <a:t> </a:t>
            </a:r>
            <a:r>
              <a:rPr lang="en-US" altLang="zh-CN" dirty="0"/>
              <a:t>:</a:t>
            </a:r>
          </a:p>
        </p:txBody>
      </p:sp>
      <p:sp>
        <p:nvSpPr>
          <p:cNvPr id="3" name="Slide Number Placeholder 2"/>
          <p:cNvSpPr>
            <a:spLocks noGrp="1"/>
          </p:cNvSpPr>
          <p:nvPr>
            <p:ph type="sldNum" sz="quarter" idx="12"/>
          </p:nvPr>
        </p:nvSpPr>
        <p:spPr/>
        <p:txBody>
          <a:bodyPr/>
          <a:lstStyle/>
          <a:p>
            <a:fld id="{88AD08FE-21CA-447A-B5E0-10774CCDBD3A}" type="slidenum">
              <a:rPr lang="en-US" smtClean="0"/>
              <a:t>66</a:t>
            </a:fld>
            <a:endParaRPr lang="en-US"/>
          </a:p>
        </p:txBody>
      </p:sp>
      <p:pic>
        <p:nvPicPr>
          <p:cNvPr id="2" name="Picture 1"/>
          <p:cNvPicPr>
            <a:picLocks noChangeAspect="1"/>
          </p:cNvPicPr>
          <p:nvPr/>
        </p:nvPicPr>
        <p:blipFill>
          <a:blip r:embed="rId6"/>
          <a:stretch>
            <a:fillRect/>
          </a:stretch>
        </p:blipFill>
        <p:spPr>
          <a:xfrm>
            <a:off x="457200" y="2514600"/>
            <a:ext cx="8048978" cy="1752600"/>
          </a:xfrm>
          <a:prstGeom prst="rect">
            <a:avLst/>
          </a:prstGeom>
        </p:spPr>
      </p:pic>
      <p:graphicFrame>
        <p:nvGraphicFramePr>
          <p:cNvPr id="9" name="Object 8"/>
          <p:cNvGraphicFramePr>
            <a:graphicFrameLocks noChangeAspect="1"/>
          </p:cNvGraphicFramePr>
          <p:nvPr>
            <p:extLst>
              <p:ext uri="{D42A27DB-BD31-4B8C-83A1-F6EECF244321}">
                <p14:modId xmlns:p14="http://schemas.microsoft.com/office/powerpoint/2010/main" val="707909157"/>
              </p:ext>
            </p:extLst>
          </p:nvPr>
        </p:nvGraphicFramePr>
        <p:xfrm>
          <a:off x="5333999" y="4724400"/>
          <a:ext cx="2238375" cy="381000"/>
        </p:xfrm>
        <a:graphic>
          <a:graphicData uri="http://schemas.openxmlformats.org/presentationml/2006/ole">
            <mc:AlternateContent xmlns:mc="http://schemas.openxmlformats.org/markup-compatibility/2006">
              <mc:Choice xmlns:v="urn:schemas-microsoft-com:vml" Requires="v">
                <p:oleObj spid="_x0000_s26199" name="Equation" r:id="rId7" imgW="1193800" imgH="203200" progId="Equation.3">
                  <p:embed/>
                </p:oleObj>
              </mc:Choice>
              <mc:Fallback>
                <p:oleObj name="Equation" r:id="rId7" imgW="1193800" imgH="203200" progId="Equation.3">
                  <p:embed/>
                  <p:pic>
                    <p:nvPicPr>
                      <p:cNvPr id="0" name=""/>
                      <p:cNvPicPr/>
                      <p:nvPr/>
                    </p:nvPicPr>
                    <p:blipFill>
                      <a:blip r:embed="rId8"/>
                      <a:stretch>
                        <a:fillRect/>
                      </a:stretch>
                    </p:blipFill>
                    <p:spPr>
                      <a:xfrm>
                        <a:off x="5333999" y="4724400"/>
                        <a:ext cx="2238375" cy="381000"/>
                      </a:xfrm>
                      <a:prstGeom prst="rect">
                        <a:avLst/>
                      </a:prstGeom>
                    </p:spPr>
                  </p:pic>
                </p:oleObj>
              </mc:Fallback>
            </mc:AlternateContent>
          </a:graphicData>
        </a:graphic>
      </p:graphicFrame>
      <p:grpSp>
        <p:nvGrpSpPr>
          <p:cNvPr id="12" name="Group 11"/>
          <p:cNvGrpSpPr/>
          <p:nvPr/>
        </p:nvGrpSpPr>
        <p:grpSpPr>
          <a:xfrm>
            <a:off x="4695825" y="5105400"/>
            <a:ext cx="3667125" cy="914400"/>
            <a:chOff x="4695825" y="5105400"/>
            <a:chExt cx="3667125" cy="914400"/>
          </a:xfrm>
        </p:grpSpPr>
        <p:graphicFrame>
          <p:nvGraphicFramePr>
            <p:cNvPr id="28" name="Object 27"/>
            <p:cNvGraphicFramePr>
              <a:graphicFrameLocks noChangeAspect="1"/>
            </p:cNvGraphicFramePr>
            <p:nvPr>
              <p:extLst>
                <p:ext uri="{D42A27DB-BD31-4B8C-83A1-F6EECF244321}">
                  <p14:modId xmlns:p14="http://schemas.microsoft.com/office/powerpoint/2010/main" val="3429768954"/>
                </p:ext>
              </p:extLst>
            </p:nvPr>
          </p:nvGraphicFramePr>
          <p:xfrm>
            <a:off x="4695825" y="5638800"/>
            <a:ext cx="3667125" cy="381000"/>
          </p:xfrm>
          <a:graphic>
            <a:graphicData uri="http://schemas.openxmlformats.org/presentationml/2006/ole">
              <mc:AlternateContent xmlns:mc="http://schemas.openxmlformats.org/markup-compatibility/2006">
                <mc:Choice xmlns:v="urn:schemas-microsoft-com:vml" Requires="v">
                  <p:oleObj spid="_x0000_s26200" name="Equation" r:id="rId9" imgW="1955800" imgH="203200" progId="Equation.3">
                    <p:embed/>
                  </p:oleObj>
                </mc:Choice>
                <mc:Fallback>
                  <p:oleObj name="Equation" r:id="rId9" imgW="1955800" imgH="203200" progId="Equation.3">
                    <p:embed/>
                    <p:pic>
                      <p:nvPicPr>
                        <p:cNvPr id="0" name=""/>
                        <p:cNvPicPr/>
                        <p:nvPr/>
                      </p:nvPicPr>
                      <p:blipFill>
                        <a:blip r:embed="rId10"/>
                        <a:stretch>
                          <a:fillRect/>
                        </a:stretch>
                      </p:blipFill>
                      <p:spPr>
                        <a:xfrm>
                          <a:off x="4695825" y="5638800"/>
                          <a:ext cx="3667125" cy="381000"/>
                        </a:xfrm>
                        <a:prstGeom prst="rect">
                          <a:avLst/>
                        </a:prstGeom>
                      </p:spPr>
                    </p:pic>
                  </p:oleObj>
                </mc:Fallback>
              </mc:AlternateContent>
            </a:graphicData>
          </a:graphic>
        </p:graphicFrame>
        <p:cxnSp>
          <p:nvCxnSpPr>
            <p:cNvPr id="11" name="Straight Arrow Connector 10"/>
            <p:cNvCxnSpPr/>
            <p:nvPr/>
          </p:nvCxnSpPr>
          <p:spPr>
            <a:xfrm>
              <a:off x="6324600" y="5105400"/>
              <a:ext cx="0" cy="533400"/>
            </a:xfrm>
            <a:prstGeom prst="straightConnector1">
              <a:avLst/>
            </a:prstGeom>
            <a:ln w="57150" cmpd="thickThin">
              <a:solidFill>
                <a:schemeClr val="bg1">
                  <a:lumMod val="50000"/>
                </a:schemeClr>
              </a:solidFill>
              <a:tailEnd type="arrow"/>
            </a:ln>
          </p:spPr>
          <p:style>
            <a:lnRef idx="2">
              <a:schemeClr val="accent1"/>
            </a:lnRef>
            <a:fillRef idx="0">
              <a:schemeClr val="accent1"/>
            </a:fillRef>
            <a:effectRef idx="1">
              <a:schemeClr val="accent1"/>
            </a:effectRef>
            <a:fontRef idx="minor">
              <a:schemeClr val="tx1"/>
            </a:fontRef>
          </p:style>
        </p:cxnSp>
      </p:grpSp>
      <p:sp>
        <p:nvSpPr>
          <p:cNvPr id="13" name="Rectangle 12"/>
          <p:cNvSpPr/>
          <p:nvPr/>
        </p:nvSpPr>
        <p:spPr>
          <a:xfrm>
            <a:off x="990600" y="4724400"/>
            <a:ext cx="1676400" cy="4572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9426462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79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1" name="Rectangle 3"/>
          <p:cNvSpPr>
            <a:spLocks noGrp="1" noChangeArrowheads="1"/>
          </p:cNvSpPr>
          <p:nvPr>
            <p:ph type="title"/>
          </p:nvPr>
        </p:nvSpPr>
        <p:spPr>
          <a:xfrm>
            <a:off x="266700" y="0"/>
            <a:ext cx="8724900" cy="1143000"/>
          </a:xfrm>
        </p:spPr>
        <p:txBody>
          <a:bodyPr>
            <a:normAutofit fontScale="90000"/>
          </a:bodyPr>
          <a:lstStyle/>
          <a:p>
            <a:pPr eaLnBrk="1" hangingPunct="1"/>
            <a:r>
              <a:rPr lang="en-US" altLang="zh-CN" sz="4000" b="1" dirty="0" smtClean="0">
                <a:solidFill>
                  <a:srgbClr val="000090"/>
                </a:solidFill>
                <a:latin typeface="Arial" charset="0"/>
                <a:cs typeface="Arial" charset="0"/>
              </a:rPr>
              <a:t>Lower Bounding TF Constraints (LB2)</a:t>
            </a:r>
          </a:p>
        </p:txBody>
      </p:sp>
      <p:sp>
        <p:nvSpPr>
          <p:cNvPr id="32773" name="Text Box 5"/>
          <p:cNvSpPr txBox="1">
            <a:spLocks noChangeArrowheads="1"/>
          </p:cNvSpPr>
          <p:nvPr/>
        </p:nvSpPr>
        <p:spPr bwMode="auto">
          <a:xfrm>
            <a:off x="304800" y="1053405"/>
            <a:ext cx="8534400" cy="1384995"/>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altLang="en-US" sz="2800" b="1" dirty="0">
                <a:solidFill>
                  <a:schemeClr val="accent6">
                    <a:lumMod val="50000"/>
                  </a:schemeClr>
                </a:solidFill>
              </a:rPr>
              <a:t>Repeated occurrence of an already matched query term isn’t as important </a:t>
            </a:r>
            <a:r>
              <a:rPr lang="en-US" altLang="en-US" sz="2800" b="1" dirty="0" smtClean="0">
                <a:solidFill>
                  <a:schemeClr val="accent6">
                    <a:lumMod val="50000"/>
                  </a:schemeClr>
                </a:solidFill>
              </a:rPr>
              <a:t>as </a:t>
            </a:r>
            <a:r>
              <a:rPr lang="en-US" altLang="en-US" sz="2800" b="1" dirty="0">
                <a:solidFill>
                  <a:schemeClr val="accent6">
                    <a:lumMod val="50000"/>
                  </a:schemeClr>
                </a:solidFill>
              </a:rPr>
              <a:t>the first occurrence of an otherwise absent query </a:t>
            </a:r>
            <a:r>
              <a:rPr lang="en-US" altLang="en-US" sz="2800" b="1" dirty="0" smtClean="0">
                <a:solidFill>
                  <a:schemeClr val="accent6">
                    <a:lumMod val="50000"/>
                  </a:schemeClr>
                </a:solidFill>
              </a:rPr>
              <a:t>term. </a:t>
            </a:r>
            <a:endParaRPr lang="en-US" altLang="en-US" sz="2800" b="1" dirty="0">
              <a:solidFill>
                <a:schemeClr val="accent6">
                  <a:lumMod val="50000"/>
                </a:schemeClr>
              </a:solidFill>
            </a:endParaRPr>
          </a:p>
        </p:txBody>
      </p:sp>
      <p:grpSp>
        <p:nvGrpSpPr>
          <p:cNvPr id="26" name="Group 173"/>
          <p:cNvGrpSpPr>
            <a:grpSpLocks/>
          </p:cNvGrpSpPr>
          <p:nvPr/>
        </p:nvGrpSpPr>
        <p:grpSpPr bwMode="auto">
          <a:xfrm>
            <a:off x="152400" y="4876800"/>
            <a:ext cx="2362200" cy="1538287"/>
            <a:chOff x="3792" y="1968"/>
            <a:chExt cx="1488" cy="969"/>
          </a:xfrm>
        </p:grpSpPr>
        <p:sp>
          <p:nvSpPr>
            <p:cNvPr id="28" name="AutoShape 84"/>
            <p:cNvSpPr>
              <a:spLocks/>
            </p:cNvSpPr>
            <p:nvPr/>
          </p:nvSpPr>
          <p:spPr bwMode="auto">
            <a:xfrm rot="-5400000">
              <a:off x="4848" y="2304"/>
              <a:ext cx="192" cy="672"/>
            </a:xfrm>
            <a:prstGeom prst="leftBrace">
              <a:avLst>
                <a:gd name="adj1" fmla="val 29167"/>
                <a:gd name="adj2" fmla="val 52079"/>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endParaRPr lang="en-US" altLang="en-US"/>
            </a:p>
          </p:txBody>
        </p:sp>
        <p:graphicFrame>
          <p:nvGraphicFramePr>
            <p:cNvPr id="29" name="Object 85"/>
            <p:cNvGraphicFramePr>
              <a:graphicFrameLocks noChangeAspect="1"/>
            </p:cNvGraphicFramePr>
            <p:nvPr>
              <p:extLst>
                <p:ext uri="{D42A27DB-BD31-4B8C-83A1-F6EECF244321}">
                  <p14:modId xmlns:p14="http://schemas.microsoft.com/office/powerpoint/2010/main" val="2289651320"/>
                </p:ext>
              </p:extLst>
            </p:nvPr>
          </p:nvGraphicFramePr>
          <p:xfrm>
            <a:off x="4715" y="2731"/>
            <a:ext cx="475" cy="206"/>
          </p:xfrm>
          <a:graphic>
            <a:graphicData uri="http://schemas.openxmlformats.org/presentationml/2006/ole">
              <mc:AlternateContent xmlns:mc="http://schemas.openxmlformats.org/markup-compatibility/2006">
                <mc:Choice xmlns:v="urn:schemas-microsoft-com:vml" Requires="v">
                  <p:oleObj spid="_x0000_s138864" name="Equation" r:id="rId4" imgW="558800" imgH="241300" progId="Equation.3">
                    <p:embed/>
                  </p:oleObj>
                </mc:Choice>
                <mc:Fallback>
                  <p:oleObj name="Equation" r:id="rId4" imgW="558800" imgH="241300" progId="Equation.3">
                    <p:embed/>
                    <p:pic>
                      <p:nvPicPr>
                        <p:cNvPr id="0" name=""/>
                        <p:cNvPicPr>
                          <a:picLocks noChangeAspect="1" noChangeArrowheads="1"/>
                        </p:cNvPicPr>
                        <p:nvPr/>
                      </p:nvPicPr>
                      <p:blipFill>
                        <a:blip r:embed="rId5"/>
                        <a:srcRect/>
                        <a:stretch>
                          <a:fillRect/>
                        </a:stretch>
                      </p:blipFill>
                      <p:spPr bwMode="auto">
                        <a:xfrm>
                          <a:off x="4715" y="2731"/>
                          <a:ext cx="475" cy="20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30" name="AutoShape 86"/>
            <p:cNvSpPr>
              <a:spLocks/>
            </p:cNvSpPr>
            <p:nvPr/>
          </p:nvSpPr>
          <p:spPr bwMode="auto">
            <a:xfrm rot="5400000" flipV="1">
              <a:off x="4402" y="2038"/>
              <a:ext cx="144" cy="404"/>
            </a:xfrm>
            <a:prstGeom prst="leftBrace">
              <a:avLst>
                <a:gd name="adj1" fmla="val 23380"/>
                <a:gd name="adj2" fmla="val 50000"/>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endParaRPr lang="en-US" altLang="en-US"/>
            </a:p>
          </p:txBody>
        </p:sp>
        <p:graphicFrame>
          <p:nvGraphicFramePr>
            <p:cNvPr id="31" name="Object 87"/>
            <p:cNvGraphicFramePr>
              <a:graphicFrameLocks noChangeAspect="1"/>
            </p:cNvGraphicFramePr>
            <p:nvPr>
              <p:extLst>
                <p:ext uri="{D42A27DB-BD31-4B8C-83A1-F6EECF244321}">
                  <p14:modId xmlns:p14="http://schemas.microsoft.com/office/powerpoint/2010/main" val="43375842"/>
                </p:ext>
              </p:extLst>
            </p:nvPr>
          </p:nvGraphicFramePr>
          <p:xfrm>
            <a:off x="4229" y="1968"/>
            <a:ext cx="466" cy="206"/>
          </p:xfrm>
          <a:graphic>
            <a:graphicData uri="http://schemas.openxmlformats.org/presentationml/2006/ole">
              <mc:AlternateContent xmlns:mc="http://schemas.openxmlformats.org/markup-compatibility/2006">
                <mc:Choice xmlns:v="urn:schemas-microsoft-com:vml" Requires="v">
                  <p:oleObj spid="_x0000_s138865" name="Equation" r:id="rId6" imgW="546100" imgH="241300" progId="Equation.3">
                    <p:embed/>
                  </p:oleObj>
                </mc:Choice>
                <mc:Fallback>
                  <p:oleObj name="Equation" r:id="rId6" imgW="546100" imgH="241300" progId="Equation.3">
                    <p:embed/>
                    <p:pic>
                      <p:nvPicPr>
                        <p:cNvPr id="0" name=""/>
                        <p:cNvPicPr>
                          <a:picLocks noChangeAspect="1" noChangeArrowheads="1"/>
                        </p:cNvPicPr>
                        <p:nvPr/>
                      </p:nvPicPr>
                      <p:blipFill>
                        <a:blip r:embed="rId7"/>
                        <a:srcRect/>
                        <a:stretch>
                          <a:fillRect/>
                        </a:stretch>
                      </p:blipFill>
                      <p:spPr bwMode="auto">
                        <a:xfrm>
                          <a:off x="4229" y="1968"/>
                          <a:ext cx="466" cy="20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36" name="Rectangle 73"/>
            <p:cNvSpPr>
              <a:spLocks noChangeArrowheads="1"/>
            </p:cNvSpPr>
            <p:nvPr/>
          </p:nvSpPr>
          <p:spPr bwMode="auto">
            <a:xfrm>
              <a:off x="3792" y="2160"/>
              <a:ext cx="240" cy="240"/>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r>
                <a:rPr lang="en-US" altLang="zh-CN" dirty="0"/>
                <a:t>D</a:t>
              </a:r>
              <a:r>
                <a:rPr lang="en-US" altLang="zh-CN" baseline="-25000" dirty="0" smtClean="0"/>
                <a:t>1</a:t>
              </a:r>
              <a:r>
                <a:rPr lang="en-US" altLang="zh-CN" dirty="0"/>
                <a:t>:</a:t>
              </a:r>
            </a:p>
          </p:txBody>
        </p:sp>
        <p:sp>
          <p:nvSpPr>
            <p:cNvPr id="37" name="Rectangle 74"/>
            <p:cNvSpPr>
              <a:spLocks noChangeArrowheads="1"/>
            </p:cNvSpPr>
            <p:nvPr/>
          </p:nvSpPr>
          <p:spPr bwMode="auto">
            <a:xfrm>
              <a:off x="4128" y="2448"/>
              <a:ext cx="480" cy="115"/>
            </a:xfrm>
            <a:prstGeom prst="rect">
              <a:avLst/>
            </a:prstGeom>
            <a:ln>
              <a:headEnd/>
              <a:tailEnd/>
            </a:ln>
            <a:extLst/>
          </p:spPr>
          <p:style>
            <a:lnRef idx="1">
              <a:schemeClr val="accent6"/>
            </a:lnRef>
            <a:fillRef idx="3">
              <a:schemeClr val="accent6"/>
            </a:fillRef>
            <a:effectRef idx="2">
              <a:schemeClr val="accent6"/>
            </a:effectRef>
            <a:fontRef idx="minor">
              <a:schemeClr val="lt1"/>
            </a:fontRef>
          </p:style>
          <p:txBody>
            <a:bodyPr wrap="none"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endParaRPr lang="en-US" altLang="en-US"/>
            </a:p>
          </p:txBody>
        </p:sp>
        <p:sp>
          <p:nvSpPr>
            <p:cNvPr id="38" name="Rectangle 75"/>
            <p:cNvSpPr>
              <a:spLocks noChangeArrowheads="1"/>
            </p:cNvSpPr>
            <p:nvPr/>
          </p:nvSpPr>
          <p:spPr bwMode="auto">
            <a:xfrm>
              <a:off x="3792" y="2400"/>
              <a:ext cx="240" cy="240"/>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r>
                <a:rPr lang="en-US" altLang="zh-CN" dirty="0"/>
                <a:t>D</a:t>
              </a:r>
              <a:r>
                <a:rPr lang="en-US" altLang="zh-CN" baseline="-25000" dirty="0" smtClean="0"/>
                <a:t>2</a:t>
              </a:r>
              <a:r>
                <a:rPr lang="en-US" altLang="zh-CN" dirty="0"/>
                <a:t>:</a:t>
              </a:r>
            </a:p>
          </p:txBody>
        </p:sp>
        <p:sp>
          <p:nvSpPr>
            <p:cNvPr id="39" name="Rectangle 76"/>
            <p:cNvSpPr>
              <a:spLocks noChangeArrowheads="1"/>
            </p:cNvSpPr>
            <p:nvPr/>
          </p:nvSpPr>
          <p:spPr bwMode="auto">
            <a:xfrm>
              <a:off x="4128" y="2312"/>
              <a:ext cx="144" cy="93"/>
            </a:xfrm>
            <a:prstGeom prst="rect">
              <a:avLst/>
            </a:prstGeom>
            <a:ln>
              <a:headEnd/>
              <a:tailEnd/>
            </a:ln>
            <a:extLst/>
          </p:spPr>
          <p:style>
            <a:lnRef idx="1">
              <a:schemeClr val="accent6"/>
            </a:lnRef>
            <a:fillRef idx="3">
              <a:schemeClr val="accent6"/>
            </a:fillRef>
            <a:effectRef idx="2">
              <a:schemeClr val="accent6"/>
            </a:effectRef>
            <a:fontRef idx="minor">
              <a:schemeClr val="lt1"/>
            </a:fontRef>
          </p:style>
          <p:txBody>
            <a:bodyPr wrap="none"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endParaRPr lang="en-US" altLang="en-US"/>
            </a:p>
          </p:txBody>
        </p:sp>
        <p:sp>
          <p:nvSpPr>
            <p:cNvPr id="40" name="Rectangle 77"/>
            <p:cNvSpPr>
              <a:spLocks noChangeArrowheads="1"/>
            </p:cNvSpPr>
            <p:nvPr/>
          </p:nvSpPr>
          <p:spPr bwMode="auto">
            <a:xfrm>
              <a:off x="4608" y="2448"/>
              <a:ext cx="672" cy="115"/>
            </a:xfrm>
            <a:prstGeom prst="rect">
              <a:avLst/>
            </a:prstGeom>
            <a:ln>
              <a:headEnd/>
              <a:tailEnd/>
            </a:ln>
            <a:extLst/>
          </p:spPr>
          <p:style>
            <a:lnRef idx="1">
              <a:schemeClr val="accent2"/>
            </a:lnRef>
            <a:fillRef idx="3">
              <a:schemeClr val="accent2"/>
            </a:fillRef>
            <a:effectRef idx="2">
              <a:schemeClr val="accent2"/>
            </a:effectRef>
            <a:fontRef idx="minor">
              <a:schemeClr val="lt1"/>
            </a:fontRef>
          </p:style>
          <p:txBody>
            <a:bodyPr wrap="none"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endParaRPr lang="en-US" altLang="en-US"/>
            </a:p>
          </p:txBody>
        </p:sp>
        <p:sp>
          <p:nvSpPr>
            <p:cNvPr id="41" name="Rectangle 78"/>
            <p:cNvSpPr>
              <a:spLocks noChangeArrowheads="1"/>
            </p:cNvSpPr>
            <p:nvPr/>
          </p:nvSpPr>
          <p:spPr bwMode="auto">
            <a:xfrm>
              <a:off x="4272" y="2312"/>
              <a:ext cx="400" cy="96"/>
            </a:xfrm>
            <a:prstGeom prst="rect">
              <a:avLst/>
            </a:prstGeom>
            <a:ln>
              <a:headEnd/>
              <a:tailEnd/>
            </a:ln>
            <a:extLst/>
          </p:spPr>
          <p:style>
            <a:lnRef idx="1">
              <a:schemeClr val="accent2"/>
            </a:lnRef>
            <a:fillRef idx="3">
              <a:schemeClr val="accent2"/>
            </a:fillRef>
            <a:effectRef idx="2">
              <a:schemeClr val="accent2"/>
            </a:effectRef>
            <a:fontRef idx="minor">
              <a:schemeClr val="lt1"/>
            </a:fontRef>
          </p:style>
          <p:txBody>
            <a:bodyPr wrap="none"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endParaRPr lang="en-US" altLang="en-US"/>
            </a:p>
          </p:txBody>
        </p:sp>
      </p:grpSp>
      <p:grpSp>
        <p:nvGrpSpPr>
          <p:cNvPr id="43" name="Group 183"/>
          <p:cNvGrpSpPr>
            <a:grpSpLocks/>
          </p:cNvGrpSpPr>
          <p:nvPr/>
        </p:nvGrpSpPr>
        <p:grpSpPr bwMode="auto">
          <a:xfrm>
            <a:off x="228600" y="4495800"/>
            <a:ext cx="990600" cy="533400"/>
            <a:chOff x="3840" y="1680"/>
            <a:chExt cx="624" cy="336"/>
          </a:xfrm>
        </p:grpSpPr>
        <p:sp>
          <p:nvSpPr>
            <p:cNvPr id="44" name="Rectangle 177"/>
            <p:cNvSpPr>
              <a:spLocks noChangeArrowheads="1"/>
            </p:cNvSpPr>
            <p:nvPr/>
          </p:nvSpPr>
          <p:spPr bwMode="auto">
            <a:xfrm>
              <a:off x="3840" y="1776"/>
              <a:ext cx="240" cy="240"/>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r>
                <a:rPr lang="en-US" altLang="zh-CN" dirty="0"/>
                <a:t>Q</a:t>
              </a:r>
              <a:r>
                <a:rPr lang="en-US" altLang="zh-CN" dirty="0" smtClean="0"/>
                <a:t>:</a:t>
              </a:r>
              <a:endParaRPr lang="en-US" altLang="zh-CN" dirty="0"/>
            </a:p>
          </p:txBody>
        </p:sp>
        <p:sp>
          <p:nvSpPr>
            <p:cNvPr id="45" name="Rectangle 178"/>
            <p:cNvSpPr>
              <a:spLocks noChangeArrowheads="1"/>
            </p:cNvSpPr>
            <p:nvPr/>
          </p:nvSpPr>
          <p:spPr bwMode="auto">
            <a:xfrm>
              <a:off x="4176" y="1872"/>
              <a:ext cx="96" cy="96"/>
            </a:xfrm>
            <a:prstGeom prst="rect">
              <a:avLst/>
            </a:prstGeom>
            <a:ln>
              <a:headEnd/>
              <a:tailEnd/>
            </a:ln>
            <a:extLst/>
          </p:spPr>
          <p:style>
            <a:lnRef idx="1">
              <a:schemeClr val="accent2"/>
            </a:lnRef>
            <a:fillRef idx="3">
              <a:schemeClr val="accent2"/>
            </a:fillRef>
            <a:effectRef idx="2">
              <a:schemeClr val="accent2"/>
            </a:effectRef>
            <a:fontRef idx="minor">
              <a:schemeClr val="lt1"/>
            </a:fontRef>
          </p:style>
          <p:txBody>
            <a:bodyPr wrap="none"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endParaRPr lang="en-US" altLang="en-US"/>
            </a:p>
          </p:txBody>
        </p:sp>
        <p:sp>
          <p:nvSpPr>
            <p:cNvPr id="46" name="Rectangle 179"/>
            <p:cNvSpPr>
              <a:spLocks noChangeArrowheads="1"/>
            </p:cNvSpPr>
            <p:nvPr/>
          </p:nvSpPr>
          <p:spPr bwMode="auto">
            <a:xfrm>
              <a:off x="4272" y="1872"/>
              <a:ext cx="96" cy="96"/>
            </a:xfrm>
            <a:prstGeom prst="rect">
              <a:avLst/>
            </a:prstGeom>
            <a:ln>
              <a:headEnd/>
              <a:tailEnd/>
            </a:ln>
            <a:extLst/>
          </p:spPr>
          <p:style>
            <a:lnRef idx="1">
              <a:schemeClr val="accent5"/>
            </a:lnRef>
            <a:fillRef idx="3">
              <a:schemeClr val="accent5"/>
            </a:fillRef>
            <a:effectRef idx="2">
              <a:schemeClr val="accent5"/>
            </a:effectRef>
            <a:fontRef idx="minor">
              <a:schemeClr val="lt1"/>
            </a:fontRef>
          </p:style>
          <p:txBody>
            <a:bodyPr wrap="none"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endParaRPr lang="en-US" altLang="en-US"/>
            </a:p>
          </p:txBody>
        </p:sp>
        <p:sp>
          <p:nvSpPr>
            <p:cNvPr id="47" name="Rectangle 180"/>
            <p:cNvSpPr>
              <a:spLocks noChangeArrowheads="1"/>
            </p:cNvSpPr>
            <p:nvPr/>
          </p:nvSpPr>
          <p:spPr bwMode="auto">
            <a:xfrm>
              <a:off x="4128" y="1680"/>
              <a:ext cx="144" cy="144"/>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r>
                <a:rPr lang="en-US" altLang="zh-CN" dirty="0"/>
                <a:t>q</a:t>
              </a:r>
              <a:r>
                <a:rPr lang="en-US" altLang="zh-CN" baseline="-25000" dirty="0" smtClean="0"/>
                <a:t>1</a:t>
              </a:r>
              <a:endParaRPr lang="en-US" altLang="zh-CN" dirty="0"/>
            </a:p>
          </p:txBody>
        </p:sp>
        <p:sp>
          <p:nvSpPr>
            <p:cNvPr id="48" name="Rectangle 181"/>
            <p:cNvSpPr>
              <a:spLocks noChangeArrowheads="1"/>
            </p:cNvSpPr>
            <p:nvPr/>
          </p:nvSpPr>
          <p:spPr bwMode="auto">
            <a:xfrm>
              <a:off x="4320" y="1680"/>
              <a:ext cx="144" cy="144"/>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r>
                <a:rPr lang="en-US" altLang="zh-CN" dirty="0"/>
                <a:t>q</a:t>
              </a:r>
              <a:r>
                <a:rPr lang="en-US" altLang="zh-CN" baseline="-25000" dirty="0" smtClean="0"/>
                <a:t>2</a:t>
              </a:r>
              <a:endParaRPr lang="en-US" altLang="zh-CN" dirty="0"/>
            </a:p>
          </p:txBody>
        </p:sp>
      </p:grpSp>
      <p:sp>
        <p:nvSpPr>
          <p:cNvPr id="50" name="Rectangle 179"/>
          <p:cNvSpPr>
            <a:spLocks noChangeArrowheads="1"/>
          </p:cNvSpPr>
          <p:nvPr/>
        </p:nvSpPr>
        <p:spPr bwMode="auto">
          <a:xfrm>
            <a:off x="2514600" y="5638800"/>
            <a:ext cx="152400" cy="152400"/>
          </a:xfrm>
          <a:prstGeom prst="rect">
            <a:avLst/>
          </a:prstGeom>
          <a:ln>
            <a:headEnd/>
            <a:tailEnd/>
          </a:ln>
          <a:extLst/>
        </p:spPr>
        <p:style>
          <a:lnRef idx="1">
            <a:schemeClr val="accent3"/>
          </a:lnRef>
          <a:fillRef idx="3">
            <a:schemeClr val="accent3"/>
          </a:fillRef>
          <a:effectRef idx="2">
            <a:schemeClr val="accent3"/>
          </a:effectRef>
          <a:fontRef idx="minor">
            <a:schemeClr val="lt1"/>
          </a:fontRef>
        </p:style>
        <p:txBody>
          <a:bodyPr wrap="none"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endParaRPr lang="en-US" altLang="en-US"/>
          </a:p>
        </p:txBody>
      </p:sp>
      <p:sp>
        <p:nvSpPr>
          <p:cNvPr id="3" name="Slide Number Placeholder 2"/>
          <p:cNvSpPr>
            <a:spLocks noGrp="1"/>
          </p:cNvSpPr>
          <p:nvPr>
            <p:ph type="sldNum" sz="quarter" idx="12"/>
          </p:nvPr>
        </p:nvSpPr>
        <p:spPr/>
        <p:txBody>
          <a:bodyPr/>
          <a:lstStyle/>
          <a:p>
            <a:fld id="{88AD08FE-21CA-447A-B5E0-10774CCDBD3A}" type="slidenum">
              <a:rPr lang="en-US" smtClean="0"/>
              <a:t>67</a:t>
            </a:fld>
            <a:endParaRPr lang="en-US"/>
          </a:p>
        </p:txBody>
      </p:sp>
      <p:pic>
        <p:nvPicPr>
          <p:cNvPr id="2" name="Picture 1"/>
          <p:cNvPicPr>
            <a:picLocks noChangeAspect="1"/>
          </p:cNvPicPr>
          <p:nvPr/>
        </p:nvPicPr>
        <p:blipFill>
          <a:blip r:embed="rId8"/>
          <a:stretch>
            <a:fillRect/>
          </a:stretch>
        </p:blipFill>
        <p:spPr>
          <a:xfrm>
            <a:off x="1143000" y="2514600"/>
            <a:ext cx="6899564" cy="2133600"/>
          </a:xfrm>
          <a:prstGeom prst="rect">
            <a:avLst/>
          </a:prstGeom>
        </p:spPr>
      </p:pic>
      <p:sp>
        <p:nvSpPr>
          <p:cNvPr id="63" name="Rectangle 178"/>
          <p:cNvSpPr>
            <a:spLocks noChangeArrowheads="1"/>
          </p:cNvSpPr>
          <p:nvPr/>
        </p:nvSpPr>
        <p:spPr bwMode="auto">
          <a:xfrm>
            <a:off x="1524000" y="5410200"/>
            <a:ext cx="152400" cy="152400"/>
          </a:xfrm>
          <a:prstGeom prst="rect">
            <a:avLst/>
          </a:prstGeom>
          <a:ln>
            <a:headEnd/>
            <a:tailEnd/>
          </a:ln>
          <a:extLst/>
        </p:spPr>
        <p:style>
          <a:lnRef idx="1">
            <a:schemeClr val="accent4"/>
          </a:lnRef>
          <a:fillRef idx="3">
            <a:schemeClr val="accent4"/>
          </a:fillRef>
          <a:effectRef idx="2">
            <a:schemeClr val="accent4"/>
          </a:effectRef>
          <a:fontRef idx="minor">
            <a:schemeClr val="lt1"/>
          </a:fontRef>
        </p:style>
        <p:txBody>
          <a:bodyPr wrap="none"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endParaRPr lang="en-US" altLang="en-US"/>
          </a:p>
        </p:txBody>
      </p:sp>
      <p:graphicFrame>
        <p:nvGraphicFramePr>
          <p:cNvPr id="80" name="Object 79"/>
          <p:cNvGraphicFramePr>
            <a:graphicFrameLocks noChangeAspect="1"/>
          </p:cNvGraphicFramePr>
          <p:nvPr>
            <p:extLst>
              <p:ext uri="{D42A27DB-BD31-4B8C-83A1-F6EECF244321}">
                <p14:modId xmlns:p14="http://schemas.microsoft.com/office/powerpoint/2010/main" val="2841117549"/>
              </p:ext>
            </p:extLst>
          </p:nvPr>
        </p:nvGraphicFramePr>
        <p:xfrm>
          <a:off x="2667000" y="6400800"/>
          <a:ext cx="1790700" cy="304800"/>
        </p:xfrm>
        <a:graphic>
          <a:graphicData uri="http://schemas.openxmlformats.org/presentationml/2006/ole">
            <mc:AlternateContent xmlns:mc="http://schemas.openxmlformats.org/markup-compatibility/2006">
              <mc:Choice xmlns:v="urn:schemas-microsoft-com:vml" Requires="v">
                <p:oleObj spid="_x0000_s138866" name="Equation" r:id="rId9" imgW="1193800" imgH="203200" progId="Equation.3">
                  <p:embed/>
                </p:oleObj>
              </mc:Choice>
              <mc:Fallback>
                <p:oleObj name="Equation" r:id="rId9" imgW="1193800" imgH="203200" progId="Equation.3">
                  <p:embed/>
                  <p:pic>
                    <p:nvPicPr>
                      <p:cNvPr id="0" name=""/>
                      <p:cNvPicPr/>
                      <p:nvPr/>
                    </p:nvPicPr>
                    <p:blipFill>
                      <a:blip r:embed="rId10"/>
                      <a:stretch>
                        <a:fillRect/>
                      </a:stretch>
                    </p:blipFill>
                    <p:spPr>
                      <a:xfrm>
                        <a:off x="2667000" y="6400800"/>
                        <a:ext cx="1790700" cy="304800"/>
                      </a:xfrm>
                      <a:prstGeom prst="rect">
                        <a:avLst/>
                      </a:prstGeom>
                    </p:spPr>
                  </p:pic>
                </p:oleObj>
              </mc:Fallback>
            </mc:AlternateContent>
          </a:graphicData>
        </a:graphic>
      </p:graphicFrame>
      <p:grpSp>
        <p:nvGrpSpPr>
          <p:cNvPr id="11" name="Group 10"/>
          <p:cNvGrpSpPr/>
          <p:nvPr/>
        </p:nvGrpSpPr>
        <p:grpSpPr>
          <a:xfrm>
            <a:off x="4495800" y="6400800"/>
            <a:ext cx="4648200" cy="304800"/>
            <a:chOff x="4495800" y="6248400"/>
            <a:chExt cx="4648200" cy="304800"/>
          </a:xfrm>
        </p:grpSpPr>
        <p:graphicFrame>
          <p:nvGraphicFramePr>
            <p:cNvPr id="81" name="Object 80"/>
            <p:cNvGraphicFramePr>
              <a:graphicFrameLocks noChangeAspect="1"/>
            </p:cNvGraphicFramePr>
            <p:nvPr>
              <p:extLst>
                <p:ext uri="{D42A27DB-BD31-4B8C-83A1-F6EECF244321}">
                  <p14:modId xmlns:p14="http://schemas.microsoft.com/office/powerpoint/2010/main" val="3958279931"/>
                </p:ext>
              </p:extLst>
            </p:nvPr>
          </p:nvGraphicFramePr>
          <p:xfrm>
            <a:off x="5029200" y="6248400"/>
            <a:ext cx="4114800" cy="304800"/>
          </p:xfrm>
          <a:graphic>
            <a:graphicData uri="http://schemas.openxmlformats.org/presentationml/2006/ole">
              <mc:AlternateContent xmlns:mc="http://schemas.openxmlformats.org/markup-compatibility/2006">
                <mc:Choice xmlns:v="urn:schemas-microsoft-com:vml" Requires="v">
                  <p:oleObj spid="_x0000_s138867" name="Equation" r:id="rId11" imgW="2743200" imgH="203200" progId="Equation.3">
                    <p:embed/>
                  </p:oleObj>
                </mc:Choice>
                <mc:Fallback>
                  <p:oleObj name="Equation" r:id="rId11" imgW="2743200" imgH="203200" progId="Equation.3">
                    <p:embed/>
                    <p:pic>
                      <p:nvPicPr>
                        <p:cNvPr id="0" name=""/>
                        <p:cNvPicPr/>
                        <p:nvPr/>
                      </p:nvPicPr>
                      <p:blipFill>
                        <a:blip r:embed="rId12"/>
                        <a:stretch>
                          <a:fillRect/>
                        </a:stretch>
                      </p:blipFill>
                      <p:spPr>
                        <a:xfrm>
                          <a:off x="5029200" y="6248400"/>
                          <a:ext cx="4114800" cy="304800"/>
                        </a:xfrm>
                        <a:prstGeom prst="rect">
                          <a:avLst/>
                        </a:prstGeom>
                      </p:spPr>
                    </p:pic>
                  </p:oleObj>
                </mc:Fallback>
              </mc:AlternateContent>
            </a:graphicData>
          </a:graphic>
        </p:graphicFrame>
        <p:cxnSp>
          <p:nvCxnSpPr>
            <p:cNvPr id="8" name="Straight Arrow Connector 7"/>
            <p:cNvCxnSpPr/>
            <p:nvPr/>
          </p:nvCxnSpPr>
          <p:spPr>
            <a:xfrm>
              <a:off x="4495800" y="6400800"/>
              <a:ext cx="457200" cy="0"/>
            </a:xfrm>
            <a:prstGeom prst="straightConnector1">
              <a:avLst/>
            </a:prstGeom>
            <a:ln w="57150" cmpd="thinThick">
              <a:solidFill>
                <a:schemeClr val="bg1">
                  <a:lumMod val="50000"/>
                </a:schemeClr>
              </a:solidFill>
              <a:tailEnd type="arrow"/>
            </a:ln>
          </p:spPr>
          <p:style>
            <a:lnRef idx="2">
              <a:schemeClr val="accent1"/>
            </a:lnRef>
            <a:fillRef idx="0">
              <a:schemeClr val="accent1"/>
            </a:fillRef>
            <a:effectRef idx="1">
              <a:schemeClr val="accent1"/>
            </a:effectRef>
            <a:fontRef idx="minor">
              <a:schemeClr val="tx1"/>
            </a:fontRef>
          </p:style>
        </p:cxnSp>
      </p:grpSp>
      <p:grpSp>
        <p:nvGrpSpPr>
          <p:cNvPr id="4" name="Group 3"/>
          <p:cNvGrpSpPr/>
          <p:nvPr/>
        </p:nvGrpSpPr>
        <p:grpSpPr>
          <a:xfrm>
            <a:off x="4572000" y="4862513"/>
            <a:ext cx="2514600" cy="1538287"/>
            <a:chOff x="4572000" y="4862513"/>
            <a:chExt cx="2514600" cy="1538287"/>
          </a:xfrm>
        </p:grpSpPr>
        <p:sp>
          <p:nvSpPr>
            <p:cNvPr id="78" name="Rectangle 179"/>
            <p:cNvSpPr>
              <a:spLocks noChangeArrowheads="1"/>
            </p:cNvSpPr>
            <p:nvPr/>
          </p:nvSpPr>
          <p:spPr bwMode="auto">
            <a:xfrm>
              <a:off x="6934200" y="5600699"/>
              <a:ext cx="152400" cy="152400"/>
            </a:xfrm>
            <a:prstGeom prst="rect">
              <a:avLst/>
            </a:prstGeom>
            <a:ln>
              <a:headEnd/>
              <a:tailEnd/>
            </a:ln>
            <a:extLst/>
          </p:spPr>
          <p:style>
            <a:lnRef idx="1">
              <a:schemeClr val="accent5"/>
            </a:lnRef>
            <a:fillRef idx="3">
              <a:schemeClr val="accent5"/>
            </a:fillRef>
            <a:effectRef idx="2">
              <a:schemeClr val="accent5"/>
            </a:effectRef>
            <a:fontRef idx="minor">
              <a:schemeClr val="lt1"/>
            </a:fontRef>
          </p:style>
          <p:txBody>
            <a:bodyPr wrap="none"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endParaRPr lang="en-US" altLang="en-US"/>
            </a:p>
          </p:txBody>
        </p:sp>
        <p:sp>
          <p:nvSpPr>
            <p:cNvPr id="79" name="Rectangle 178"/>
            <p:cNvSpPr>
              <a:spLocks noChangeArrowheads="1"/>
            </p:cNvSpPr>
            <p:nvPr/>
          </p:nvSpPr>
          <p:spPr bwMode="auto">
            <a:xfrm>
              <a:off x="5943600" y="5410200"/>
              <a:ext cx="152400" cy="152400"/>
            </a:xfrm>
            <a:prstGeom prst="rect">
              <a:avLst/>
            </a:prstGeom>
            <a:ln>
              <a:headEnd/>
              <a:tailEnd/>
            </a:ln>
            <a:extLst/>
          </p:spPr>
          <p:style>
            <a:lnRef idx="1">
              <a:schemeClr val="accent2"/>
            </a:lnRef>
            <a:fillRef idx="3">
              <a:schemeClr val="accent2"/>
            </a:fillRef>
            <a:effectRef idx="2">
              <a:schemeClr val="accent2"/>
            </a:effectRef>
            <a:fontRef idx="minor">
              <a:schemeClr val="lt1"/>
            </a:fontRef>
          </p:style>
          <p:txBody>
            <a:bodyPr wrap="none"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endParaRPr lang="en-US" altLang="en-US"/>
            </a:p>
          </p:txBody>
        </p:sp>
        <p:grpSp>
          <p:nvGrpSpPr>
            <p:cNvPr id="82" name="Group 173"/>
            <p:cNvGrpSpPr>
              <a:grpSpLocks/>
            </p:cNvGrpSpPr>
            <p:nvPr/>
          </p:nvGrpSpPr>
          <p:grpSpPr bwMode="auto">
            <a:xfrm>
              <a:off x="4572000" y="4862513"/>
              <a:ext cx="2362200" cy="1538287"/>
              <a:chOff x="3792" y="1968"/>
              <a:chExt cx="1488" cy="969"/>
            </a:xfrm>
          </p:grpSpPr>
          <p:sp>
            <p:nvSpPr>
              <p:cNvPr id="83" name="AutoShape 84"/>
              <p:cNvSpPr>
                <a:spLocks/>
              </p:cNvSpPr>
              <p:nvPr/>
            </p:nvSpPr>
            <p:spPr bwMode="auto">
              <a:xfrm rot="-5400000">
                <a:off x="4848" y="2304"/>
                <a:ext cx="192" cy="672"/>
              </a:xfrm>
              <a:prstGeom prst="leftBrace">
                <a:avLst>
                  <a:gd name="adj1" fmla="val 29167"/>
                  <a:gd name="adj2" fmla="val 52079"/>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endParaRPr lang="en-US" altLang="en-US"/>
              </a:p>
            </p:txBody>
          </p:sp>
          <p:graphicFrame>
            <p:nvGraphicFramePr>
              <p:cNvPr id="84" name="Object 85"/>
              <p:cNvGraphicFramePr>
                <a:graphicFrameLocks noChangeAspect="1"/>
              </p:cNvGraphicFramePr>
              <p:nvPr>
                <p:extLst>
                  <p:ext uri="{D42A27DB-BD31-4B8C-83A1-F6EECF244321}">
                    <p14:modId xmlns:p14="http://schemas.microsoft.com/office/powerpoint/2010/main" val="1124830083"/>
                  </p:ext>
                </p:extLst>
              </p:nvPr>
            </p:nvGraphicFramePr>
            <p:xfrm>
              <a:off x="4715" y="2731"/>
              <a:ext cx="475" cy="206"/>
            </p:xfrm>
            <a:graphic>
              <a:graphicData uri="http://schemas.openxmlformats.org/presentationml/2006/ole">
                <mc:AlternateContent xmlns:mc="http://schemas.openxmlformats.org/markup-compatibility/2006">
                  <mc:Choice xmlns:v="urn:schemas-microsoft-com:vml" Requires="v">
                    <p:oleObj spid="_x0000_s138868" name="Equation" r:id="rId13" imgW="558800" imgH="241300" progId="Equation.3">
                      <p:embed/>
                    </p:oleObj>
                  </mc:Choice>
                  <mc:Fallback>
                    <p:oleObj name="Equation" r:id="rId13" imgW="558800" imgH="241300" progId="Equation.3">
                      <p:embed/>
                      <p:pic>
                        <p:nvPicPr>
                          <p:cNvPr id="0" name=""/>
                          <p:cNvPicPr>
                            <a:picLocks noChangeAspect="1" noChangeArrowheads="1"/>
                          </p:cNvPicPr>
                          <p:nvPr/>
                        </p:nvPicPr>
                        <p:blipFill>
                          <a:blip r:embed="rId5"/>
                          <a:srcRect/>
                          <a:stretch>
                            <a:fillRect/>
                          </a:stretch>
                        </p:blipFill>
                        <p:spPr bwMode="auto">
                          <a:xfrm>
                            <a:off x="4715" y="2731"/>
                            <a:ext cx="475" cy="20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85" name="AutoShape 86"/>
              <p:cNvSpPr>
                <a:spLocks/>
              </p:cNvSpPr>
              <p:nvPr/>
            </p:nvSpPr>
            <p:spPr bwMode="auto">
              <a:xfrm rot="5400000" flipV="1">
                <a:off x="4402" y="2038"/>
                <a:ext cx="144" cy="404"/>
              </a:xfrm>
              <a:prstGeom prst="leftBrace">
                <a:avLst>
                  <a:gd name="adj1" fmla="val 23380"/>
                  <a:gd name="adj2" fmla="val 50000"/>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endParaRPr lang="en-US" altLang="en-US"/>
              </a:p>
            </p:txBody>
          </p:sp>
          <p:graphicFrame>
            <p:nvGraphicFramePr>
              <p:cNvPr id="86" name="Object 87"/>
              <p:cNvGraphicFramePr>
                <a:graphicFrameLocks noChangeAspect="1"/>
              </p:cNvGraphicFramePr>
              <p:nvPr>
                <p:extLst>
                  <p:ext uri="{D42A27DB-BD31-4B8C-83A1-F6EECF244321}">
                    <p14:modId xmlns:p14="http://schemas.microsoft.com/office/powerpoint/2010/main" val="3953185687"/>
                  </p:ext>
                </p:extLst>
              </p:nvPr>
            </p:nvGraphicFramePr>
            <p:xfrm>
              <a:off x="4229" y="1968"/>
              <a:ext cx="466" cy="206"/>
            </p:xfrm>
            <a:graphic>
              <a:graphicData uri="http://schemas.openxmlformats.org/presentationml/2006/ole">
                <mc:AlternateContent xmlns:mc="http://schemas.openxmlformats.org/markup-compatibility/2006">
                  <mc:Choice xmlns:v="urn:schemas-microsoft-com:vml" Requires="v">
                    <p:oleObj spid="_x0000_s138869" name="Equation" r:id="rId14" imgW="546100" imgH="241300" progId="Equation.3">
                      <p:embed/>
                    </p:oleObj>
                  </mc:Choice>
                  <mc:Fallback>
                    <p:oleObj name="Equation" r:id="rId14" imgW="546100" imgH="241300" progId="Equation.3">
                      <p:embed/>
                      <p:pic>
                        <p:nvPicPr>
                          <p:cNvPr id="0" name=""/>
                          <p:cNvPicPr>
                            <a:picLocks noChangeAspect="1" noChangeArrowheads="1"/>
                          </p:cNvPicPr>
                          <p:nvPr/>
                        </p:nvPicPr>
                        <p:blipFill>
                          <a:blip r:embed="rId7"/>
                          <a:srcRect/>
                          <a:stretch>
                            <a:fillRect/>
                          </a:stretch>
                        </p:blipFill>
                        <p:spPr bwMode="auto">
                          <a:xfrm>
                            <a:off x="4229" y="1968"/>
                            <a:ext cx="466" cy="20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87" name="Rectangle 73"/>
              <p:cNvSpPr>
                <a:spLocks noChangeArrowheads="1"/>
              </p:cNvSpPr>
              <p:nvPr/>
            </p:nvSpPr>
            <p:spPr bwMode="auto">
              <a:xfrm>
                <a:off x="3792" y="2160"/>
                <a:ext cx="240" cy="240"/>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r>
                  <a:rPr lang="en-US" altLang="zh-CN" dirty="0" smtClean="0"/>
                  <a:t>D</a:t>
                </a:r>
                <a:r>
                  <a:rPr lang="en-US" altLang="zh-CN" baseline="-25000" dirty="0" smtClean="0"/>
                  <a:t>1</a:t>
                </a:r>
                <a:r>
                  <a:rPr lang="en-US" altLang="zh-CN" dirty="0" smtClean="0"/>
                  <a:t>’:</a:t>
                </a:r>
                <a:endParaRPr lang="en-US" altLang="zh-CN" dirty="0"/>
              </a:p>
            </p:txBody>
          </p:sp>
          <p:sp>
            <p:nvSpPr>
              <p:cNvPr id="88" name="Rectangle 74"/>
              <p:cNvSpPr>
                <a:spLocks noChangeArrowheads="1"/>
              </p:cNvSpPr>
              <p:nvPr/>
            </p:nvSpPr>
            <p:spPr bwMode="auto">
              <a:xfrm>
                <a:off x="4128" y="2448"/>
                <a:ext cx="480" cy="115"/>
              </a:xfrm>
              <a:prstGeom prst="rect">
                <a:avLst/>
              </a:prstGeom>
              <a:ln>
                <a:headEnd/>
                <a:tailEnd/>
              </a:ln>
              <a:extLst/>
            </p:spPr>
            <p:style>
              <a:lnRef idx="1">
                <a:schemeClr val="accent6"/>
              </a:lnRef>
              <a:fillRef idx="3">
                <a:schemeClr val="accent6"/>
              </a:fillRef>
              <a:effectRef idx="2">
                <a:schemeClr val="accent6"/>
              </a:effectRef>
              <a:fontRef idx="minor">
                <a:schemeClr val="lt1"/>
              </a:fontRef>
            </p:style>
            <p:txBody>
              <a:bodyPr wrap="none"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endParaRPr lang="en-US" altLang="en-US"/>
              </a:p>
            </p:txBody>
          </p:sp>
          <p:sp>
            <p:nvSpPr>
              <p:cNvPr id="89" name="Rectangle 75"/>
              <p:cNvSpPr>
                <a:spLocks noChangeArrowheads="1"/>
              </p:cNvSpPr>
              <p:nvPr/>
            </p:nvSpPr>
            <p:spPr bwMode="auto">
              <a:xfrm>
                <a:off x="3792" y="2400"/>
                <a:ext cx="240" cy="240"/>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r>
                  <a:rPr lang="en-US" altLang="zh-CN" dirty="0" smtClean="0"/>
                  <a:t>D</a:t>
                </a:r>
                <a:r>
                  <a:rPr lang="en-US" altLang="zh-CN" baseline="-25000" dirty="0" smtClean="0"/>
                  <a:t>2</a:t>
                </a:r>
                <a:r>
                  <a:rPr lang="en-US" altLang="zh-CN" dirty="0" smtClean="0"/>
                  <a:t>’:</a:t>
                </a:r>
                <a:endParaRPr lang="en-US" altLang="zh-CN" dirty="0"/>
              </a:p>
            </p:txBody>
          </p:sp>
          <p:sp>
            <p:nvSpPr>
              <p:cNvPr id="90" name="Rectangle 76"/>
              <p:cNvSpPr>
                <a:spLocks noChangeArrowheads="1"/>
              </p:cNvSpPr>
              <p:nvPr/>
            </p:nvSpPr>
            <p:spPr bwMode="auto">
              <a:xfrm>
                <a:off x="4128" y="2312"/>
                <a:ext cx="144" cy="93"/>
              </a:xfrm>
              <a:prstGeom prst="rect">
                <a:avLst/>
              </a:prstGeom>
              <a:ln>
                <a:headEnd/>
                <a:tailEnd/>
              </a:ln>
              <a:extLst/>
            </p:spPr>
            <p:style>
              <a:lnRef idx="1">
                <a:schemeClr val="accent6"/>
              </a:lnRef>
              <a:fillRef idx="3">
                <a:schemeClr val="accent6"/>
              </a:fillRef>
              <a:effectRef idx="2">
                <a:schemeClr val="accent6"/>
              </a:effectRef>
              <a:fontRef idx="minor">
                <a:schemeClr val="lt1"/>
              </a:fontRef>
            </p:style>
            <p:txBody>
              <a:bodyPr wrap="none"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endParaRPr lang="en-US" altLang="en-US"/>
              </a:p>
            </p:txBody>
          </p:sp>
          <p:sp>
            <p:nvSpPr>
              <p:cNvPr id="91" name="Rectangle 77"/>
              <p:cNvSpPr>
                <a:spLocks noChangeArrowheads="1"/>
              </p:cNvSpPr>
              <p:nvPr/>
            </p:nvSpPr>
            <p:spPr bwMode="auto">
              <a:xfrm>
                <a:off x="4608" y="2448"/>
                <a:ext cx="672" cy="115"/>
              </a:xfrm>
              <a:prstGeom prst="rect">
                <a:avLst/>
              </a:prstGeom>
              <a:ln>
                <a:headEnd/>
                <a:tailEnd/>
              </a:ln>
              <a:extLst/>
            </p:spPr>
            <p:style>
              <a:lnRef idx="1">
                <a:schemeClr val="accent2"/>
              </a:lnRef>
              <a:fillRef idx="3">
                <a:schemeClr val="accent2"/>
              </a:fillRef>
              <a:effectRef idx="2">
                <a:schemeClr val="accent2"/>
              </a:effectRef>
              <a:fontRef idx="minor">
                <a:schemeClr val="lt1"/>
              </a:fontRef>
            </p:style>
            <p:txBody>
              <a:bodyPr wrap="none"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endParaRPr lang="en-US" altLang="en-US"/>
              </a:p>
            </p:txBody>
          </p:sp>
          <p:sp>
            <p:nvSpPr>
              <p:cNvPr id="92" name="Rectangle 78"/>
              <p:cNvSpPr>
                <a:spLocks noChangeArrowheads="1"/>
              </p:cNvSpPr>
              <p:nvPr/>
            </p:nvSpPr>
            <p:spPr bwMode="auto">
              <a:xfrm>
                <a:off x="4272" y="2312"/>
                <a:ext cx="400" cy="96"/>
              </a:xfrm>
              <a:prstGeom prst="rect">
                <a:avLst/>
              </a:prstGeom>
              <a:ln>
                <a:headEnd/>
                <a:tailEnd/>
              </a:ln>
              <a:extLst/>
            </p:spPr>
            <p:style>
              <a:lnRef idx="1">
                <a:schemeClr val="accent2"/>
              </a:lnRef>
              <a:fillRef idx="3">
                <a:schemeClr val="accent2"/>
              </a:fillRef>
              <a:effectRef idx="2">
                <a:schemeClr val="accent2"/>
              </a:effectRef>
              <a:fontRef idx="minor">
                <a:schemeClr val="lt1"/>
              </a:fontRef>
            </p:style>
            <p:txBody>
              <a:bodyPr wrap="none"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endParaRPr lang="en-US" altLang="en-US"/>
              </a:p>
            </p:txBody>
          </p:sp>
        </p:grpSp>
      </p:grpSp>
    </p:spTree>
    <p:extLst>
      <p:ext uri="{BB962C8B-B14F-4D97-AF65-F5344CB8AC3E}">
        <p14:creationId xmlns:p14="http://schemas.microsoft.com/office/powerpoint/2010/main" val="304017798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 name="Rectangle 83"/>
          <p:cNvSpPr/>
          <p:nvPr/>
        </p:nvSpPr>
        <p:spPr>
          <a:xfrm>
            <a:off x="533400" y="4343400"/>
            <a:ext cx="2057400" cy="381000"/>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83" name="Rectangle 82"/>
          <p:cNvSpPr/>
          <p:nvPr/>
        </p:nvSpPr>
        <p:spPr>
          <a:xfrm>
            <a:off x="609600" y="3733800"/>
            <a:ext cx="1981200" cy="304800"/>
          </a:xfrm>
          <a:prstGeom prst="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0" y="-76200"/>
            <a:ext cx="9144000" cy="990600"/>
          </a:xfrm>
        </p:spPr>
        <p:txBody>
          <a:bodyPr>
            <a:normAutofit/>
          </a:bodyPr>
          <a:lstStyle/>
          <a:p>
            <a:r>
              <a:rPr lang="en-US" sz="3600" b="1" dirty="0" smtClean="0">
                <a:solidFill>
                  <a:srgbClr val="000090"/>
                </a:solidFill>
                <a:latin typeface="Arial"/>
                <a:cs typeface="Arial"/>
              </a:rPr>
              <a:t>Constraint Comparison (1)</a:t>
            </a:r>
            <a:endParaRPr lang="en-US" sz="3600" b="1" dirty="0">
              <a:solidFill>
                <a:srgbClr val="000090"/>
              </a:solidFill>
              <a:latin typeface="Arial"/>
              <a:cs typeface="Arial"/>
            </a:endParaRPr>
          </a:p>
        </p:txBody>
      </p:sp>
      <p:sp>
        <p:nvSpPr>
          <p:cNvPr id="3" name="Content Placeholder 2"/>
          <p:cNvSpPr>
            <a:spLocks noGrp="1"/>
          </p:cNvSpPr>
          <p:nvPr>
            <p:ph sz="half" idx="1"/>
          </p:nvPr>
        </p:nvSpPr>
        <p:spPr>
          <a:xfrm>
            <a:off x="457200" y="1036637"/>
            <a:ext cx="4038600" cy="4525963"/>
          </a:xfrm>
        </p:spPr>
        <p:txBody>
          <a:bodyPr>
            <a:normAutofit/>
          </a:bodyPr>
          <a:lstStyle/>
          <a:p>
            <a:r>
              <a:rPr lang="en-US" sz="2400" b="1" dirty="0" smtClean="0">
                <a:latin typeface="Arial"/>
                <a:cs typeface="Arial"/>
              </a:rPr>
              <a:t>LB1</a:t>
            </a:r>
            <a:endParaRPr lang="en-US" sz="2400" b="1" dirty="0">
              <a:latin typeface="Arial"/>
              <a:cs typeface="Arial"/>
            </a:endParaRPr>
          </a:p>
        </p:txBody>
      </p:sp>
      <p:sp>
        <p:nvSpPr>
          <p:cNvPr id="4" name="Content Placeholder 3"/>
          <p:cNvSpPr>
            <a:spLocks noGrp="1"/>
          </p:cNvSpPr>
          <p:nvPr>
            <p:ph sz="half" idx="2"/>
          </p:nvPr>
        </p:nvSpPr>
        <p:spPr>
          <a:xfrm>
            <a:off x="4572000" y="1006474"/>
            <a:ext cx="4038600" cy="4525963"/>
          </a:xfrm>
        </p:spPr>
        <p:txBody>
          <a:bodyPr/>
          <a:lstStyle/>
          <a:p>
            <a:r>
              <a:rPr lang="en-US" sz="2400" b="1" dirty="0" smtClean="0">
                <a:latin typeface="Arial"/>
                <a:cs typeface="Arial"/>
              </a:rPr>
              <a:t>TFLNC</a:t>
            </a:r>
            <a:endParaRPr lang="en-US" b="1" dirty="0">
              <a:latin typeface="Arial"/>
              <a:cs typeface="Arial"/>
            </a:endParaRPr>
          </a:p>
        </p:txBody>
      </p:sp>
      <p:sp>
        <p:nvSpPr>
          <p:cNvPr id="5" name="Slide Number Placeholder 4"/>
          <p:cNvSpPr>
            <a:spLocks noGrp="1"/>
          </p:cNvSpPr>
          <p:nvPr>
            <p:ph type="sldNum" sz="quarter" idx="12"/>
          </p:nvPr>
        </p:nvSpPr>
        <p:spPr/>
        <p:txBody>
          <a:bodyPr/>
          <a:lstStyle/>
          <a:p>
            <a:fld id="{88AD08FE-21CA-447A-B5E0-10774CCDBD3A}" type="slidenum">
              <a:rPr lang="en-US" smtClean="0"/>
              <a:t>68</a:t>
            </a:fld>
            <a:endParaRPr lang="en-US"/>
          </a:p>
        </p:txBody>
      </p:sp>
      <p:graphicFrame>
        <p:nvGraphicFramePr>
          <p:cNvPr id="40" name="Object 39"/>
          <p:cNvGraphicFramePr>
            <a:graphicFrameLocks noChangeAspect="1"/>
          </p:cNvGraphicFramePr>
          <p:nvPr>
            <p:extLst>
              <p:ext uri="{D42A27DB-BD31-4B8C-83A1-F6EECF244321}">
                <p14:modId xmlns:p14="http://schemas.microsoft.com/office/powerpoint/2010/main" val="3422971244"/>
              </p:ext>
            </p:extLst>
          </p:nvPr>
        </p:nvGraphicFramePr>
        <p:xfrm>
          <a:off x="825500" y="4419600"/>
          <a:ext cx="1612900" cy="252413"/>
        </p:xfrm>
        <a:graphic>
          <a:graphicData uri="http://schemas.openxmlformats.org/presentationml/2006/ole">
            <mc:AlternateContent xmlns:mc="http://schemas.openxmlformats.org/markup-compatibility/2006">
              <mc:Choice xmlns:v="urn:schemas-microsoft-com:vml" Requires="v">
                <p:oleObj spid="_x0000_s233785" name="Equation" r:id="rId3" imgW="1295400" imgH="203200" progId="Equation.3">
                  <p:embed/>
                </p:oleObj>
              </mc:Choice>
              <mc:Fallback>
                <p:oleObj name="Equation" r:id="rId3" imgW="1295400" imgH="203200" progId="Equation.3">
                  <p:embed/>
                  <p:pic>
                    <p:nvPicPr>
                      <p:cNvPr id="0" name=""/>
                      <p:cNvPicPr/>
                      <p:nvPr/>
                    </p:nvPicPr>
                    <p:blipFill>
                      <a:blip r:embed="rId4"/>
                      <a:stretch>
                        <a:fillRect/>
                      </a:stretch>
                    </p:blipFill>
                    <p:spPr>
                      <a:xfrm>
                        <a:off x="825500" y="4419600"/>
                        <a:ext cx="1612900" cy="252413"/>
                      </a:xfrm>
                      <a:prstGeom prst="rect">
                        <a:avLst/>
                      </a:prstGeom>
                    </p:spPr>
                  </p:pic>
                </p:oleObj>
              </mc:Fallback>
            </mc:AlternateContent>
          </a:graphicData>
        </a:graphic>
      </p:graphicFrame>
      <p:sp>
        <p:nvSpPr>
          <p:cNvPr id="42" name="Rounded Rectangle 41"/>
          <p:cNvSpPr/>
          <p:nvPr/>
        </p:nvSpPr>
        <p:spPr>
          <a:xfrm>
            <a:off x="533400" y="5181600"/>
            <a:ext cx="8001000" cy="106680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r>
              <a:rPr lang="en-US" sz="2000" b="1" dirty="0" smtClean="0">
                <a:latin typeface="Arial"/>
                <a:cs typeface="Arial"/>
              </a:rPr>
              <a:t>Both constraints are designed to avoid over-penalizing long documents. However,  LB1 is more general since it puts less restriction on the document length. </a:t>
            </a:r>
            <a:endParaRPr lang="en-US" sz="2000" b="1" dirty="0">
              <a:latin typeface="Arial"/>
              <a:cs typeface="Arial"/>
            </a:endParaRPr>
          </a:p>
        </p:txBody>
      </p:sp>
      <p:cxnSp>
        <p:nvCxnSpPr>
          <p:cNvPr id="44" name="Straight Connector 43"/>
          <p:cNvCxnSpPr/>
          <p:nvPr/>
        </p:nvCxnSpPr>
        <p:spPr>
          <a:xfrm>
            <a:off x="4572000" y="762000"/>
            <a:ext cx="0" cy="4191000"/>
          </a:xfrm>
          <a:prstGeom prst="line">
            <a:avLst/>
          </a:prstGeom>
          <a:ln>
            <a:prstDash val="solid"/>
          </a:ln>
        </p:spPr>
        <p:style>
          <a:lnRef idx="2">
            <a:schemeClr val="accent1"/>
          </a:lnRef>
          <a:fillRef idx="0">
            <a:schemeClr val="accent1"/>
          </a:fillRef>
          <a:effectRef idx="1">
            <a:schemeClr val="accent1"/>
          </a:effectRef>
          <a:fontRef idx="minor">
            <a:schemeClr val="tx1"/>
          </a:fontRef>
        </p:style>
      </p:cxnSp>
      <p:graphicFrame>
        <p:nvGraphicFramePr>
          <p:cNvPr id="50" name="Object 49"/>
          <p:cNvGraphicFramePr>
            <a:graphicFrameLocks noChangeAspect="1"/>
          </p:cNvGraphicFramePr>
          <p:nvPr>
            <p:extLst>
              <p:ext uri="{D42A27DB-BD31-4B8C-83A1-F6EECF244321}">
                <p14:modId xmlns:p14="http://schemas.microsoft.com/office/powerpoint/2010/main" val="4031509275"/>
              </p:ext>
            </p:extLst>
          </p:nvPr>
        </p:nvGraphicFramePr>
        <p:xfrm>
          <a:off x="823913" y="3775075"/>
          <a:ext cx="1550987" cy="263525"/>
        </p:xfrm>
        <a:graphic>
          <a:graphicData uri="http://schemas.openxmlformats.org/presentationml/2006/ole">
            <mc:AlternateContent xmlns:mc="http://schemas.openxmlformats.org/markup-compatibility/2006">
              <mc:Choice xmlns:v="urn:schemas-microsoft-com:vml" Requires="v">
                <p:oleObj spid="_x0000_s233786" name="Equation" r:id="rId5" imgW="1193800" imgH="203200" progId="Equation.3">
                  <p:embed/>
                </p:oleObj>
              </mc:Choice>
              <mc:Fallback>
                <p:oleObj name="Equation" r:id="rId5" imgW="1193800" imgH="203200" progId="Equation.3">
                  <p:embed/>
                  <p:pic>
                    <p:nvPicPr>
                      <p:cNvPr id="0" name=""/>
                      <p:cNvPicPr/>
                      <p:nvPr/>
                    </p:nvPicPr>
                    <p:blipFill>
                      <a:blip r:embed="rId6"/>
                      <a:stretch>
                        <a:fillRect/>
                      </a:stretch>
                    </p:blipFill>
                    <p:spPr>
                      <a:xfrm>
                        <a:off x="823913" y="3775075"/>
                        <a:ext cx="1550987" cy="263525"/>
                      </a:xfrm>
                      <a:prstGeom prst="rect">
                        <a:avLst/>
                      </a:prstGeom>
                    </p:spPr>
                  </p:pic>
                </p:oleObj>
              </mc:Fallback>
            </mc:AlternateContent>
          </a:graphicData>
        </a:graphic>
      </p:graphicFrame>
      <p:sp>
        <p:nvSpPr>
          <p:cNvPr id="106" name="Rectangle 105"/>
          <p:cNvSpPr/>
          <p:nvPr/>
        </p:nvSpPr>
        <p:spPr>
          <a:xfrm>
            <a:off x="4876800" y="3733800"/>
            <a:ext cx="3733800" cy="304800"/>
          </a:xfrm>
          <a:prstGeom prst="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graphicFrame>
        <p:nvGraphicFramePr>
          <p:cNvPr id="107" name="Object 106"/>
          <p:cNvGraphicFramePr>
            <a:graphicFrameLocks noChangeAspect="1"/>
          </p:cNvGraphicFramePr>
          <p:nvPr>
            <p:extLst>
              <p:ext uri="{D42A27DB-BD31-4B8C-83A1-F6EECF244321}">
                <p14:modId xmlns:p14="http://schemas.microsoft.com/office/powerpoint/2010/main" val="630288111"/>
              </p:ext>
            </p:extLst>
          </p:nvPr>
        </p:nvGraphicFramePr>
        <p:xfrm>
          <a:off x="4919663" y="3775075"/>
          <a:ext cx="3614737" cy="263525"/>
        </p:xfrm>
        <a:graphic>
          <a:graphicData uri="http://schemas.openxmlformats.org/presentationml/2006/ole">
            <mc:AlternateContent xmlns:mc="http://schemas.openxmlformats.org/markup-compatibility/2006">
              <mc:Choice xmlns:v="urn:schemas-microsoft-com:vml" Requires="v">
                <p:oleObj spid="_x0000_s233787" name="Equation" r:id="rId7" imgW="2781300" imgH="203200" progId="Equation.3">
                  <p:embed/>
                </p:oleObj>
              </mc:Choice>
              <mc:Fallback>
                <p:oleObj name="Equation" r:id="rId7" imgW="2781300" imgH="203200" progId="Equation.3">
                  <p:embed/>
                  <p:pic>
                    <p:nvPicPr>
                      <p:cNvPr id="0" name=""/>
                      <p:cNvPicPr/>
                      <p:nvPr/>
                    </p:nvPicPr>
                    <p:blipFill>
                      <a:blip r:embed="rId8"/>
                      <a:stretch>
                        <a:fillRect/>
                      </a:stretch>
                    </p:blipFill>
                    <p:spPr>
                      <a:xfrm>
                        <a:off x="4919663" y="3775075"/>
                        <a:ext cx="3614737" cy="263525"/>
                      </a:xfrm>
                      <a:prstGeom prst="rect">
                        <a:avLst/>
                      </a:prstGeom>
                    </p:spPr>
                  </p:pic>
                </p:oleObj>
              </mc:Fallback>
            </mc:AlternateContent>
          </a:graphicData>
        </a:graphic>
      </p:graphicFrame>
      <p:sp>
        <p:nvSpPr>
          <p:cNvPr id="87" name="Rectangle 26"/>
          <p:cNvSpPr>
            <a:spLocks noChangeArrowheads="1"/>
          </p:cNvSpPr>
          <p:nvPr/>
        </p:nvSpPr>
        <p:spPr bwMode="auto">
          <a:xfrm>
            <a:off x="3359295" y="2832100"/>
            <a:ext cx="404272" cy="139700"/>
          </a:xfrm>
          <a:prstGeom prst="rect">
            <a:avLst/>
          </a:prstGeom>
          <a:ln>
            <a:headEnd/>
            <a:tailEnd/>
          </a:ln>
          <a:extLst/>
        </p:spPr>
        <p:style>
          <a:lnRef idx="0">
            <a:schemeClr val="accent2"/>
          </a:lnRef>
          <a:fillRef idx="3">
            <a:schemeClr val="accent2"/>
          </a:fillRef>
          <a:effectRef idx="3">
            <a:schemeClr val="accent2"/>
          </a:effectRef>
          <a:fontRef idx="minor">
            <a:schemeClr val="lt1"/>
          </a:fontRef>
        </p:style>
        <p:txBody>
          <a:bodyPr wrap="none"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endParaRPr lang="en-US" altLang="en-US"/>
          </a:p>
        </p:txBody>
      </p:sp>
      <p:sp>
        <p:nvSpPr>
          <p:cNvPr id="88" name="Rectangle 27"/>
          <p:cNvSpPr>
            <a:spLocks noChangeArrowheads="1"/>
          </p:cNvSpPr>
          <p:nvPr/>
        </p:nvSpPr>
        <p:spPr bwMode="auto">
          <a:xfrm>
            <a:off x="1664277" y="2819400"/>
            <a:ext cx="1870365" cy="152400"/>
          </a:xfrm>
          <a:prstGeom prst="rect">
            <a:avLst/>
          </a:prstGeom>
          <a:ln>
            <a:headEnd/>
            <a:tailEnd/>
          </a:ln>
          <a:extLst/>
        </p:spPr>
        <p:style>
          <a:lnRef idx="0">
            <a:schemeClr val="accent5"/>
          </a:lnRef>
          <a:fillRef idx="3">
            <a:schemeClr val="accent5"/>
          </a:fillRef>
          <a:effectRef idx="3">
            <a:schemeClr val="accent5"/>
          </a:effectRef>
          <a:fontRef idx="minor">
            <a:schemeClr val="lt1"/>
          </a:fontRef>
        </p:style>
        <p:txBody>
          <a:bodyPr wrap="none"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endParaRPr lang="en-US" altLang="en-US"/>
          </a:p>
        </p:txBody>
      </p:sp>
      <p:sp>
        <p:nvSpPr>
          <p:cNvPr id="89" name="Rectangle 28"/>
          <p:cNvSpPr>
            <a:spLocks noChangeArrowheads="1"/>
          </p:cNvSpPr>
          <p:nvPr/>
        </p:nvSpPr>
        <p:spPr bwMode="auto">
          <a:xfrm>
            <a:off x="1130877" y="2667000"/>
            <a:ext cx="389659" cy="381000"/>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r>
              <a:rPr lang="en-US" altLang="zh-CN" dirty="0"/>
              <a:t>D</a:t>
            </a:r>
            <a:r>
              <a:rPr lang="en-US" altLang="zh-CN" baseline="-25000" dirty="0" smtClean="0"/>
              <a:t>2</a:t>
            </a:r>
            <a:r>
              <a:rPr lang="en-US" altLang="zh-CN" dirty="0"/>
              <a:t>:</a:t>
            </a:r>
          </a:p>
        </p:txBody>
      </p:sp>
      <p:sp>
        <p:nvSpPr>
          <p:cNvPr id="93" name="Rectangle 30"/>
          <p:cNvSpPr>
            <a:spLocks noChangeArrowheads="1"/>
          </p:cNvSpPr>
          <p:nvPr/>
        </p:nvSpPr>
        <p:spPr bwMode="auto">
          <a:xfrm>
            <a:off x="1676400" y="2362200"/>
            <a:ext cx="1246910" cy="152400"/>
          </a:xfrm>
          <a:prstGeom prst="rect">
            <a:avLst/>
          </a:prstGeom>
          <a:ln>
            <a:headEnd/>
            <a:tailEnd/>
          </a:ln>
          <a:extLst/>
        </p:spPr>
        <p:style>
          <a:lnRef idx="0">
            <a:schemeClr val="accent5"/>
          </a:lnRef>
          <a:fillRef idx="3">
            <a:schemeClr val="accent5"/>
          </a:fillRef>
          <a:effectRef idx="3">
            <a:schemeClr val="accent5"/>
          </a:effectRef>
          <a:fontRef idx="minor">
            <a:schemeClr val="lt1"/>
          </a:fontRef>
        </p:style>
        <p:txBody>
          <a:bodyPr wrap="none"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endParaRPr lang="en-US" altLang="en-US"/>
          </a:p>
        </p:txBody>
      </p:sp>
      <p:sp>
        <p:nvSpPr>
          <p:cNvPr id="96" name="Rectangle 31"/>
          <p:cNvSpPr>
            <a:spLocks noChangeArrowheads="1"/>
          </p:cNvSpPr>
          <p:nvPr/>
        </p:nvSpPr>
        <p:spPr bwMode="auto">
          <a:xfrm>
            <a:off x="1130877" y="2286000"/>
            <a:ext cx="389659" cy="381000"/>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r>
              <a:rPr lang="en-US" altLang="zh-CN" dirty="0"/>
              <a:t>D</a:t>
            </a:r>
            <a:r>
              <a:rPr lang="en-US" altLang="zh-CN" baseline="-25000" dirty="0" smtClean="0"/>
              <a:t>1</a:t>
            </a:r>
            <a:r>
              <a:rPr lang="en-US" altLang="zh-CN" dirty="0"/>
              <a:t>:</a:t>
            </a:r>
          </a:p>
        </p:txBody>
      </p:sp>
      <p:grpSp>
        <p:nvGrpSpPr>
          <p:cNvPr id="98" name="Group 20"/>
          <p:cNvGrpSpPr>
            <a:grpSpLocks/>
          </p:cNvGrpSpPr>
          <p:nvPr/>
        </p:nvGrpSpPr>
        <p:grpSpPr bwMode="auto">
          <a:xfrm>
            <a:off x="3289371" y="2971800"/>
            <a:ext cx="737106" cy="609600"/>
            <a:chOff x="1953" y="1920"/>
            <a:chExt cx="454" cy="384"/>
          </a:xfrm>
        </p:grpSpPr>
        <p:sp>
          <p:nvSpPr>
            <p:cNvPr id="99" name="AutoShape 21"/>
            <p:cNvSpPr>
              <a:spLocks/>
            </p:cNvSpPr>
            <p:nvPr/>
          </p:nvSpPr>
          <p:spPr bwMode="auto">
            <a:xfrm rot="16200000">
              <a:off x="2090" y="1942"/>
              <a:ext cx="200" cy="155"/>
            </a:xfrm>
            <a:prstGeom prst="leftBrace">
              <a:avLst>
                <a:gd name="adj1" fmla="val 27083"/>
                <a:gd name="adj2" fmla="val 50000"/>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endParaRPr lang="en-US" altLang="en-US"/>
            </a:p>
          </p:txBody>
        </p:sp>
        <p:graphicFrame>
          <p:nvGraphicFramePr>
            <p:cNvPr id="100" name="Object 22"/>
            <p:cNvGraphicFramePr>
              <a:graphicFrameLocks noChangeAspect="1"/>
            </p:cNvGraphicFramePr>
            <p:nvPr>
              <p:extLst>
                <p:ext uri="{D42A27DB-BD31-4B8C-83A1-F6EECF244321}">
                  <p14:modId xmlns:p14="http://schemas.microsoft.com/office/powerpoint/2010/main" val="1233834352"/>
                </p:ext>
              </p:extLst>
            </p:nvPr>
          </p:nvGraphicFramePr>
          <p:xfrm>
            <a:off x="1953" y="2120"/>
            <a:ext cx="454" cy="184"/>
          </p:xfrm>
          <a:graphic>
            <a:graphicData uri="http://schemas.openxmlformats.org/presentationml/2006/ole">
              <mc:AlternateContent xmlns:mc="http://schemas.openxmlformats.org/markup-compatibility/2006">
                <mc:Choice xmlns:v="urn:schemas-microsoft-com:vml" Requires="v">
                  <p:oleObj spid="_x0000_s233788" name="Equation" r:id="rId9" imgW="533160" imgH="215640" progId="Equation.3">
                    <p:embed/>
                  </p:oleObj>
                </mc:Choice>
                <mc:Fallback>
                  <p:oleObj name="Equation" r:id="rId9" imgW="533160" imgH="215640" progId="Equation.3">
                    <p:embed/>
                    <p:pic>
                      <p:nvPicPr>
                        <p:cNvPr id="0" name=""/>
                        <p:cNvPicPr>
                          <a:picLocks noChangeAspect="1" noChangeArrowheads="1"/>
                        </p:cNvPicPr>
                        <p:nvPr/>
                      </p:nvPicPr>
                      <p:blipFill>
                        <a:blip r:embed="rId10"/>
                        <a:srcRect/>
                        <a:stretch>
                          <a:fillRect/>
                        </a:stretch>
                      </p:blipFill>
                      <p:spPr bwMode="auto">
                        <a:xfrm>
                          <a:off x="1953" y="2120"/>
                          <a:ext cx="454" cy="18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sp>
        <p:nvSpPr>
          <p:cNvPr id="101" name="Rectangle 10"/>
          <p:cNvSpPr>
            <a:spLocks noChangeArrowheads="1"/>
          </p:cNvSpPr>
          <p:nvPr/>
        </p:nvSpPr>
        <p:spPr bwMode="auto">
          <a:xfrm>
            <a:off x="1740477" y="1905000"/>
            <a:ext cx="152400" cy="152400"/>
          </a:xfrm>
          <a:prstGeom prst="rect">
            <a:avLst/>
          </a:prstGeom>
          <a:ln>
            <a:headEnd/>
            <a:tailEnd/>
          </a:ln>
          <a:extLst/>
        </p:spPr>
        <p:style>
          <a:lnRef idx="0">
            <a:schemeClr val="accent2"/>
          </a:lnRef>
          <a:fillRef idx="3">
            <a:schemeClr val="accent2"/>
          </a:fillRef>
          <a:effectRef idx="3">
            <a:schemeClr val="accent2"/>
          </a:effectRef>
          <a:fontRef idx="minor">
            <a:schemeClr val="lt1"/>
          </a:fontRef>
        </p:style>
        <p:txBody>
          <a:bodyPr wrap="none"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endParaRPr lang="en-US" altLang="en-US"/>
          </a:p>
        </p:txBody>
      </p:sp>
      <p:sp>
        <p:nvSpPr>
          <p:cNvPr id="105" name="Rectangle 11"/>
          <p:cNvSpPr>
            <a:spLocks noChangeArrowheads="1"/>
          </p:cNvSpPr>
          <p:nvPr/>
        </p:nvSpPr>
        <p:spPr bwMode="auto">
          <a:xfrm>
            <a:off x="1207077" y="1752600"/>
            <a:ext cx="381000" cy="381000"/>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r>
              <a:rPr lang="en-US" altLang="zh-CN" dirty="0" smtClean="0"/>
              <a:t>Q’ </a:t>
            </a:r>
            <a:r>
              <a:rPr lang="en-US" altLang="zh-CN" dirty="0"/>
              <a:t>:</a:t>
            </a:r>
          </a:p>
        </p:txBody>
      </p:sp>
      <p:sp>
        <p:nvSpPr>
          <p:cNvPr id="116" name="Rectangle 30"/>
          <p:cNvSpPr>
            <a:spLocks noChangeArrowheads="1"/>
          </p:cNvSpPr>
          <p:nvPr/>
        </p:nvSpPr>
        <p:spPr bwMode="auto">
          <a:xfrm>
            <a:off x="1892877" y="1935421"/>
            <a:ext cx="377326" cy="121979"/>
          </a:xfrm>
          <a:prstGeom prst="rect">
            <a:avLst/>
          </a:prstGeom>
          <a:ln>
            <a:headEnd/>
            <a:tailEnd/>
          </a:ln>
          <a:extLst/>
        </p:spPr>
        <p:style>
          <a:lnRef idx="0">
            <a:schemeClr val="accent1"/>
          </a:lnRef>
          <a:fillRef idx="3">
            <a:schemeClr val="accent1"/>
          </a:fillRef>
          <a:effectRef idx="3">
            <a:schemeClr val="accent1"/>
          </a:effectRef>
          <a:fontRef idx="minor">
            <a:schemeClr val="lt1"/>
          </a:fontRef>
        </p:style>
        <p:txBody>
          <a:bodyPr wrap="none"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endParaRPr lang="en-US" altLang="en-US"/>
          </a:p>
        </p:txBody>
      </p:sp>
      <p:sp>
        <p:nvSpPr>
          <p:cNvPr id="7" name="TextBox 6"/>
          <p:cNvSpPr txBox="1"/>
          <p:nvPr/>
        </p:nvSpPr>
        <p:spPr>
          <a:xfrm>
            <a:off x="1600200" y="1524000"/>
            <a:ext cx="304800" cy="369332"/>
          </a:xfrm>
          <a:prstGeom prst="rect">
            <a:avLst/>
          </a:prstGeom>
          <a:noFill/>
        </p:spPr>
        <p:txBody>
          <a:bodyPr wrap="square" rtlCol="0">
            <a:spAutoFit/>
          </a:bodyPr>
          <a:lstStyle/>
          <a:p>
            <a:r>
              <a:rPr lang="en-US" dirty="0" smtClean="0"/>
              <a:t>q</a:t>
            </a:r>
            <a:endParaRPr lang="en-US" dirty="0"/>
          </a:p>
        </p:txBody>
      </p:sp>
      <p:sp>
        <p:nvSpPr>
          <p:cNvPr id="119" name="TextBox 118"/>
          <p:cNvSpPr txBox="1"/>
          <p:nvPr/>
        </p:nvSpPr>
        <p:spPr>
          <a:xfrm>
            <a:off x="1905000" y="1524000"/>
            <a:ext cx="304800" cy="369332"/>
          </a:xfrm>
          <a:prstGeom prst="rect">
            <a:avLst/>
          </a:prstGeom>
          <a:noFill/>
        </p:spPr>
        <p:txBody>
          <a:bodyPr wrap="square" rtlCol="0">
            <a:spAutoFit/>
          </a:bodyPr>
          <a:lstStyle/>
          <a:p>
            <a:r>
              <a:rPr lang="en-US" dirty="0"/>
              <a:t>Q</a:t>
            </a:r>
          </a:p>
        </p:txBody>
      </p:sp>
      <p:sp>
        <p:nvSpPr>
          <p:cNvPr id="120" name="Rectangle 26"/>
          <p:cNvSpPr>
            <a:spLocks noChangeArrowheads="1"/>
          </p:cNvSpPr>
          <p:nvPr/>
        </p:nvSpPr>
        <p:spPr bwMode="auto">
          <a:xfrm>
            <a:off x="7994724" y="2832100"/>
            <a:ext cx="404272" cy="139700"/>
          </a:xfrm>
          <a:prstGeom prst="rect">
            <a:avLst/>
          </a:prstGeom>
          <a:ln>
            <a:headEnd/>
            <a:tailEnd/>
          </a:ln>
          <a:extLst/>
        </p:spPr>
        <p:style>
          <a:lnRef idx="0">
            <a:schemeClr val="accent2"/>
          </a:lnRef>
          <a:fillRef idx="3">
            <a:schemeClr val="accent2"/>
          </a:fillRef>
          <a:effectRef idx="3">
            <a:schemeClr val="accent2"/>
          </a:effectRef>
          <a:fontRef idx="minor">
            <a:schemeClr val="lt1"/>
          </a:fontRef>
        </p:style>
        <p:txBody>
          <a:bodyPr wrap="none"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endParaRPr lang="en-US" altLang="en-US"/>
          </a:p>
        </p:txBody>
      </p:sp>
      <p:sp>
        <p:nvSpPr>
          <p:cNvPr id="121" name="Rectangle 27"/>
          <p:cNvSpPr>
            <a:spLocks noChangeArrowheads="1"/>
          </p:cNvSpPr>
          <p:nvPr/>
        </p:nvSpPr>
        <p:spPr bwMode="auto">
          <a:xfrm>
            <a:off x="6858001" y="2819400"/>
            <a:ext cx="1295400" cy="152400"/>
          </a:xfrm>
          <a:prstGeom prst="rect">
            <a:avLst/>
          </a:prstGeom>
          <a:ln>
            <a:headEnd/>
            <a:tailEnd/>
          </a:ln>
          <a:extLst/>
        </p:spPr>
        <p:style>
          <a:lnRef idx="0">
            <a:schemeClr val="accent5"/>
          </a:lnRef>
          <a:fillRef idx="3">
            <a:schemeClr val="accent5"/>
          </a:fillRef>
          <a:effectRef idx="3">
            <a:schemeClr val="accent5"/>
          </a:effectRef>
          <a:fontRef idx="minor">
            <a:schemeClr val="lt1"/>
          </a:fontRef>
        </p:style>
        <p:txBody>
          <a:bodyPr wrap="none"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endParaRPr lang="en-US" altLang="en-US"/>
          </a:p>
        </p:txBody>
      </p:sp>
      <p:sp>
        <p:nvSpPr>
          <p:cNvPr id="122" name="Rectangle 28"/>
          <p:cNvSpPr>
            <a:spLocks noChangeArrowheads="1"/>
          </p:cNvSpPr>
          <p:nvPr/>
        </p:nvSpPr>
        <p:spPr bwMode="auto">
          <a:xfrm>
            <a:off x="6392141" y="2667000"/>
            <a:ext cx="389659" cy="381000"/>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r>
              <a:rPr lang="en-US" altLang="zh-CN" dirty="0"/>
              <a:t>D</a:t>
            </a:r>
            <a:r>
              <a:rPr lang="en-US" altLang="zh-CN" baseline="-25000" dirty="0" smtClean="0"/>
              <a:t>2</a:t>
            </a:r>
            <a:r>
              <a:rPr lang="en-US" altLang="zh-CN" dirty="0"/>
              <a:t>:</a:t>
            </a:r>
          </a:p>
        </p:txBody>
      </p:sp>
      <p:sp>
        <p:nvSpPr>
          <p:cNvPr id="123" name="Rectangle 30"/>
          <p:cNvSpPr>
            <a:spLocks noChangeArrowheads="1"/>
          </p:cNvSpPr>
          <p:nvPr/>
        </p:nvSpPr>
        <p:spPr bwMode="auto">
          <a:xfrm>
            <a:off x="6870123" y="2362200"/>
            <a:ext cx="1246910" cy="152400"/>
          </a:xfrm>
          <a:prstGeom prst="rect">
            <a:avLst/>
          </a:prstGeom>
          <a:ln>
            <a:headEnd/>
            <a:tailEnd/>
          </a:ln>
          <a:extLst/>
        </p:spPr>
        <p:style>
          <a:lnRef idx="0">
            <a:schemeClr val="accent5"/>
          </a:lnRef>
          <a:fillRef idx="3">
            <a:schemeClr val="accent5"/>
          </a:fillRef>
          <a:effectRef idx="3">
            <a:schemeClr val="accent5"/>
          </a:effectRef>
          <a:fontRef idx="minor">
            <a:schemeClr val="lt1"/>
          </a:fontRef>
        </p:style>
        <p:txBody>
          <a:bodyPr wrap="none"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endParaRPr lang="en-US" altLang="en-US"/>
          </a:p>
        </p:txBody>
      </p:sp>
      <p:sp>
        <p:nvSpPr>
          <p:cNvPr id="124" name="Rectangle 31"/>
          <p:cNvSpPr>
            <a:spLocks noChangeArrowheads="1"/>
          </p:cNvSpPr>
          <p:nvPr/>
        </p:nvSpPr>
        <p:spPr bwMode="auto">
          <a:xfrm>
            <a:off x="6392141" y="2286000"/>
            <a:ext cx="389659" cy="381000"/>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r>
              <a:rPr lang="en-US" altLang="zh-CN" dirty="0"/>
              <a:t>D</a:t>
            </a:r>
            <a:r>
              <a:rPr lang="en-US" altLang="zh-CN" baseline="-25000" dirty="0" smtClean="0"/>
              <a:t>1</a:t>
            </a:r>
            <a:r>
              <a:rPr lang="en-US" altLang="zh-CN" dirty="0"/>
              <a:t>:</a:t>
            </a:r>
          </a:p>
        </p:txBody>
      </p:sp>
      <p:grpSp>
        <p:nvGrpSpPr>
          <p:cNvPr id="125" name="Group 20"/>
          <p:cNvGrpSpPr>
            <a:grpSpLocks/>
          </p:cNvGrpSpPr>
          <p:nvPr/>
        </p:nvGrpSpPr>
        <p:grpSpPr bwMode="auto">
          <a:xfrm>
            <a:off x="7873494" y="2971800"/>
            <a:ext cx="737106" cy="609600"/>
            <a:chOff x="1953" y="1920"/>
            <a:chExt cx="454" cy="384"/>
          </a:xfrm>
        </p:grpSpPr>
        <p:sp>
          <p:nvSpPr>
            <p:cNvPr id="126" name="AutoShape 21"/>
            <p:cNvSpPr>
              <a:spLocks/>
            </p:cNvSpPr>
            <p:nvPr/>
          </p:nvSpPr>
          <p:spPr bwMode="auto">
            <a:xfrm rot="16200000">
              <a:off x="2090" y="1942"/>
              <a:ext cx="200" cy="155"/>
            </a:xfrm>
            <a:prstGeom prst="leftBrace">
              <a:avLst>
                <a:gd name="adj1" fmla="val 27083"/>
                <a:gd name="adj2" fmla="val 50000"/>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endParaRPr lang="en-US" altLang="en-US"/>
            </a:p>
          </p:txBody>
        </p:sp>
        <p:graphicFrame>
          <p:nvGraphicFramePr>
            <p:cNvPr id="127" name="Object 22"/>
            <p:cNvGraphicFramePr>
              <a:graphicFrameLocks noChangeAspect="1"/>
            </p:cNvGraphicFramePr>
            <p:nvPr>
              <p:extLst>
                <p:ext uri="{D42A27DB-BD31-4B8C-83A1-F6EECF244321}">
                  <p14:modId xmlns:p14="http://schemas.microsoft.com/office/powerpoint/2010/main" val="2632337460"/>
                </p:ext>
              </p:extLst>
            </p:nvPr>
          </p:nvGraphicFramePr>
          <p:xfrm>
            <a:off x="1953" y="2120"/>
            <a:ext cx="454" cy="184"/>
          </p:xfrm>
          <a:graphic>
            <a:graphicData uri="http://schemas.openxmlformats.org/presentationml/2006/ole">
              <mc:AlternateContent xmlns:mc="http://schemas.openxmlformats.org/markup-compatibility/2006">
                <mc:Choice xmlns:v="urn:schemas-microsoft-com:vml" Requires="v">
                  <p:oleObj spid="_x0000_s233789" name="Equation" r:id="rId11" imgW="533160" imgH="215640" progId="Equation.3">
                    <p:embed/>
                  </p:oleObj>
                </mc:Choice>
                <mc:Fallback>
                  <p:oleObj name="Equation" r:id="rId11" imgW="533160" imgH="215640" progId="Equation.3">
                    <p:embed/>
                    <p:pic>
                      <p:nvPicPr>
                        <p:cNvPr id="0" name=""/>
                        <p:cNvPicPr>
                          <a:picLocks noChangeAspect="1" noChangeArrowheads="1"/>
                        </p:cNvPicPr>
                        <p:nvPr/>
                      </p:nvPicPr>
                      <p:blipFill>
                        <a:blip r:embed="rId10"/>
                        <a:srcRect/>
                        <a:stretch>
                          <a:fillRect/>
                        </a:stretch>
                      </p:blipFill>
                      <p:spPr bwMode="auto">
                        <a:xfrm>
                          <a:off x="1953" y="2120"/>
                          <a:ext cx="454" cy="18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sp>
        <p:nvSpPr>
          <p:cNvPr id="128" name="Rectangle 10"/>
          <p:cNvSpPr>
            <a:spLocks noChangeArrowheads="1"/>
          </p:cNvSpPr>
          <p:nvPr/>
        </p:nvSpPr>
        <p:spPr bwMode="auto">
          <a:xfrm>
            <a:off x="6934200" y="1905000"/>
            <a:ext cx="152400" cy="152400"/>
          </a:xfrm>
          <a:prstGeom prst="rect">
            <a:avLst/>
          </a:prstGeom>
          <a:ln>
            <a:headEnd/>
            <a:tailEnd/>
          </a:ln>
          <a:extLst/>
        </p:spPr>
        <p:style>
          <a:lnRef idx="0">
            <a:schemeClr val="accent2"/>
          </a:lnRef>
          <a:fillRef idx="3">
            <a:schemeClr val="accent2"/>
          </a:fillRef>
          <a:effectRef idx="3">
            <a:schemeClr val="accent2"/>
          </a:effectRef>
          <a:fontRef idx="minor">
            <a:schemeClr val="lt1"/>
          </a:fontRef>
        </p:style>
        <p:txBody>
          <a:bodyPr wrap="none"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endParaRPr lang="en-US" altLang="en-US"/>
          </a:p>
        </p:txBody>
      </p:sp>
      <p:sp>
        <p:nvSpPr>
          <p:cNvPr id="129" name="Rectangle 11"/>
          <p:cNvSpPr>
            <a:spLocks noChangeArrowheads="1"/>
          </p:cNvSpPr>
          <p:nvPr/>
        </p:nvSpPr>
        <p:spPr bwMode="auto">
          <a:xfrm>
            <a:off x="6400800" y="1752600"/>
            <a:ext cx="381000" cy="381000"/>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r>
              <a:rPr lang="en-US" altLang="zh-CN" dirty="0" smtClean="0"/>
              <a:t>Q’ </a:t>
            </a:r>
            <a:r>
              <a:rPr lang="en-US" altLang="zh-CN" dirty="0"/>
              <a:t>:</a:t>
            </a:r>
          </a:p>
        </p:txBody>
      </p:sp>
      <p:sp>
        <p:nvSpPr>
          <p:cNvPr id="130" name="Rectangle 30"/>
          <p:cNvSpPr>
            <a:spLocks noChangeArrowheads="1"/>
          </p:cNvSpPr>
          <p:nvPr/>
        </p:nvSpPr>
        <p:spPr bwMode="auto">
          <a:xfrm>
            <a:off x="7086600" y="1935421"/>
            <a:ext cx="377326" cy="121979"/>
          </a:xfrm>
          <a:prstGeom prst="rect">
            <a:avLst/>
          </a:prstGeom>
          <a:ln>
            <a:headEnd/>
            <a:tailEnd/>
          </a:ln>
          <a:extLst/>
        </p:spPr>
        <p:style>
          <a:lnRef idx="0">
            <a:schemeClr val="accent1"/>
          </a:lnRef>
          <a:fillRef idx="3">
            <a:schemeClr val="accent1"/>
          </a:fillRef>
          <a:effectRef idx="3">
            <a:schemeClr val="accent1"/>
          </a:effectRef>
          <a:fontRef idx="minor">
            <a:schemeClr val="lt1"/>
          </a:fontRef>
        </p:style>
        <p:txBody>
          <a:bodyPr wrap="none"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endParaRPr lang="en-US" altLang="en-US"/>
          </a:p>
        </p:txBody>
      </p:sp>
      <p:sp>
        <p:nvSpPr>
          <p:cNvPr id="131" name="TextBox 130"/>
          <p:cNvSpPr txBox="1"/>
          <p:nvPr/>
        </p:nvSpPr>
        <p:spPr>
          <a:xfrm>
            <a:off x="6793923" y="1600200"/>
            <a:ext cx="304800" cy="369332"/>
          </a:xfrm>
          <a:prstGeom prst="rect">
            <a:avLst/>
          </a:prstGeom>
          <a:noFill/>
        </p:spPr>
        <p:txBody>
          <a:bodyPr wrap="square" rtlCol="0">
            <a:spAutoFit/>
          </a:bodyPr>
          <a:lstStyle/>
          <a:p>
            <a:r>
              <a:rPr lang="en-US" dirty="0" smtClean="0"/>
              <a:t>q</a:t>
            </a:r>
            <a:endParaRPr lang="en-US" dirty="0"/>
          </a:p>
        </p:txBody>
      </p:sp>
      <p:sp>
        <p:nvSpPr>
          <p:cNvPr id="132" name="TextBox 131"/>
          <p:cNvSpPr txBox="1"/>
          <p:nvPr/>
        </p:nvSpPr>
        <p:spPr>
          <a:xfrm>
            <a:off x="7098723" y="1600200"/>
            <a:ext cx="304800" cy="369332"/>
          </a:xfrm>
          <a:prstGeom prst="rect">
            <a:avLst/>
          </a:prstGeom>
          <a:noFill/>
        </p:spPr>
        <p:txBody>
          <a:bodyPr wrap="square" rtlCol="0">
            <a:spAutoFit/>
          </a:bodyPr>
          <a:lstStyle/>
          <a:p>
            <a:r>
              <a:rPr lang="en-US" dirty="0"/>
              <a:t>Q</a:t>
            </a:r>
          </a:p>
        </p:txBody>
      </p:sp>
      <p:sp>
        <p:nvSpPr>
          <p:cNvPr id="133" name="Rectangle 132"/>
          <p:cNvSpPr/>
          <p:nvPr/>
        </p:nvSpPr>
        <p:spPr>
          <a:xfrm>
            <a:off x="5880100" y="4343400"/>
            <a:ext cx="2057400" cy="381000"/>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graphicFrame>
        <p:nvGraphicFramePr>
          <p:cNvPr id="134" name="Object 133"/>
          <p:cNvGraphicFramePr>
            <a:graphicFrameLocks noChangeAspect="1"/>
          </p:cNvGraphicFramePr>
          <p:nvPr>
            <p:extLst>
              <p:ext uri="{D42A27DB-BD31-4B8C-83A1-F6EECF244321}">
                <p14:modId xmlns:p14="http://schemas.microsoft.com/office/powerpoint/2010/main" val="179937484"/>
              </p:ext>
            </p:extLst>
          </p:nvPr>
        </p:nvGraphicFramePr>
        <p:xfrm>
          <a:off x="6172200" y="4419600"/>
          <a:ext cx="1612900" cy="252413"/>
        </p:xfrm>
        <a:graphic>
          <a:graphicData uri="http://schemas.openxmlformats.org/presentationml/2006/ole">
            <mc:AlternateContent xmlns:mc="http://schemas.openxmlformats.org/markup-compatibility/2006">
              <mc:Choice xmlns:v="urn:schemas-microsoft-com:vml" Requires="v">
                <p:oleObj spid="_x0000_s233790" name="Equation" r:id="rId12" imgW="1295400" imgH="203200" progId="Equation.3">
                  <p:embed/>
                </p:oleObj>
              </mc:Choice>
              <mc:Fallback>
                <p:oleObj name="Equation" r:id="rId12" imgW="1295400" imgH="203200" progId="Equation.3">
                  <p:embed/>
                  <p:pic>
                    <p:nvPicPr>
                      <p:cNvPr id="0" name=""/>
                      <p:cNvPicPr/>
                      <p:nvPr/>
                    </p:nvPicPr>
                    <p:blipFill>
                      <a:blip r:embed="rId4"/>
                      <a:stretch>
                        <a:fillRect/>
                      </a:stretch>
                    </p:blipFill>
                    <p:spPr>
                      <a:xfrm>
                        <a:off x="6172200" y="4419600"/>
                        <a:ext cx="1612900" cy="252413"/>
                      </a:xfrm>
                      <a:prstGeom prst="rect">
                        <a:avLst/>
                      </a:prstGeom>
                    </p:spPr>
                  </p:pic>
                </p:oleObj>
              </mc:Fallback>
            </mc:AlternateContent>
          </a:graphicData>
        </a:graphic>
      </p:graphicFrame>
      <p:sp>
        <p:nvSpPr>
          <p:cNvPr id="8" name="Down Arrow 7"/>
          <p:cNvSpPr/>
          <p:nvPr/>
        </p:nvSpPr>
        <p:spPr>
          <a:xfrm>
            <a:off x="1524000" y="4038600"/>
            <a:ext cx="228600" cy="304800"/>
          </a:xfrm>
          <a:prstGeom prst="downArrow">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135" name="Down Arrow 134"/>
          <p:cNvSpPr/>
          <p:nvPr/>
        </p:nvSpPr>
        <p:spPr>
          <a:xfrm>
            <a:off x="6858000" y="4038600"/>
            <a:ext cx="228600" cy="304800"/>
          </a:xfrm>
          <a:prstGeom prst="downArrow">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49920548"/>
      </p:ext>
    </p:extLst>
  </p:cSld>
  <p:clrMapOvr>
    <a:masterClrMapping/>
  </p:clrMapOvr>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 name="Rectangle 83"/>
          <p:cNvSpPr/>
          <p:nvPr/>
        </p:nvSpPr>
        <p:spPr>
          <a:xfrm>
            <a:off x="609600" y="4648200"/>
            <a:ext cx="3657600" cy="381000"/>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83" name="Rectangle 82"/>
          <p:cNvSpPr/>
          <p:nvPr/>
        </p:nvSpPr>
        <p:spPr>
          <a:xfrm>
            <a:off x="609600" y="2895600"/>
            <a:ext cx="1981200" cy="304800"/>
          </a:xfrm>
          <a:prstGeom prst="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0" y="-76200"/>
            <a:ext cx="9144000" cy="990600"/>
          </a:xfrm>
        </p:spPr>
        <p:txBody>
          <a:bodyPr>
            <a:normAutofit/>
          </a:bodyPr>
          <a:lstStyle/>
          <a:p>
            <a:r>
              <a:rPr lang="en-US" sz="3600" b="1" dirty="0" smtClean="0">
                <a:solidFill>
                  <a:srgbClr val="000090"/>
                </a:solidFill>
                <a:latin typeface="Arial"/>
                <a:cs typeface="Arial"/>
              </a:rPr>
              <a:t>Constraint Comparison (2)</a:t>
            </a:r>
            <a:endParaRPr lang="en-US" sz="3600" b="1" dirty="0">
              <a:solidFill>
                <a:srgbClr val="000090"/>
              </a:solidFill>
              <a:latin typeface="Arial"/>
              <a:cs typeface="Arial"/>
            </a:endParaRPr>
          </a:p>
        </p:txBody>
      </p:sp>
      <p:sp>
        <p:nvSpPr>
          <p:cNvPr id="3" name="Content Placeholder 2"/>
          <p:cNvSpPr>
            <a:spLocks noGrp="1"/>
          </p:cNvSpPr>
          <p:nvPr>
            <p:ph sz="half" idx="1"/>
          </p:nvPr>
        </p:nvSpPr>
        <p:spPr>
          <a:xfrm>
            <a:off x="457200" y="762000"/>
            <a:ext cx="4038600" cy="4525963"/>
          </a:xfrm>
        </p:spPr>
        <p:txBody>
          <a:bodyPr>
            <a:normAutofit/>
          </a:bodyPr>
          <a:lstStyle/>
          <a:p>
            <a:r>
              <a:rPr lang="en-US" sz="2400" b="1" dirty="0" smtClean="0">
                <a:latin typeface="Arial"/>
                <a:cs typeface="Arial"/>
              </a:rPr>
              <a:t>LB2</a:t>
            </a:r>
            <a:endParaRPr lang="en-US" sz="2400" b="1" dirty="0">
              <a:latin typeface="Arial"/>
              <a:cs typeface="Arial"/>
            </a:endParaRPr>
          </a:p>
        </p:txBody>
      </p:sp>
      <p:sp>
        <p:nvSpPr>
          <p:cNvPr id="4" name="Content Placeholder 3"/>
          <p:cNvSpPr>
            <a:spLocks noGrp="1"/>
          </p:cNvSpPr>
          <p:nvPr>
            <p:ph sz="half" idx="2"/>
          </p:nvPr>
        </p:nvSpPr>
        <p:spPr>
          <a:xfrm>
            <a:off x="4572000" y="731837"/>
            <a:ext cx="4038600" cy="4525963"/>
          </a:xfrm>
        </p:spPr>
        <p:txBody>
          <a:bodyPr/>
          <a:lstStyle/>
          <a:p>
            <a:r>
              <a:rPr lang="en-US" sz="2400" b="1" dirty="0" smtClean="0">
                <a:latin typeface="Arial"/>
                <a:cs typeface="Arial"/>
              </a:rPr>
              <a:t>TFC3</a:t>
            </a:r>
          </a:p>
          <a:p>
            <a:endParaRPr lang="en-US" b="1" dirty="0">
              <a:latin typeface="Arial"/>
              <a:cs typeface="Arial"/>
            </a:endParaRPr>
          </a:p>
        </p:txBody>
      </p:sp>
      <p:sp>
        <p:nvSpPr>
          <p:cNvPr id="5" name="Slide Number Placeholder 4"/>
          <p:cNvSpPr>
            <a:spLocks noGrp="1"/>
          </p:cNvSpPr>
          <p:nvPr>
            <p:ph type="sldNum" sz="quarter" idx="12"/>
          </p:nvPr>
        </p:nvSpPr>
        <p:spPr/>
        <p:txBody>
          <a:bodyPr/>
          <a:lstStyle/>
          <a:p>
            <a:fld id="{88AD08FE-21CA-447A-B5E0-10774CCDBD3A}" type="slidenum">
              <a:rPr lang="en-US" smtClean="0"/>
              <a:t>69</a:t>
            </a:fld>
            <a:endParaRPr lang="en-US"/>
          </a:p>
        </p:txBody>
      </p:sp>
      <p:grpSp>
        <p:nvGrpSpPr>
          <p:cNvPr id="22" name="Group 173"/>
          <p:cNvGrpSpPr>
            <a:grpSpLocks/>
          </p:cNvGrpSpPr>
          <p:nvPr/>
        </p:nvGrpSpPr>
        <p:grpSpPr bwMode="auto">
          <a:xfrm>
            <a:off x="1981200" y="1828800"/>
            <a:ext cx="2362200" cy="1357313"/>
            <a:chOff x="3792" y="2016"/>
            <a:chExt cx="1488" cy="855"/>
          </a:xfrm>
        </p:grpSpPr>
        <p:sp>
          <p:nvSpPr>
            <p:cNvPr id="23" name="AutoShape 84"/>
            <p:cNvSpPr>
              <a:spLocks/>
            </p:cNvSpPr>
            <p:nvPr/>
          </p:nvSpPr>
          <p:spPr bwMode="auto">
            <a:xfrm rot="-5400000">
              <a:off x="4848" y="2304"/>
              <a:ext cx="192" cy="672"/>
            </a:xfrm>
            <a:prstGeom prst="leftBrace">
              <a:avLst>
                <a:gd name="adj1" fmla="val 29167"/>
                <a:gd name="adj2" fmla="val 52079"/>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endParaRPr lang="en-US" altLang="en-US"/>
            </a:p>
          </p:txBody>
        </p:sp>
        <p:graphicFrame>
          <p:nvGraphicFramePr>
            <p:cNvPr id="24" name="Object 85"/>
            <p:cNvGraphicFramePr>
              <a:graphicFrameLocks noChangeAspect="1"/>
            </p:cNvGraphicFramePr>
            <p:nvPr>
              <p:extLst>
                <p:ext uri="{D42A27DB-BD31-4B8C-83A1-F6EECF244321}">
                  <p14:modId xmlns:p14="http://schemas.microsoft.com/office/powerpoint/2010/main" val="4013227454"/>
                </p:ext>
              </p:extLst>
            </p:nvPr>
          </p:nvGraphicFramePr>
          <p:xfrm>
            <a:off x="4763" y="2688"/>
            <a:ext cx="421" cy="183"/>
          </p:xfrm>
          <a:graphic>
            <a:graphicData uri="http://schemas.openxmlformats.org/presentationml/2006/ole">
              <mc:AlternateContent xmlns:mc="http://schemas.openxmlformats.org/markup-compatibility/2006">
                <mc:Choice xmlns:v="urn:schemas-microsoft-com:vml" Requires="v">
                  <p:oleObj spid="_x0000_s138127" name="Equation" r:id="rId3" imgW="558800" imgH="241300" progId="Equation.3">
                    <p:embed/>
                  </p:oleObj>
                </mc:Choice>
                <mc:Fallback>
                  <p:oleObj name="Equation" r:id="rId3" imgW="558800" imgH="241300" progId="Equation.3">
                    <p:embed/>
                    <p:pic>
                      <p:nvPicPr>
                        <p:cNvPr id="0" name=""/>
                        <p:cNvPicPr>
                          <a:picLocks noChangeAspect="1" noChangeArrowheads="1"/>
                        </p:cNvPicPr>
                        <p:nvPr/>
                      </p:nvPicPr>
                      <p:blipFill>
                        <a:blip r:embed="rId4"/>
                        <a:srcRect/>
                        <a:stretch>
                          <a:fillRect/>
                        </a:stretch>
                      </p:blipFill>
                      <p:spPr bwMode="auto">
                        <a:xfrm>
                          <a:off x="4763" y="2688"/>
                          <a:ext cx="421" cy="183"/>
                        </a:xfrm>
                        <a:prstGeom prst="rect">
                          <a:avLst/>
                        </a:prstGeom>
                        <a:noFill/>
                        <a:ln>
                          <a:noFill/>
                        </a:ln>
                        <a:effectLst/>
                        <a:extLst/>
                      </p:spPr>
                    </p:pic>
                  </p:oleObj>
                </mc:Fallback>
              </mc:AlternateContent>
            </a:graphicData>
          </a:graphic>
        </p:graphicFrame>
        <p:sp>
          <p:nvSpPr>
            <p:cNvPr id="25" name="AutoShape 86"/>
            <p:cNvSpPr>
              <a:spLocks/>
            </p:cNvSpPr>
            <p:nvPr/>
          </p:nvSpPr>
          <p:spPr bwMode="auto">
            <a:xfrm rot="5400000" flipV="1">
              <a:off x="4402" y="2038"/>
              <a:ext cx="144" cy="404"/>
            </a:xfrm>
            <a:prstGeom prst="leftBrace">
              <a:avLst>
                <a:gd name="adj1" fmla="val 23380"/>
                <a:gd name="adj2" fmla="val 50000"/>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endParaRPr lang="en-US" altLang="en-US"/>
            </a:p>
          </p:txBody>
        </p:sp>
        <p:graphicFrame>
          <p:nvGraphicFramePr>
            <p:cNvPr id="26" name="Object 87"/>
            <p:cNvGraphicFramePr>
              <a:graphicFrameLocks noChangeAspect="1"/>
            </p:cNvGraphicFramePr>
            <p:nvPr>
              <p:extLst>
                <p:ext uri="{D42A27DB-BD31-4B8C-83A1-F6EECF244321}">
                  <p14:modId xmlns:p14="http://schemas.microsoft.com/office/powerpoint/2010/main" val="2795272115"/>
                </p:ext>
              </p:extLst>
            </p:nvPr>
          </p:nvGraphicFramePr>
          <p:xfrm>
            <a:off x="4272" y="2016"/>
            <a:ext cx="379" cy="168"/>
          </p:xfrm>
          <a:graphic>
            <a:graphicData uri="http://schemas.openxmlformats.org/presentationml/2006/ole">
              <mc:AlternateContent xmlns:mc="http://schemas.openxmlformats.org/markup-compatibility/2006">
                <mc:Choice xmlns:v="urn:schemas-microsoft-com:vml" Requires="v">
                  <p:oleObj spid="_x0000_s138128" name="Equation" r:id="rId5" imgW="546100" imgH="241300" progId="Equation.3">
                    <p:embed/>
                  </p:oleObj>
                </mc:Choice>
                <mc:Fallback>
                  <p:oleObj name="Equation" r:id="rId5" imgW="546100" imgH="241300" progId="Equation.3">
                    <p:embed/>
                    <p:pic>
                      <p:nvPicPr>
                        <p:cNvPr id="0" name=""/>
                        <p:cNvPicPr>
                          <a:picLocks noChangeAspect="1" noChangeArrowheads="1"/>
                        </p:cNvPicPr>
                        <p:nvPr/>
                      </p:nvPicPr>
                      <p:blipFill>
                        <a:blip r:embed="rId6"/>
                        <a:srcRect/>
                        <a:stretch>
                          <a:fillRect/>
                        </a:stretch>
                      </p:blipFill>
                      <p:spPr bwMode="auto">
                        <a:xfrm>
                          <a:off x="4272" y="2016"/>
                          <a:ext cx="379" cy="168"/>
                        </a:xfrm>
                        <a:prstGeom prst="rect">
                          <a:avLst/>
                        </a:prstGeom>
                        <a:noFill/>
                        <a:ln>
                          <a:noFill/>
                        </a:ln>
                        <a:effectLst/>
                        <a:extLst/>
                      </p:spPr>
                    </p:pic>
                  </p:oleObj>
                </mc:Fallback>
              </mc:AlternateContent>
            </a:graphicData>
          </a:graphic>
        </p:graphicFrame>
        <p:sp>
          <p:nvSpPr>
            <p:cNvPr id="27" name="Rectangle 73"/>
            <p:cNvSpPr>
              <a:spLocks noChangeArrowheads="1"/>
            </p:cNvSpPr>
            <p:nvPr/>
          </p:nvSpPr>
          <p:spPr bwMode="auto">
            <a:xfrm>
              <a:off x="3792" y="2160"/>
              <a:ext cx="240" cy="240"/>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r>
                <a:rPr lang="en-US" altLang="zh-CN" dirty="0" smtClean="0"/>
                <a:t>D</a:t>
              </a:r>
              <a:r>
                <a:rPr lang="en-US" altLang="zh-CN" baseline="-25000" dirty="0" smtClean="0"/>
                <a:t>1</a:t>
              </a:r>
              <a:r>
                <a:rPr lang="en-US" altLang="zh-CN" dirty="0" smtClean="0"/>
                <a:t>:</a:t>
              </a:r>
              <a:endParaRPr lang="en-US" altLang="zh-CN" dirty="0"/>
            </a:p>
          </p:txBody>
        </p:sp>
        <p:sp>
          <p:nvSpPr>
            <p:cNvPr id="28" name="Rectangle 74"/>
            <p:cNvSpPr>
              <a:spLocks noChangeArrowheads="1"/>
            </p:cNvSpPr>
            <p:nvPr/>
          </p:nvSpPr>
          <p:spPr bwMode="auto">
            <a:xfrm>
              <a:off x="4128" y="2448"/>
              <a:ext cx="480" cy="115"/>
            </a:xfrm>
            <a:prstGeom prst="rect">
              <a:avLst/>
            </a:prstGeom>
            <a:ln>
              <a:headEnd/>
              <a:tailEnd/>
            </a:ln>
            <a:extLst/>
          </p:spPr>
          <p:style>
            <a:lnRef idx="1">
              <a:schemeClr val="accent6"/>
            </a:lnRef>
            <a:fillRef idx="3">
              <a:schemeClr val="accent6"/>
            </a:fillRef>
            <a:effectRef idx="2">
              <a:schemeClr val="accent6"/>
            </a:effectRef>
            <a:fontRef idx="minor">
              <a:schemeClr val="lt1"/>
            </a:fontRef>
          </p:style>
          <p:txBody>
            <a:bodyPr wrap="none"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endParaRPr lang="en-US" altLang="en-US"/>
            </a:p>
          </p:txBody>
        </p:sp>
        <p:sp>
          <p:nvSpPr>
            <p:cNvPr id="29" name="Rectangle 75"/>
            <p:cNvSpPr>
              <a:spLocks noChangeArrowheads="1"/>
            </p:cNvSpPr>
            <p:nvPr/>
          </p:nvSpPr>
          <p:spPr bwMode="auto">
            <a:xfrm>
              <a:off x="3792" y="2400"/>
              <a:ext cx="240" cy="240"/>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r>
                <a:rPr lang="en-US" altLang="zh-CN" dirty="0" smtClean="0"/>
                <a:t>D</a:t>
              </a:r>
              <a:r>
                <a:rPr lang="en-US" altLang="zh-CN" baseline="-25000" dirty="0" smtClean="0"/>
                <a:t>2</a:t>
              </a:r>
              <a:r>
                <a:rPr lang="en-US" altLang="zh-CN" dirty="0" smtClean="0"/>
                <a:t>:</a:t>
              </a:r>
              <a:endParaRPr lang="en-US" altLang="zh-CN" dirty="0"/>
            </a:p>
          </p:txBody>
        </p:sp>
        <p:sp>
          <p:nvSpPr>
            <p:cNvPr id="30" name="Rectangle 76"/>
            <p:cNvSpPr>
              <a:spLocks noChangeArrowheads="1"/>
            </p:cNvSpPr>
            <p:nvPr/>
          </p:nvSpPr>
          <p:spPr bwMode="auto">
            <a:xfrm>
              <a:off x="4128" y="2312"/>
              <a:ext cx="144" cy="93"/>
            </a:xfrm>
            <a:prstGeom prst="rect">
              <a:avLst/>
            </a:prstGeom>
            <a:ln>
              <a:headEnd/>
              <a:tailEnd/>
            </a:ln>
            <a:extLst/>
          </p:spPr>
          <p:style>
            <a:lnRef idx="1">
              <a:schemeClr val="accent6"/>
            </a:lnRef>
            <a:fillRef idx="3">
              <a:schemeClr val="accent6"/>
            </a:fillRef>
            <a:effectRef idx="2">
              <a:schemeClr val="accent6"/>
            </a:effectRef>
            <a:fontRef idx="minor">
              <a:schemeClr val="lt1"/>
            </a:fontRef>
          </p:style>
          <p:txBody>
            <a:bodyPr wrap="none"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endParaRPr lang="en-US" altLang="en-US"/>
            </a:p>
          </p:txBody>
        </p:sp>
        <p:sp>
          <p:nvSpPr>
            <p:cNvPr id="31" name="Rectangle 77"/>
            <p:cNvSpPr>
              <a:spLocks noChangeArrowheads="1"/>
            </p:cNvSpPr>
            <p:nvPr/>
          </p:nvSpPr>
          <p:spPr bwMode="auto">
            <a:xfrm>
              <a:off x="4608" y="2448"/>
              <a:ext cx="672" cy="115"/>
            </a:xfrm>
            <a:prstGeom prst="rect">
              <a:avLst/>
            </a:prstGeom>
            <a:ln>
              <a:headEnd/>
              <a:tailEnd/>
            </a:ln>
            <a:extLst/>
          </p:spPr>
          <p:style>
            <a:lnRef idx="1">
              <a:schemeClr val="accent2"/>
            </a:lnRef>
            <a:fillRef idx="3">
              <a:schemeClr val="accent2"/>
            </a:fillRef>
            <a:effectRef idx="2">
              <a:schemeClr val="accent2"/>
            </a:effectRef>
            <a:fontRef idx="minor">
              <a:schemeClr val="lt1"/>
            </a:fontRef>
          </p:style>
          <p:txBody>
            <a:bodyPr wrap="none"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endParaRPr lang="en-US" altLang="en-US"/>
            </a:p>
          </p:txBody>
        </p:sp>
        <p:sp>
          <p:nvSpPr>
            <p:cNvPr id="32" name="Rectangle 78"/>
            <p:cNvSpPr>
              <a:spLocks noChangeArrowheads="1"/>
            </p:cNvSpPr>
            <p:nvPr/>
          </p:nvSpPr>
          <p:spPr bwMode="auto">
            <a:xfrm>
              <a:off x="4272" y="2312"/>
              <a:ext cx="400" cy="96"/>
            </a:xfrm>
            <a:prstGeom prst="rect">
              <a:avLst/>
            </a:prstGeom>
            <a:ln>
              <a:headEnd/>
              <a:tailEnd/>
            </a:ln>
            <a:extLst/>
          </p:spPr>
          <p:style>
            <a:lnRef idx="1">
              <a:schemeClr val="accent2"/>
            </a:lnRef>
            <a:fillRef idx="3">
              <a:schemeClr val="accent2"/>
            </a:fillRef>
            <a:effectRef idx="2">
              <a:schemeClr val="accent2"/>
            </a:effectRef>
            <a:fontRef idx="minor">
              <a:schemeClr val="lt1"/>
            </a:fontRef>
          </p:style>
          <p:txBody>
            <a:bodyPr wrap="none"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endParaRPr lang="en-US" altLang="en-US"/>
            </a:p>
          </p:txBody>
        </p:sp>
      </p:grpSp>
      <p:grpSp>
        <p:nvGrpSpPr>
          <p:cNvPr id="33" name="Group 183"/>
          <p:cNvGrpSpPr>
            <a:grpSpLocks/>
          </p:cNvGrpSpPr>
          <p:nvPr/>
        </p:nvGrpSpPr>
        <p:grpSpPr bwMode="auto">
          <a:xfrm>
            <a:off x="1143000" y="1219200"/>
            <a:ext cx="990600" cy="533400"/>
            <a:chOff x="3840" y="1680"/>
            <a:chExt cx="624" cy="336"/>
          </a:xfrm>
        </p:grpSpPr>
        <p:sp>
          <p:nvSpPr>
            <p:cNvPr id="34" name="Rectangle 177"/>
            <p:cNvSpPr>
              <a:spLocks noChangeArrowheads="1"/>
            </p:cNvSpPr>
            <p:nvPr/>
          </p:nvSpPr>
          <p:spPr bwMode="auto">
            <a:xfrm>
              <a:off x="3840" y="1776"/>
              <a:ext cx="240" cy="240"/>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r>
                <a:rPr lang="en-US" altLang="zh-CN" dirty="0"/>
                <a:t>Q</a:t>
              </a:r>
              <a:r>
                <a:rPr lang="en-US" altLang="zh-CN" dirty="0" smtClean="0"/>
                <a:t>:</a:t>
              </a:r>
              <a:endParaRPr lang="en-US" altLang="zh-CN" dirty="0"/>
            </a:p>
          </p:txBody>
        </p:sp>
        <p:sp>
          <p:nvSpPr>
            <p:cNvPr id="35" name="Rectangle 178"/>
            <p:cNvSpPr>
              <a:spLocks noChangeArrowheads="1"/>
            </p:cNvSpPr>
            <p:nvPr/>
          </p:nvSpPr>
          <p:spPr bwMode="auto">
            <a:xfrm>
              <a:off x="4176" y="1872"/>
              <a:ext cx="96" cy="96"/>
            </a:xfrm>
            <a:prstGeom prst="rect">
              <a:avLst/>
            </a:prstGeom>
            <a:ln>
              <a:headEnd/>
              <a:tailEnd/>
            </a:ln>
            <a:extLst/>
          </p:spPr>
          <p:style>
            <a:lnRef idx="1">
              <a:schemeClr val="accent2"/>
            </a:lnRef>
            <a:fillRef idx="3">
              <a:schemeClr val="accent2"/>
            </a:fillRef>
            <a:effectRef idx="2">
              <a:schemeClr val="accent2"/>
            </a:effectRef>
            <a:fontRef idx="minor">
              <a:schemeClr val="lt1"/>
            </a:fontRef>
          </p:style>
          <p:txBody>
            <a:bodyPr wrap="none"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endParaRPr lang="en-US" altLang="en-US"/>
            </a:p>
          </p:txBody>
        </p:sp>
        <p:sp>
          <p:nvSpPr>
            <p:cNvPr id="36" name="Rectangle 179"/>
            <p:cNvSpPr>
              <a:spLocks noChangeArrowheads="1"/>
            </p:cNvSpPr>
            <p:nvPr/>
          </p:nvSpPr>
          <p:spPr bwMode="auto">
            <a:xfrm>
              <a:off x="4272" y="1872"/>
              <a:ext cx="96" cy="96"/>
            </a:xfrm>
            <a:prstGeom prst="rect">
              <a:avLst/>
            </a:prstGeom>
            <a:ln>
              <a:headEnd/>
              <a:tailEnd/>
            </a:ln>
            <a:extLst/>
          </p:spPr>
          <p:style>
            <a:lnRef idx="1">
              <a:schemeClr val="accent5"/>
            </a:lnRef>
            <a:fillRef idx="3">
              <a:schemeClr val="accent5"/>
            </a:fillRef>
            <a:effectRef idx="2">
              <a:schemeClr val="accent5"/>
            </a:effectRef>
            <a:fontRef idx="minor">
              <a:schemeClr val="lt1"/>
            </a:fontRef>
          </p:style>
          <p:txBody>
            <a:bodyPr wrap="none"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endParaRPr lang="en-US" altLang="en-US"/>
            </a:p>
          </p:txBody>
        </p:sp>
        <p:sp>
          <p:nvSpPr>
            <p:cNvPr id="37" name="Rectangle 180"/>
            <p:cNvSpPr>
              <a:spLocks noChangeArrowheads="1"/>
            </p:cNvSpPr>
            <p:nvPr/>
          </p:nvSpPr>
          <p:spPr bwMode="auto">
            <a:xfrm>
              <a:off x="4128" y="1680"/>
              <a:ext cx="144" cy="144"/>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r>
                <a:rPr lang="en-US" altLang="zh-CN" dirty="0"/>
                <a:t>q</a:t>
              </a:r>
              <a:r>
                <a:rPr lang="en-US" altLang="zh-CN" baseline="-25000" dirty="0" smtClean="0"/>
                <a:t>1</a:t>
              </a:r>
              <a:endParaRPr lang="en-US" altLang="zh-CN" dirty="0"/>
            </a:p>
          </p:txBody>
        </p:sp>
        <p:sp>
          <p:nvSpPr>
            <p:cNvPr id="38" name="Rectangle 181"/>
            <p:cNvSpPr>
              <a:spLocks noChangeArrowheads="1"/>
            </p:cNvSpPr>
            <p:nvPr/>
          </p:nvSpPr>
          <p:spPr bwMode="auto">
            <a:xfrm>
              <a:off x="4320" y="1680"/>
              <a:ext cx="144" cy="144"/>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r>
                <a:rPr lang="en-US" altLang="zh-CN" dirty="0"/>
                <a:t>q</a:t>
              </a:r>
              <a:r>
                <a:rPr lang="en-US" altLang="zh-CN" baseline="-25000" dirty="0" smtClean="0"/>
                <a:t>2</a:t>
              </a:r>
              <a:endParaRPr lang="en-US" altLang="zh-CN" dirty="0"/>
            </a:p>
          </p:txBody>
        </p:sp>
      </p:grpSp>
      <p:graphicFrame>
        <p:nvGraphicFramePr>
          <p:cNvPr id="40" name="Object 39"/>
          <p:cNvGraphicFramePr>
            <a:graphicFrameLocks noChangeAspect="1"/>
          </p:cNvGraphicFramePr>
          <p:nvPr>
            <p:extLst>
              <p:ext uri="{D42A27DB-BD31-4B8C-83A1-F6EECF244321}">
                <p14:modId xmlns:p14="http://schemas.microsoft.com/office/powerpoint/2010/main" val="3134514538"/>
              </p:ext>
            </p:extLst>
          </p:nvPr>
        </p:nvGraphicFramePr>
        <p:xfrm>
          <a:off x="774700" y="4724400"/>
          <a:ext cx="3416300" cy="252413"/>
        </p:xfrm>
        <a:graphic>
          <a:graphicData uri="http://schemas.openxmlformats.org/presentationml/2006/ole">
            <mc:AlternateContent xmlns:mc="http://schemas.openxmlformats.org/markup-compatibility/2006">
              <mc:Choice xmlns:v="urn:schemas-microsoft-com:vml" Requires="v">
                <p:oleObj spid="_x0000_s138129" name="Equation" r:id="rId7" imgW="2743200" imgH="203200" progId="Equation.3">
                  <p:embed/>
                </p:oleObj>
              </mc:Choice>
              <mc:Fallback>
                <p:oleObj name="Equation" r:id="rId7" imgW="2743200" imgH="203200" progId="Equation.3">
                  <p:embed/>
                  <p:pic>
                    <p:nvPicPr>
                      <p:cNvPr id="0" name=""/>
                      <p:cNvPicPr/>
                      <p:nvPr/>
                    </p:nvPicPr>
                    <p:blipFill>
                      <a:blip r:embed="rId8"/>
                      <a:stretch>
                        <a:fillRect/>
                      </a:stretch>
                    </p:blipFill>
                    <p:spPr>
                      <a:xfrm>
                        <a:off x="774700" y="4724400"/>
                        <a:ext cx="3416300" cy="252413"/>
                      </a:xfrm>
                      <a:prstGeom prst="rect">
                        <a:avLst/>
                      </a:prstGeom>
                    </p:spPr>
                  </p:pic>
                </p:oleObj>
              </mc:Fallback>
            </mc:AlternateContent>
          </a:graphicData>
        </a:graphic>
      </p:graphicFrame>
      <p:sp>
        <p:nvSpPr>
          <p:cNvPr id="42" name="Rounded Rectangle 41"/>
          <p:cNvSpPr/>
          <p:nvPr/>
        </p:nvSpPr>
        <p:spPr>
          <a:xfrm>
            <a:off x="533400" y="5181600"/>
            <a:ext cx="8001000" cy="106680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r>
              <a:rPr lang="en-US" sz="2000" b="1" dirty="0" smtClean="0">
                <a:latin typeface="Arial"/>
                <a:cs typeface="Arial"/>
              </a:rPr>
              <a:t>Both constraints are designed to favor documents covering more distinct query terms. However, LB2 is more general since it puts less restriction on the document length. </a:t>
            </a:r>
            <a:endParaRPr lang="en-US" sz="2000" b="1" dirty="0">
              <a:latin typeface="Arial"/>
              <a:cs typeface="Arial"/>
            </a:endParaRPr>
          </a:p>
        </p:txBody>
      </p:sp>
      <p:cxnSp>
        <p:nvCxnSpPr>
          <p:cNvPr id="44" name="Straight Connector 43"/>
          <p:cNvCxnSpPr/>
          <p:nvPr/>
        </p:nvCxnSpPr>
        <p:spPr>
          <a:xfrm>
            <a:off x="4572000" y="762000"/>
            <a:ext cx="0" cy="4191000"/>
          </a:xfrm>
          <a:prstGeom prst="line">
            <a:avLst/>
          </a:prstGeom>
          <a:ln>
            <a:prstDash val="solid"/>
          </a:ln>
        </p:spPr>
        <p:style>
          <a:lnRef idx="2">
            <a:schemeClr val="accent1"/>
          </a:lnRef>
          <a:fillRef idx="0">
            <a:schemeClr val="accent1"/>
          </a:fillRef>
          <a:effectRef idx="1">
            <a:schemeClr val="accent1"/>
          </a:effectRef>
          <a:fontRef idx="minor">
            <a:schemeClr val="tx1"/>
          </a:fontRef>
        </p:style>
      </p:cxnSp>
      <p:graphicFrame>
        <p:nvGraphicFramePr>
          <p:cNvPr id="50" name="Object 49"/>
          <p:cNvGraphicFramePr>
            <a:graphicFrameLocks noChangeAspect="1"/>
          </p:cNvGraphicFramePr>
          <p:nvPr>
            <p:extLst>
              <p:ext uri="{D42A27DB-BD31-4B8C-83A1-F6EECF244321}">
                <p14:modId xmlns:p14="http://schemas.microsoft.com/office/powerpoint/2010/main" val="2437342765"/>
              </p:ext>
            </p:extLst>
          </p:nvPr>
        </p:nvGraphicFramePr>
        <p:xfrm>
          <a:off x="609600" y="2936582"/>
          <a:ext cx="1981200" cy="263818"/>
        </p:xfrm>
        <a:graphic>
          <a:graphicData uri="http://schemas.openxmlformats.org/presentationml/2006/ole">
            <mc:AlternateContent xmlns:mc="http://schemas.openxmlformats.org/markup-compatibility/2006">
              <mc:Choice xmlns:v="urn:schemas-microsoft-com:vml" Requires="v">
                <p:oleObj spid="_x0000_s138130" name="Equation" r:id="rId9" imgW="1524000" imgH="203200" progId="Equation.3">
                  <p:embed/>
                </p:oleObj>
              </mc:Choice>
              <mc:Fallback>
                <p:oleObj name="Equation" r:id="rId9" imgW="1524000" imgH="203200" progId="Equation.3">
                  <p:embed/>
                  <p:pic>
                    <p:nvPicPr>
                      <p:cNvPr id="0" name=""/>
                      <p:cNvPicPr/>
                      <p:nvPr/>
                    </p:nvPicPr>
                    <p:blipFill>
                      <a:blip r:embed="rId10"/>
                      <a:stretch>
                        <a:fillRect/>
                      </a:stretch>
                    </p:blipFill>
                    <p:spPr>
                      <a:xfrm>
                        <a:off x="609600" y="2936582"/>
                        <a:ext cx="1981200" cy="263818"/>
                      </a:xfrm>
                      <a:prstGeom prst="rect">
                        <a:avLst/>
                      </a:prstGeom>
                    </p:spPr>
                  </p:pic>
                </p:oleObj>
              </mc:Fallback>
            </mc:AlternateContent>
          </a:graphicData>
        </a:graphic>
      </p:graphicFrame>
      <p:sp>
        <p:nvSpPr>
          <p:cNvPr id="56" name="AutoShape 86"/>
          <p:cNvSpPr>
            <a:spLocks/>
          </p:cNvSpPr>
          <p:nvPr/>
        </p:nvSpPr>
        <p:spPr bwMode="auto">
          <a:xfrm rot="5400000" flipV="1">
            <a:off x="8023225" y="1787525"/>
            <a:ext cx="228600" cy="641350"/>
          </a:xfrm>
          <a:prstGeom prst="leftBrace">
            <a:avLst>
              <a:gd name="adj1" fmla="val 23380"/>
              <a:gd name="adj2" fmla="val 50000"/>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endParaRPr lang="en-US" altLang="en-US"/>
          </a:p>
        </p:txBody>
      </p:sp>
      <p:graphicFrame>
        <p:nvGraphicFramePr>
          <p:cNvPr id="57" name="Object 87"/>
          <p:cNvGraphicFramePr>
            <a:graphicFrameLocks noChangeAspect="1"/>
          </p:cNvGraphicFramePr>
          <p:nvPr>
            <p:extLst>
              <p:ext uri="{D42A27DB-BD31-4B8C-83A1-F6EECF244321}">
                <p14:modId xmlns:p14="http://schemas.microsoft.com/office/powerpoint/2010/main" val="1108908860"/>
              </p:ext>
            </p:extLst>
          </p:nvPr>
        </p:nvGraphicFramePr>
        <p:xfrm>
          <a:off x="7816850" y="1752600"/>
          <a:ext cx="601663" cy="266700"/>
        </p:xfrm>
        <a:graphic>
          <a:graphicData uri="http://schemas.openxmlformats.org/presentationml/2006/ole">
            <mc:AlternateContent xmlns:mc="http://schemas.openxmlformats.org/markup-compatibility/2006">
              <mc:Choice xmlns:v="urn:schemas-microsoft-com:vml" Requires="v">
                <p:oleObj spid="_x0000_s138131" name="Equation" r:id="rId11" imgW="546100" imgH="241300" progId="Equation.3">
                  <p:embed/>
                </p:oleObj>
              </mc:Choice>
              <mc:Fallback>
                <p:oleObj name="Equation" r:id="rId11" imgW="546100" imgH="241300" progId="Equation.3">
                  <p:embed/>
                  <p:pic>
                    <p:nvPicPr>
                      <p:cNvPr id="0" name=""/>
                      <p:cNvPicPr>
                        <a:picLocks noChangeAspect="1" noChangeArrowheads="1"/>
                      </p:cNvPicPr>
                      <p:nvPr/>
                    </p:nvPicPr>
                    <p:blipFill>
                      <a:blip r:embed="rId6"/>
                      <a:srcRect/>
                      <a:stretch>
                        <a:fillRect/>
                      </a:stretch>
                    </p:blipFill>
                    <p:spPr bwMode="auto">
                      <a:xfrm>
                        <a:off x="7816850" y="1752600"/>
                        <a:ext cx="601663" cy="266700"/>
                      </a:xfrm>
                      <a:prstGeom prst="rect">
                        <a:avLst/>
                      </a:prstGeom>
                      <a:noFill/>
                      <a:ln>
                        <a:noFill/>
                      </a:ln>
                      <a:effectLst/>
                      <a:extLst/>
                    </p:spPr>
                  </p:pic>
                </p:oleObj>
              </mc:Fallback>
            </mc:AlternateContent>
          </a:graphicData>
        </a:graphic>
      </p:graphicFrame>
      <p:sp>
        <p:nvSpPr>
          <p:cNvPr id="58" name="Rectangle 73"/>
          <p:cNvSpPr>
            <a:spLocks noChangeArrowheads="1"/>
          </p:cNvSpPr>
          <p:nvPr/>
        </p:nvSpPr>
        <p:spPr bwMode="auto">
          <a:xfrm>
            <a:off x="7054850" y="1981200"/>
            <a:ext cx="381000" cy="381000"/>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r>
              <a:rPr lang="en-US" altLang="zh-CN" dirty="0" smtClean="0"/>
              <a:t>D</a:t>
            </a:r>
            <a:r>
              <a:rPr lang="en-US" altLang="zh-CN" baseline="-25000" dirty="0" smtClean="0"/>
              <a:t>1</a:t>
            </a:r>
            <a:r>
              <a:rPr lang="en-US" altLang="zh-CN" dirty="0" smtClean="0"/>
              <a:t>:</a:t>
            </a:r>
            <a:endParaRPr lang="en-US" altLang="zh-CN" dirty="0"/>
          </a:p>
        </p:txBody>
      </p:sp>
      <p:sp>
        <p:nvSpPr>
          <p:cNvPr id="61" name="Rectangle 76"/>
          <p:cNvSpPr>
            <a:spLocks noChangeArrowheads="1"/>
          </p:cNvSpPr>
          <p:nvPr/>
        </p:nvSpPr>
        <p:spPr bwMode="auto">
          <a:xfrm>
            <a:off x="7588250" y="2222500"/>
            <a:ext cx="228600" cy="147638"/>
          </a:xfrm>
          <a:prstGeom prst="rect">
            <a:avLst/>
          </a:prstGeom>
          <a:ln>
            <a:headEnd/>
            <a:tailEnd/>
          </a:ln>
          <a:extLst/>
        </p:spPr>
        <p:style>
          <a:lnRef idx="1">
            <a:schemeClr val="accent6"/>
          </a:lnRef>
          <a:fillRef idx="3">
            <a:schemeClr val="accent6"/>
          </a:fillRef>
          <a:effectRef idx="2">
            <a:schemeClr val="accent6"/>
          </a:effectRef>
          <a:fontRef idx="minor">
            <a:schemeClr val="lt1"/>
          </a:fontRef>
        </p:style>
        <p:txBody>
          <a:bodyPr wrap="none"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endParaRPr lang="en-US" altLang="en-US"/>
          </a:p>
        </p:txBody>
      </p:sp>
      <p:sp>
        <p:nvSpPr>
          <p:cNvPr id="63" name="Rectangle 78"/>
          <p:cNvSpPr>
            <a:spLocks noChangeArrowheads="1"/>
          </p:cNvSpPr>
          <p:nvPr/>
        </p:nvSpPr>
        <p:spPr bwMode="auto">
          <a:xfrm>
            <a:off x="7816850" y="2222500"/>
            <a:ext cx="635000" cy="152400"/>
          </a:xfrm>
          <a:prstGeom prst="rect">
            <a:avLst/>
          </a:prstGeom>
          <a:ln>
            <a:headEnd/>
            <a:tailEnd/>
          </a:ln>
          <a:extLst/>
        </p:spPr>
        <p:style>
          <a:lnRef idx="1">
            <a:schemeClr val="accent2"/>
          </a:lnRef>
          <a:fillRef idx="3">
            <a:schemeClr val="accent2"/>
          </a:fillRef>
          <a:effectRef idx="2">
            <a:schemeClr val="accent2"/>
          </a:effectRef>
          <a:fontRef idx="minor">
            <a:schemeClr val="lt1"/>
          </a:fontRef>
        </p:style>
        <p:txBody>
          <a:bodyPr wrap="none"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endParaRPr lang="en-US" altLang="en-US"/>
          </a:p>
        </p:txBody>
      </p:sp>
      <p:grpSp>
        <p:nvGrpSpPr>
          <p:cNvPr id="64" name="Group 183"/>
          <p:cNvGrpSpPr>
            <a:grpSpLocks/>
          </p:cNvGrpSpPr>
          <p:nvPr/>
        </p:nvGrpSpPr>
        <p:grpSpPr bwMode="auto">
          <a:xfrm>
            <a:off x="4800600" y="1447800"/>
            <a:ext cx="990600" cy="533400"/>
            <a:chOff x="3840" y="1680"/>
            <a:chExt cx="624" cy="336"/>
          </a:xfrm>
        </p:grpSpPr>
        <p:sp>
          <p:nvSpPr>
            <p:cNvPr id="65" name="Rectangle 177"/>
            <p:cNvSpPr>
              <a:spLocks noChangeArrowheads="1"/>
            </p:cNvSpPr>
            <p:nvPr/>
          </p:nvSpPr>
          <p:spPr bwMode="auto">
            <a:xfrm>
              <a:off x="3840" y="1776"/>
              <a:ext cx="240" cy="240"/>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r>
                <a:rPr lang="en-US" altLang="zh-CN" dirty="0"/>
                <a:t>Q</a:t>
              </a:r>
              <a:r>
                <a:rPr lang="en-US" altLang="zh-CN" dirty="0" smtClean="0"/>
                <a:t>:</a:t>
              </a:r>
              <a:endParaRPr lang="en-US" altLang="zh-CN" dirty="0"/>
            </a:p>
          </p:txBody>
        </p:sp>
        <p:sp>
          <p:nvSpPr>
            <p:cNvPr id="66" name="Rectangle 178"/>
            <p:cNvSpPr>
              <a:spLocks noChangeArrowheads="1"/>
            </p:cNvSpPr>
            <p:nvPr/>
          </p:nvSpPr>
          <p:spPr bwMode="auto">
            <a:xfrm>
              <a:off x="4176" y="1872"/>
              <a:ext cx="96" cy="96"/>
            </a:xfrm>
            <a:prstGeom prst="rect">
              <a:avLst/>
            </a:prstGeom>
            <a:ln>
              <a:headEnd/>
              <a:tailEnd/>
            </a:ln>
            <a:extLst/>
          </p:spPr>
          <p:style>
            <a:lnRef idx="1">
              <a:schemeClr val="accent2"/>
            </a:lnRef>
            <a:fillRef idx="3">
              <a:schemeClr val="accent2"/>
            </a:fillRef>
            <a:effectRef idx="2">
              <a:schemeClr val="accent2"/>
            </a:effectRef>
            <a:fontRef idx="minor">
              <a:schemeClr val="lt1"/>
            </a:fontRef>
          </p:style>
          <p:txBody>
            <a:bodyPr wrap="none"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endParaRPr lang="en-US" altLang="en-US"/>
            </a:p>
          </p:txBody>
        </p:sp>
        <p:sp>
          <p:nvSpPr>
            <p:cNvPr id="67" name="Rectangle 179"/>
            <p:cNvSpPr>
              <a:spLocks noChangeArrowheads="1"/>
            </p:cNvSpPr>
            <p:nvPr/>
          </p:nvSpPr>
          <p:spPr bwMode="auto">
            <a:xfrm>
              <a:off x="4272" y="1872"/>
              <a:ext cx="96" cy="96"/>
            </a:xfrm>
            <a:prstGeom prst="rect">
              <a:avLst/>
            </a:prstGeom>
            <a:ln>
              <a:headEnd/>
              <a:tailEnd/>
            </a:ln>
            <a:extLst/>
          </p:spPr>
          <p:style>
            <a:lnRef idx="1">
              <a:schemeClr val="accent5"/>
            </a:lnRef>
            <a:fillRef idx="3">
              <a:schemeClr val="accent5"/>
            </a:fillRef>
            <a:effectRef idx="2">
              <a:schemeClr val="accent5"/>
            </a:effectRef>
            <a:fontRef idx="minor">
              <a:schemeClr val="lt1"/>
            </a:fontRef>
          </p:style>
          <p:txBody>
            <a:bodyPr wrap="none"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endParaRPr lang="en-US" altLang="en-US"/>
            </a:p>
          </p:txBody>
        </p:sp>
        <p:sp>
          <p:nvSpPr>
            <p:cNvPr id="68" name="Rectangle 180"/>
            <p:cNvSpPr>
              <a:spLocks noChangeArrowheads="1"/>
            </p:cNvSpPr>
            <p:nvPr/>
          </p:nvSpPr>
          <p:spPr bwMode="auto">
            <a:xfrm>
              <a:off x="4128" y="1680"/>
              <a:ext cx="144" cy="144"/>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r>
                <a:rPr lang="en-US" altLang="zh-CN" dirty="0"/>
                <a:t>q</a:t>
              </a:r>
              <a:r>
                <a:rPr lang="en-US" altLang="zh-CN" baseline="-25000" dirty="0" smtClean="0"/>
                <a:t>1</a:t>
              </a:r>
              <a:endParaRPr lang="en-US" altLang="zh-CN" dirty="0"/>
            </a:p>
          </p:txBody>
        </p:sp>
        <p:sp>
          <p:nvSpPr>
            <p:cNvPr id="69" name="Rectangle 181"/>
            <p:cNvSpPr>
              <a:spLocks noChangeArrowheads="1"/>
            </p:cNvSpPr>
            <p:nvPr/>
          </p:nvSpPr>
          <p:spPr bwMode="auto">
            <a:xfrm>
              <a:off x="4320" y="1680"/>
              <a:ext cx="144" cy="144"/>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r>
                <a:rPr lang="en-US" altLang="zh-CN" dirty="0"/>
                <a:t>q</a:t>
              </a:r>
              <a:r>
                <a:rPr lang="en-US" altLang="zh-CN" baseline="-25000" dirty="0" smtClean="0"/>
                <a:t>2</a:t>
              </a:r>
              <a:endParaRPr lang="en-US" altLang="zh-CN" dirty="0"/>
            </a:p>
          </p:txBody>
        </p:sp>
      </p:grpSp>
      <p:sp>
        <p:nvSpPr>
          <p:cNvPr id="70" name="Rectangle 179"/>
          <p:cNvSpPr>
            <a:spLocks noChangeArrowheads="1"/>
          </p:cNvSpPr>
          <p:nvPr/>
        </p:nvSpPr>
        <p:spPr bwMode="auto">
          <a:xfrm>
            <a:off x="4343400" y="3886200"/>
            <a:ext cx="152400" cy="152400"/>
          </a:xfrm>
          <a:prstGeom prst="rect">
            <a:avLst/>
          </a:prstGeom>
          <a:ln>
            <a:headEnd/>
            <a:tailEnd/>
          </a:ln>
          <a:extLst/>
        </p:spPr>
        <p:style>
          <a:lnRef idx="1">
            <a:schemeClr val="accent5"/>
          </a:lnRef>
          <a:fillRef idx="3">
            <a:schemeClr val="accent5"/>
          </a:fillRef>
          <a:effectRef idx="2">
            <a:schemeClr val="accent5"/>
          </a:effectRef>
          <a:fontRef idx="minor">
            <a:schemeClr val="lt1"/>
          </a:fontRef>
        </p:style>
        <p:txBody>
          <a:bodyPr wrap="none"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endParaRPr lang="en-US" altLang="en-US"/>
          </a:p>
        </p:txBody>
      </p:sp>
      <p:sp>
        <p:nvSpPr>
          <p:cNvPr id="71" name="Rectangle 178"/>
          <p:cNvSpPr>
            <a:spLocks noChangeArrowheads="1"/>
          </p:cNvSpPr>
          <p:nvPr/>
        </p:nvSpPr>
        <p:spPr bwMode="auto">
          <a:xfrm>
            <a:off x="3352800" y="3657600"/>
            <a:ext cx="152400" cy="152400"/>
          </a:xfrm>
          <a:prstGeom prst="rect">
            <a:avLst/>
          </a:prstGeom>
          <a:ln>
            <a:headEnd/>
            <a:tailEnd/>
          </a:ln>
          <a:extLst/>
        </p:spPr>
        <p:style>
          <a:lnRef idx="1">
            <a:schemeClr val="accent2"/>
          </a:lnRef>
          <a:fillRef idx="3">
            <a:schemeClr val="accent2"/>
          </a:fillRef>
          <a:effectRef idx="2">
            <a:schemeClr val="accent2"/>
          </a:effectRef>
          <a:fontRef idx="minor">
            <a:schemeClr val="lt1"/>
          </a:fontRef>
        </p:style>
        <p:txBody>
          <a:bodyPr wrap="none"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endParaRPr lang="en-US" altLang="en-US"/>
          </a:p>
        </p:txBody>
      </p:sp>
      <p:grpSp>
        <p:nvGrpSpPr>
          <p:cNvPr id="72" name="Group 173"/>
          <p:cNvGrpSpPr>
            <a:grpSpLocks/>
          </p:cNvGrpSpPr>
          <p:nvPr/>
        </p:nvGrpSpPr>
        <p:grpSpPr bwMode="auto">
          <a:xfrm>
            <a:off x="1981200" y="3214687"/>
            <a:ext cx="2362200" cy="1357313"/>
            <a:chOff x="3792" y="2016"/>
            <a:chExt cx="1488" cy="855"/>
          </a:xfrm>
        </p:grpSpPr>
        <p:sp>
          <p:nvSpPr>
            <p:cNvPr id="73" name="AutoShape 84"/>
            <p:cNvSpPr>
              <a:spLocks/>
            </p:cNvSpPr>
            <p:nvPr/>
          </p:nvSpPr>
          <p:spPr bwMode="auto">
            <a:xfrm rot="-5400000">
              <a:off x="4848" y="2304"/>
              <a:ext cx="192" cy="672"/>
            </a:xfrm>
            <a:prstGeom prst="leftBrace">
              <a:avLst>
                <a:gd name="adj1" fmla="val 29167"/>
                <a:gd name="adj2" fmla="val 52079"/>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endParaRPr lang="en-US" altLang="en-US"/>
            </a:p>
          </p:txBody>
        </p:sp>
        <p:graphicFrame>
          <p:nvGraphicFramePr>
            <p:cNvPr id="74" name="Object 85"/>
            <p:cNvGraphicFramePr>
              <a:graphicFrameLocks noChangeAspect="1"/>
            </p:cNvGraphicFramePr>
            <p:nvPr>
              <p:extLst>
                <p:ext uri="{D42A27DB-BD31-4B8C-83A1-F6EECF244321}">
                  <p14:modId xmlns:p14="http://schemas.microsoft.com/office/powerpoint/2010/main" val="1442626256"/>
                </p:ext>
              </p:extLst>
            </p:nvPr>
          </p:nvGraphicFramePr>
          <p:xfrm>
            <a:off x="4763" y="2688"/>
            <a:ext cx="421" cy="183"/>
          </p:xfrm>
          <a:graphic>
            <a:graphicData uri="http://schemas.openxmlformats.org/presentationml/2006/ole">
              <mc:AlternateContent xmlns:mc="http://schemas.openxmlformats.org/markup-compatibility/2006">
                <mc:Choice xmlns:v="urn:schemas-microsoft-com:vml" Requires="v">
                  <p:oleObj spid="_x0000_s138132" name="Equation" r:id="rId12" imgW="558800" imgH="241300" progId="Equation.3">
                    <p:embed/>
                  </p:oleObj>
                </mc:Choice>
                <mc:Fallback>
                  <p:oleObj name="Equation" r:id="rId12" imgW="558800" imgH="241300" progId="Equation.3">
                    <p:embed/>
                    <p:pic>
                      <p:nvPicPr>
                        <p:cNvPr id="0" name=""/>
                        <p:cNvPicPr>
                          <a:picLocks noChangeAspect="1" noChangeArrowheads="1"/>
                        </p:cNvPicPr>
                        <p:nvPr/>
                      </p:nvPicPr>
                      <p:blipFill>
                        <a:blip r:embed="rId4"/>
                        <a:srcRect/>
                        <a:stretch>
                          <a:fillRect/>
                        </a:stretch>
                      </p:blipFill>
                      <p:spPr bwMode="auto">
                        <a:xfrm>
                          <a:off x="4763" y="2688"/>
                          <a:ext cx="421" cy="183"/>
                        </a:xfrm>
                        <a:prstGeom prst="rect">
                          <a:avLst/>
                        </a:prstGeom>
                        <a:noFill/>
                        <a:ln>
                          <a:noFill/>
                        </a:ln>
                        <a:effectLst/>
                        <a:extLst/>
                      </p:spPr>
                    </p:pic>
                  </p:oleObj>
                </mc:Fallback>
              </mc:AlternateContent>
            </a:graphicData>
          </a:graphic>
        </p:graphicFrame>
        <p:sp>
          <p:nvSpPr>
            <p:cNvPr id="75" name="AutoShape 86"/>
            <p:cNvSpPr>
              <a:spLocks/>
            </p:cNvSpPr>
            <p:nvPr/>
          </p:nvSpPr>
          <p:spPr bwMode="auto">
            <a:xfrm rot="5400000" flipV="1">
              <a:off x="4402" y="2038"/>
              <a:ext cx="144" cy="404"/>
            </a:xfrm>
            <a:prstGeom prst="leftBrace">
              <a:avLst>
                <a:gd name="adj1" fmla="val 23380"/>
                <a:gd name="adj2" fmla="val 50000"/>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endParaRPr lang="en-US" altLang="en-US"/>
            </a:p>
          </p:txBody>
        </p:sp>
        <p:graphicFrame>
          <p:nvGraphicFramePr>
            <p:cNvPr id="76" name="Object 87"/>
            <p:cNvGraphicFramePr>
              <a:graphicFrameLocks noChangeAspect="1"/>
            </p:cNvGraphicFramePr>
            <p:nvPr>
              <p:extLst>
                <p:ext uri="{D42A27DB-BD31-4B8C-83A1-F6EECF244321}">
                  <p14:modId xmlns:p14="http://schemas.microsoft.com/office/powerpoint/2010/main" val="3149730209"/>
                </p:ext>
              </p:extLst>
            </p:nvPr>
          </p:nvGraphicFramePr>
          <p:xfrm>
            <a:off x="4272" y="2016"/>
            <a:ext cx="379" cy="168"/>
          </p:xfrm>
          <a:graphic>
            <a:graphicData uri="http://schemas.openxmlformats.org/presentationml/2006/ole">
              <mc:AlternateContent xmlns:mc="http://schemas.openxmlformats.org/markup-compatibility/2006">
                <mc:Choice xmlns:v="urn:schemas-microsoft-com:vml" Requires="v">
                  <p:oleObj spid="_x0000_s138133" name="Equation" r:id="rId13" imgW="546100" imgH="241300" progId="Equation.3">
                    <p:embed/>
                  </p:oleObj>
                </mc:Choice>
                <mc:Fallback>
                  <p:oleObj name="Equation" r:id="rId13" imgW="546100" imgH="241300" progId="Equation.3">
                    <p:embed/>
                    <p:pic>
                      <p:nvPicPr>
                        <p:cNvPr id="0" name=""/>
                        <p:cNvPicPr>
                          <a:picLocks noChangeAspect="1" noChangeArrowheads="1"/>
                        </p:cNvPicPr>
                        <p:nvPr/>
                      </p:nvPicPr>
                      <p:blipFill>
                        <a:blip r:embed="rId6"/>
                        <a:srcRect/>
                        <a:stretch>
                          <a:fillRect/>
                        </a:stretch>
                      </p:blipFill>
                      <p:spPr bwMode="auto">
                        <a:xfrm>
                          <a:off x="4272" y="2016"/>
                          <a:ext cx="379" cy="168"/>
                        </a:xfrm>
                        <a:prstGeom prst="rect">
                          <a:avLst/>
                        </a:prstGeom>
                        <a:noFill/>
                        <a:ln>
                          <a:noFill/>
                        </a:ln>
                        <a:effectLst/>
                        <a:extLst/>
                      </p:spPr>
                    </p:pic>
                  </p:oleObj>
                </mc:Fallback>
              </mc:AlternateContent>
            </a:graphicData>
          </a:graphic>
        </p:graphicFrame>
        <p:sp>
          <p:nvSpPr>
            <p:cNvPr id="77" name="Rectangle 73"/>
            <p:cNvSpPr>
              <a:spLocks noChangeArrowheads="1"/>
            </p:cNvSpPr>
            <p:nvPr/>
          </p:nvSpPr>
          <p:spPr bwMode="auto">
            <a:xfrm>
              <a:off x="3792" y="2160"/>
              <a:ext cx="240" cy="240"/>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r>
                <a:rPr lang="en-US" altLang="zh-CN" dirty="0" smtClean="0"/>
                <a:t>D</a:t>
              </a:r>
              <a:r>
                <a:rPr lang="en-US" altLang="zh-CN" baseline="-25000" dirty="0" smtClean="0"/>
                <a:t>1</a:t>
              </a:r>
              <a:r>
                <a:rPr lang="en-US" altLang="zh-CN" dirty="0" smtClean="0"/>
                <a:t>’:</a:t>
              </a:r>
              <a:endParaRPr lang="en-US" altLang="zh-CN" dirty="0"/>
            </a:p>
          </p:txBody>
        </p:sp>
        <p:sp>
          <p:nvSpPr>
            <p:cNvPr id="78" name="Rectangle 74"/>
            <p:cNvSpPr>
              <a:spLocks noChangeArrowheads="1"/>
            </p:cNvSpPr>
            <p:nvPr/>
          </p:nvSpPr>
          <p:spPr bwMode="auto">
            <a:xfrm>
              <a:off x="4128" y="2448"/>
              <a:ext cx="480" cy="115"/>
            </a:xfrm>
            <a:prstGeom prst="rect">
              <a:avLst/>
            </a:prstGeom>
            <a:ln>
              <a:headEnd/>
              <a:tailEnd/>
            </a:ln>
            <a:extLst/>
          </p:spPr>
          <p:style>
            <a:lnRef idx="1">
              <a:schemeClr val="accent6"/>
            </a:lnRef>
            <a:fillRef idx="3">
              <a:schemeClr val="accent6"/>
            </a:fillRef>
            <a:effectRef idx="2">
              <a:schemeClr val="accent6"/>
            </a:effectRef>
            <a:fontRef idx="minor">
              <a:schemeClr val="lt1"/>
            </a:fontRef>
          </p:style>
          <p:txBody>
            <a:bodyPr wrap="none"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endParaRPr lang="en-US" altLang="en-US"/>
            </a:p>
          </p:txBody>
        </p:sp>
        <p:sp>
          <p:nvSpPr>
            <p:cNvPr id="79" name="Rectangle 75"/>
            <p:cNvSpPr>
              <a:spLocks noChangeArrowheads="1"/>
            </p:cNvSpPr>
            <p:nvPr/>
          </p:nvSpPr>
          <p:spPr bwMode="auto">
            <a:xfrm>
              <a:off x="3792" y="2400"/>
              <a:ext cx="240" cy="240"/>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r>
                <a:rPr lang="en-US" altLang="zh-CN" dirty="0" smtClean="0"/>
                <a:t>D</a:t>
              </a:r>
              <a:r>
                <a:rPr lang="en-US" altLang="zh-CN" baseline="-25000" dirty="0" smtClean="0"/>
                <a:t>2</a:t>
              </a:r>
              <a:r>
                <a:rPr lang="en-US" altLang="zh-CN" dirty="0" smtClean="0"/>
                <a:t>’:</a:t>
              </a:r>
              <a:endParaRPr lang="en-US" altLang="zh-CN" dirty="0"/>
            </a:p>
          </p:txBody>
        </p:sp>
        <p:sp>
          <p:nvSpPr>
            <p:cNvPr id="80" name="Rectangle 76"/>
            <p:cNvSpPr>
              <a:spLocks noChangeArrowheads="1"/>
            </p:cNvSpPr>
            <p:nvPr/>
          </p:nvSpPr>
          <p:spPr bwMode="auto">
            <a:xfrm>
              <a:off x="4128" y="2312"/>
              <a:ext cx="144" cy="93"/>
            </a:xfrm>
            <a:prstGeom prst="rect">
              <a:avLst/>
            </a:prstGeom>
            <a:ln>
              <a:headEnd/>
              <a:tailEnd/>
            </a:ln>
            <a:extLst/>
          </p:spPr>
          <p:style>
            <a:lnRef idx="1">
              <a:schemeClr val="accent6"/>
            </a:lnRef>
            <a:fillRef idx="3">
              <a:schemeClr val="accent6"/>
            </a:fillRef>
            <a:effectRef idx="2">
              <a:schemeClr val="accent6"/>
            </a:effectRef>
            <a:fontRef idx="minor">
              <a:schemeClr val="lt1"/>
            </a:fontRef>
          </p:style>
          <p:txBody>
            <a:bodyPr wrap="none"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endParaRPr lang="en-US" altLang="en-US"/>
            </a:p>
          </p:txBody>
        </p:sp>
        <p:sp>
          <p:nvSpPr>
            <p:cNvPr id="81" name="Rectangle 77"/>
            <p:cNvSpPr>
              <a:spLocks noChangeArrowheads="1"/>
            </p:cNvSpPr>
            <p:nvPr/>
          </p:nvSpPr>
          <p:spPr bwMode="auto">
            <a:xfrm>
              <a:off x="4608" y="2448"/>
              <a:ext cx="672" cy="115"/>
            </a:xfrm>
            <a:prstGeom prst="rect">
              <a:avLst/>
            </a:prstGeom>
            <a:ln>
              <a:headEnd/>
              <a:tailEnd/>
            </a:ln>
            <a:extLst/>
          </p:spPr>
          <p:style>
            <a:lnRef idx="1">
              <a:schemeClr val="accent2"/>
            </a:lnRef>
            <a:fillRef idx="3">
              <a:schemeClr val="accent2"/>
            </a:fillRef>
            <a:effectRef idx="2">
              <a:schemeClr val="accent2"/>
            </a:effectRef>
            <a:fontRef idx="minor">
              <a:schemeClr val="lt1"/>
            </a:fontRef>
          </p:style>
          <p:txBody>
            <a:bodyPr wrap="none"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endParaRPr lang="en-US" altLang="en-US"/>
            </a:p>
          </p:txBody>
        </p:sp>
        <p:sp>
          <p:nvSpPr>
            <p:cNvPr id="82" name="Rectangle 78"/>
            <p:cNvSpPr>
              <a:spLocks noChangeArrowheads="1"/>
            </p:cNvSpPr>
            <p:nvPr/>
          </p:nvSpPr>
          <p:spPr bwMode="auto">
            <a:xfrm>
              <a:off x="4272" y="2312"/>
              <a:ext cx="400" cy="96"/>
            </a:xfrm>
            <a:prstGeom prst="rect">
              <a:avLst/>
            </a:prstGeom>
            <a:ln>
              <a:headEnd/>
              <a:tailEnd/>
            </a:ln>
            <a:extLst/>
          </p:spPr>
          <p:style>
            <a:lnRef idx="1">
              <a:schemeClr val="accent2"/>
            </a:lnRef>
            <a:fillRef idx="3">
              <a:schemeClr val="accent2"/>
            </a:fillRef>
            <a:effectRef idx="2">
              <a:schemeClr val="accent2"/>
            </a:effectRef>
            <a:fontRef idx="minor">
              <a:schemeClr val="lt1"/>
            </a:fontRef>
          </p:style>
          <p:txBody>
            <a:bodyPr wrap="none"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endParaRPr lang="en-US" altLang="en-US"/>
            </a:p>
          </p:txBody>
        </p:sp>
      </p:grpSp>
      <p:sp>
        <p:nvSpPr>
          <p:cNvPr id="85" name="Rectangle 179"/>
          <p:cNvSpPr>
            <a:spLocks noChangeArrowheads="1"/>
          </p:cNvSpPr>
          <p:nvPr/>
        </p:nvSpPr>
        <p:spPr bwMode="auto">
          <a:xfrm>
            <a:off x="8458200" y="4267200"/>
            <a:ext cx="152400" cy="152400"/>
          </a:xfrm>
          <a:prstGeom prst="rect">
            <a:avLst/>
          </a:prstGeom>
          <a:ln>
            <a:headEnd/>
            <a:tailEnd/>
          </a:ln>
          <a:extLst/>
        </p:spPr>
        <p:style>
          <a:lnRef idx="1">
            <a:schemeClr val="accent5"/>
          </a:lnRef>
          <a:fillRef idx="3">
            <a:schemeClr val="accent5"/>
          </a:fillRef>
          <a:effectRef idx="2">
            <a:schemeClr val="accent5"/>
          </a:effectRef>
          <a:fontRef idx="minor">
            <a:schemeClr val="lt1"/>
          </a:fontRef>
        </p:style>
        <p:txBody>
          <a:bodyPr wrap="none"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endParaRPr lang="en-US" altLang="en-US"/>
          </a:p>
        </p:txBody>
      </p:sp>
      <p:sp>
        <p:nvSpPr>
          <p:cNvPr id="86" name="Rectangle 178"/>
          <p:cNvSpPr>
            <a:spLocks noChangeArrowheads="1"/>
          </p:cNvSpPr>
          <p:nvPr/>
        </p:nvSpPr>
        <p:spPr bwMode="auto">
          <a:xfrm>
            <a:off x="8458200" y="3976685"/>
            <a:ext cx="152400" cy="152400"/>
          </a:xfrm>
          <a:prstGeom prst="rect">
            <a:avLst/>
          </a:prstGeom>
          <a:ln>
            <a:headEnd/>
            <a:tailEnd/>
          </a:ln>
          <a:extLst/>
        </p:spPr>
        <p:style>
          <a:lnRef idx="1">
            <a:schemeClr val="accent2"/>
          </a:lnRef>
          <a:fillRef idx="3">
            <a:schemeClr val="accent2"/>
          </a:fillRef>
          <a:effectRef idx="2">
            <a:schemeClr val="accent2"/>
          </a:effectRef>
          <a:fontRef idx="minor">
            <a:schemeClr val="lt1"/>
          </a:fontRef>
        </p:style>
        <p:txBody>
          <a:bodyPr wrap="none"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endParaRPr lang="en-US" altLang="en-US"/>
          </a:p>
        </p:txBody>
      </p:sp>
      <p:sp>
        <p:nvSpPr>
          <p:cNvPr id="90" name="AutoShape 86"/>
          <p:cNvSpPr>
            <a:spLocks/>
          </p:cNvSpPr>
          <p:nvPr/>
        </p:nvSpPr>
        <p:spPr bwMode="auto">
          <a:xfrm rot="5400000" flipV="1">
            <a:off x="8054975" y="3554412"/>
            <a:ext cx="228600" cy="641350"/>
          </a:xfrm>
          <a:prstGeom prst="leftBrace">
            <a:avLst>
              <a:gd name="adj1" fmla="val 23380"/>
              <a:gd name="adj2" fmla="val 50000"/>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endParaRPr lang="en-US" altLang="en-US"/>
          </a:p>
        </p:txBody>
      </p:sp>
      <p:graphicFrame>
        <p:nvGraphicFramePr>
          <p:cNvPr id="91" name="Object 87"/>
          <p:cNvGraphicFramePr>
            <a:graphicFrameLocks noChangeAspect="1"/>
          </p:cNvGraphicFramePr>
          <p:nvPr>
            <p:extLst>
              <p:ext uri="{D42A27DB-BD31-4B8C-83A1-F6EECF244321}">
                <p14:modId xmlns:p14="http://schemas.microsoft.com/office/powerpoint/2010/main" val="2812981476"/>
              </p:ext>
            </p:extLst>
          </p:nvPr>
        </p:nvGraphicFramePr>
        <p:xfrm>
          <a:off x="7848600" y="3519487"/>
          <a:ext cx="601663" cy="266700"/>
        </p:xfrm>
        <a:graphic>
          <a:graphicData uri="http://schemas.openxmlformats.org/presentationml/2006/ole">
            <mc:AlternateContent xmlns:mc="http://schemas.openxmlformats.org/markup-compatibility/2006">
              <mc:Choice xmlns:v="urn:schemas-microsoft-com:vml" Requires="v">
                <p:oleObj spid="_x0000_s138134" name="Equation" r:id="rId14" imgW="546100" imgH="241300" progId="Equation.3">
                  <p:embed/>
                </p:oleObj>
              </mc:Choice>
              <mc:Fallback>
                <p:oleObj name="Equation" r:id="rId14" imgW="546100" imgH="241300" progId="Equation.3">
                  <p:embed/>
                  <p:pic>
                    <p:nvPicPr>
                      <p:cNvPr id="0" name=""/>
                      <p:cNvPicPr>
                        <a:picLocks noChangeAspect="1" noChangeArrowheads="1"/>
                      </p:cNvPicPr>
                      <p:nvPr/>
                    </p:nvPicPr>
                    <p:blipFill>
                      <a:blip r:embed="rId6"/>
                      <a:srcRect/>
                      <a:stretch>
                        <a:fillRect/>
                      </a:stretch>
                    </p:blipFill>
                    <p:spPr bwMode="auto">
                      <a:xfrm>
                        <a:off x="7848600" y="3519487"/>
                        <a:ext cx="601663" cy="266700"/>
                      </a:xfrm>
                      <a:prstGeom prst="rect">
                        <a:avLst/>
                      </a:prstGeom>
                      <a:noFill/>
                      <a:ln>
                        <a:noFill/>
                      </a:ln>
                      <a:effectLst/>
                      <a:extLst/>
                    </p:spPr>
                  </p:pic>
                </p:oleObj>
              </mc:Fallback>
            </mc:AlternateContent>
          </a:graphicData>
        </a:graphic>
      </p:graphicFrame>
      <p:sp>
        <p:nvSpPr>
          <p:cNvPr id="92" name="Rectangle 73"/>
          <p:cNvSpPr>
            <a:spLocks noChangeArrowheads="1"/>
          </p:cNvSpPr>
          <p:nvPr/>
        </p:nvSpPr>
        <p:spPr bwMode="auto">
          <a:xfrm>
            <a:off x="7086600" y="3748087"/>
            <a:ext cx="381000" cy="381000"/>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r>
              <a:rPr lang="en-US" altLang="zh-CN" dirty="0" smtClean="0"/>
              <a:t>D</a:t>
            </a:r>
            <a:r>
              <a:rPr lang="en-US" altLang="zh-CN" baseline="-25000" dirty="0" smtClean="0"/>
              <a:t>1</a:t>
            </a:r>
            <a:r>
              <a:rPr lang="en-US" altLang="zh-CN" dirty="0" smtClean="0"/>
              <a:t>:</a:t>
            </a:r>
            <a:endParaRPr lang="en-US" altLang="zh-CN" dirty="0"/>
          </a:p>
        </p:txBody>
      </p:sp>
      <p:sp>
        <p:nvSpPr>
          <p:cNvPr id="94" name="Rectangle 75"/>
          <p:cNvSpPr>
            <a:spLocks noChangeArrowheads="1"/>
          </p:cNvSpPr>
          <p:nvPr/>
        </p:nvSpPr>
        <p:spPr bwMode="auto">
          <a:xfrm>
            <a:off x="7086600" y="4129087"/>
            <a:ext cx="381000" cy="381000"/>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r>
              <a:rPr lang="en-US" altLang="zh-CN" dirty="0" smtClean="0"/>
              <a:t>D</a:t>
            </a:r>
            <a:r>
              <a:rPr lang="en-US" altLang="zh-CN" baseline="-25000" dirty="0" smtClean="0"/>
              <a:t>2</a:t>
            </a:r>
            <a:r>
              <a:rPr lang="en-US" altLang="zh-CN" dirty="0" smtClean="0"/>
              <a:t>:</a:t>
            </a:r>
            <a:endParaRPr lang="en-US" altLang="zh-CN" dirty="0"/>
          </a:p>
        </p:txBody>
      </p:sp>
      <p:sp>
        <p:nvSpPr>
          <p:cNvPr id="95" name="Rectangle 76"/>
          <p:cNvSpPr>
            <a:spLocks noChangeArrowheads="1"/>
          </p:cNvSpPr>
          <p:nvPr/>
        </p:nvSpPr>
        <p:spPr bwMode="auto">
          <a:xfrm>
            <a:off x="7620000" y="3989387"/>
            <a:ext cx="228600" cy="147638"/>
          </a:xfrm>
          <a:prstGeom prst="rect">
            <a:avLst/>
          </a:prstGeom>
          <a:ln>
            <a:headEnd/>
            <a:tailEnd/>
          </a:ln>
          <a:extLst/>
        </p:spPr>
        <p:style>
          <a:lnRef idx="1">
            <a:schemeClr val="accent6"/>
          </a:lnRef>
          <a:fillRef idx="3">
            <a:schemeClr val="accent6"/>
          </a:fillRef>
          <a:effectRef idx="2">
            <a:schemeClr val="accent6"/>
          </a:effectRef>
          <a:fontRef idx="minor">
            <a:schemeClr val="lt1"/>
          </a:fontRef>
        </p:style>
        <p:txBody>
          <a:bodyPr wrap="none"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endParaRPr lang="en-US" altLang="en-US"/>
          </a:p>
        </p:txBody>
      </p:sp>
      <p:sp>
        <p:nvSpPr>
          <p:cNvPr id="97" name="Rectangle 78"/>
          <p:cNvSpPr>
            <a:spLocks noChangeArrowheads="1"/>
          </p:cNvSpPr>
          <p:nvPr/>
        </p:nvSpPr>
        <p:spPr bwMode="auto">
          <a:xfrm>
            <a:off x="7848600" y="3989387"/>
            <a:ext cx="635000" cy="152400"/>
          </a:xfrm>
          <a:prstGeom prst="rect">
            <a:avLst/>
          </a:prstGeom>
          <a:ln>
            <a:headEnd/>
            <a:tailEnd/>
          </a:ln>
          <a:extLst/>
        </p:spPr>
        <p:style>
          <a:lnRef idx="1">
            <a:schemeClr val="accent2"/>
          </a:lnRef>
          <a:fillRef idx="3">
            <a:schemeClr val="accent2"/>
          </a:fillRef>
          <a:effectRef idx="2">
            <a:schemeClr val="accent2"/>
          </a:effectRef>
          <a:fontRef idx="minor">
            <a:schemeClr val="lt1"/>
          </a:fontRef>
        </p:style>
        <p:txBody>
          <a:bodyPr wrap="none"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endParaRPr lang="en-US" altLang="en-US"/>
          </a:p>
        </p:txBody>
      </p:sp>
      <p:sp>
        <p:nvSpPr>
          <p:cNvPr id="102" name="Rectangle 73"/>
          <p:cNvSpPr>
            <a:spLocks noChangeArrowheads="1"/>
          </p:cNvSpPr>
          <p:nvPr/>
        </p:nvSpPr>
        <p:spPr bwMode="auto">
          <a:xfrm>
            <a:off x="7054850" y="2324097"/>
            <a:ext cx="381000" cy="381000"/>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r>
              <a:rPr lang="en-US" altLang="zh-CN" dirty="0" smtClean="0"/>
              <a:t>D</a:t>
            </a:r>
            <a:r>
              <a:rPr lang="en-US" altLang="zh-CN" baseline="-25000" dirty="0"/>
              <a:t>2</a:t>
            </a:r>
            <a:r>
              <a:rPr lang="en-US" altLang="zh-CN" dirty="0" smtClean="0"/>
              <a:t>:</a:t>
            </a:r>
            <a:endParaRPr lang="en-US" altLang="zh-CN" dirty="0"/>
          </a:p>
        </p:txBody>
      </p:sp>
      <p:sp>
        <p:nvSpPr>
          <p:cNvPr id="103" name="Rectangle 76"/>
          <p:cNvSpPr>
            <a:spLocks noChangeArrowheads="1"/>
          </p:cNvSpPr>
          <p:nvPr/>
        </p:nvSpPr>
        <p:spPr bwMode="auto">
          <a:xfrm>
            <a:off x="7588250" y="2489197"/>
            <a:ext cx="228600" cy="147638"/>
          </a:xfrm>
          <a:prstGeom prst="rect">
            <a:avLst/>
          </a:prstGeom>
          <a:ln>
            <a:headEnd/>
            <a:tailEnd/>
          </a:ln>
          <a:extLst/>
        </p:spPr>
        <p:style>
          <a:lnRef idx="1">
            <a:schemeClr val="accent6"/>
          </a:lnRef>
          <a:fillRef idx="3">
            <a:schemeClr val="accent6"/>
          </a:fillRef>
          <a:effectRef idx="2">
            <a:schemeClr val="accent6"/>
          </a:effectRef>
          <a:fontRef idx="minor">
            <a:schemeClr val="lt1"/>
          </a:fontRef>
        </p:style>
        <p:txBody>
          <a:bodyPr wrap="none"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endParaRPr lang="en-US" altLang="en-US"/>
          </a:p>
        </p:txBody>
      </p:sp>
      <p:sp>
        <p:nvSpPr>
          <p:cNvPr id="104" name="Rectangle 78"/>
          <p:cNvSpPr>
            <a:spLocks noChangeArrowheads="1"/>
          </p:cNvSpPr>
          <p:nvPr/>
        </p:nvSpPr>
        <p:spPr bwMode="auto">
          <a:xfrm>
            <a:off x="7816850" y="2489197"/>
            <a:ext cx="635000" cy="152400"/>
          </a:xfrm>
          <a:prstGeom prst="rect">
            <a:avLst/>
          </a:prstGeom>
          <a:ln>
            <a:headEnd/>
            <a:tailEnd/>
          </a:ln>
          <a:extLst/>
        </p:spPr>
        <p:style>
          <a:lnRef idx="1">
            <a:schemeClr val="accent2"/>
          </a:lnRef>
          <a:fillRef idx="3">
            <a:schemeClr val="accent2"/>
          </a:fillRef>
          <a:effectRef idx="2">
            <a:schemeClr val="accent2"/>
          </a:effectRef>
          <a:fontRef idx="minor">
            <a:schemeClr val="lt1"/>
          </a:fontRef>
        </p:style>
        <p:txBody>
          <a:bodyPr wrap="none"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endParaRPr lang="en-US" altLang="en-US"/>
          </a:p>
        </p:txBody>
      </p:sp>
      <p:sp>
        <p:nvSpPr>
          <p:cNvPr id="106" name="Rectangle 105"/>
          <p:cNvSpPr/>
          <p:nvPr/>
        </p:nvSpPr>
        <p:spPr>
          <a:xfrm>
            <a:off x="4724400" y="2895600"/>
            <a:ext cx="2514600" cy="304800"/>
          </a:xfrm>
          <a:prstGeom prst="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graphicFrame>
        <p:nvGraphicFramePr>
          <p:cNvPr id="107" name="Object 106"/>
          <p:cNvGraphicFramePr>
            <a:graphicFrameLocks noChangeAspect="1"/>
          </p:cNvGraphicFramePr>
          <p:nvPr>
            <p:extLst>
              <p:ext uri="{D42A27DB-BD31-4B8C-83A1-F6EECF244321}">
                <p14:modId xmlns:p14="http://schemas.microsoft.com/office/powerpoint/2010/main" val="968276342"/>
              </p:ext>
            </p:extLst>
          </p:nvPr>
        </p:nvGraphicFramePr>
        <p:xfrm>
          <a:off x="4800600" y="2936875"/>
          <a:ext cx="2409825" cy="263525"/>
        </p:xfrm>
        <a:graphic>
          <a:graphicData uri="http://schemas.openxmlformats.org/presentationml/2006/ole">
            <mc:AlternateContent xmlns:mc="http://schemas.openxmlformats.org/markup-compatibility/2006">
              <mc:Choice xmlns:v="urn:schemas-microsoft-com:vml" Requires="v">
                <p:oleObj spid="_x0000_s138135" name="Equation" r:id="rId15" imgW="1854200" imgH="203200" progId="Equation.3">
                  <p:embed/>
                </p:oleObj>
              </mc:Choice>
              <mc:Fallback>
                <p:oleObj name="Equation" r:id="rId15" imgW="1854200" imgH="203200" progId="Equation.3">
                  <p:embed/>
                  <p:pic>
                    <p:nvPicPr>
                      <p:cNvPr id="0" name=""/>
                      <p:cNvPicPr/>
                      <p:nvPr/>
                    </p:nvPicPr>
                    <p:blipFill>
                      <a:blip r:embed="rId16"/>
                      <a:stretch>
                        <a:fillRect/>
                      </a:stretch>
                    </p:blipFill>
                    <p:spPr>
                      <a:xfrm>
                        <a:off x="4800600" y="2936875"/>
                        <a:ext cx="2409825" cy="263525"/>
                      </a:xfrm>
                      <a:prstGeom prst="rect">
                        <a:avLst/>
                      </a:prstGeom>
                    </p:spPr>
                  </p:pic>
                </p:oleObj>
              </mc:Fallback>
            </mc:AlternateContent>
          </a:graphicData>
        </a:graphic>
      </p:graphicFrame>
      <p:sp>
        <p:nvSpPr>
          <p:cNvPr id="108" name="AutoShape 84"/>
          <p:cNvSpPr>
            <a:spLocks/>
          </p:cNvSpPr>
          <p:nvPr/>
        </p:nvSpPr>
        <p:spPr bwMode="auto">
          <a:xfrm rot="16200000">
            <a:off x="7992269" y="2467765"/>
            <a:ext cx="304800" cy="627063"/>
          </a:xfrm>
          <a:prstGeom prst="leftBrace">
            <a:avLst>
              <a:gd name="adj1" fmla="val 29167"/>
              <a:gd name="adj2" fmla="val 52079"/>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endParaRPr lang="en-US" altLang="en-US"/>
          </a:p>
        </p:txBody>
      </p:sp>
      <p:graphicFrame>
        <p:nvGraphicFramePr>
          <p:cNvPr id="109" name="Object 85"/>
          <p:cNvGraphicFramePr>
            <a:graphicFrameLocks noChangeAspect="1"/>
          </p:cNvGraphicFramePr>
          <p:nvPr>
            <p:extLst>
              <p:ext uri="{D42A27DB-BD31-4B8C-83A1-F6EECF244321}">
                <p14:modId xmlns:p14="http://schemas.microsoft.com/office/powerpoint/2010/main" val="1764158311"/>
              </p:ext>
            </p:extLst>
          </p:nvPr>
        </p:nvGraphicFramePr>
        <p:xfrm>
          <a:off x="7848600" y="2857497"/>
          <a:ext cx="668338" cy="290513"/>
        </p:xfrm>
        <a:graphic>
          <a:graphicData uri="http://schemas.openxmlformats.org/presentationml/2006/ole">
            <mc:AlternateContent xmlns:mc="http://schemas.openxmlformats.org/markup-compatibility/2006">
              <mc:Choice xmlns:v="urn:schemas-microsoft-com:vml" Requires="v">
                <p:oleObj spid="_x0000_s138136" name="Equation" r:id="rId17" imgW="558800" imgH="241300" progId="Equation.3">
                  <p:embed/>
                </p:oleObj>
              </mc:Choice>
              <mc:Fallback>
                <p:oleObj name="Equation" r:id="rId17" imgW="558800" imgH="241300" progId="Equation.3">
                  <p:embed/>
                  <p:pic>
                    <p:nvPicPr>
                      <p:cNvPr id="0" name=""/>
                      <p:cNvPicPr>
                        <a:picLocks noChangeAspect="1" noChangeArrowheads="1"/>
                      </p:cNvPicPr>
                      <p:nvPr/>
                    </p:nvPicPr>
                    <p:blipFill>
                      <a:blip r:embed="rId4"/>
                      <a:srcRect/>
                      <a:stretch>
                        <a:fillRect/>
                      </a:stretch>
                    </p:blipFill>
                    <p:spPr bwMode="auto">
                      <a:xfrm>
                        <a:off x="7848600" y="2857497"/>
                        <a:ext cx="668338" cy="290513"/>
                      </a:xfrm>
                      <a:prstGeom prst="rect">
                        <a:avLst/>
                      </a:prstGeom>
                      <a:noFill/>
                      <a:ln>
                        <a:noFill/>
                      </a:ln>
                      <a:effectLst/>
                      <a:extLst/>
                    </p:spPr>
                  </p:pic>
                </p:oleObj>
              </mc:Fallback>
            </mc:AlternateContent>
          </a:graphicData>
        </a:graphic>
      </p:graphicFrame>
      <p:sp>
        <p:nvSpPr>
          <p:cNvPr id="110" name="Rectangle 109"/>
          <p:cNvSpPr/>
          <p:nvPr/>
        </p:nvSpPr>
        <p:spPr>
          <a:xfrm>
            <a:off x="4724399" y="4648200"/>
            <a:ext cx="2590800" cy="381000"/>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graphicFrame>
        <p:nvGraphicFramePr>
          <p:cNvPr id="111" name="Object 110"/>
          <p:cNvGraphicFramePr>
            <a:graphicFrameLocks noChangeAspect="1"/>
          </p:cNvGraphicFramePr>
          <p:nvPr>
            <p:extLst>
              <p:ext uri="{D42A27DB-BD31-4B8C-83A1-F6EECF244321}">
                <p14:modId xmlns:p14="http://schemas.microsoft.com/office/powerpoint/2010/main" val="3838728123"/>
              </p:ext>
            </p:extLst>
          </p:nvPr>
        </p:nvGraphicFramePr>
        <p:xfrm>
          <a:off x="4724400" y="4724400"/>
          <a:ext cx="2514599" cy="252739"/>
        </p:xfrm>
        <a:graphic>
          <a:graphicData uri="http://schemas.openxmlformats.org/presentationml/2006/ole">
            <mc:AlternateContent xmlns:mc="http://schemas.openxmlformats.org/markup-compatibility/2006">
              <mc:Choice xmlns:v="urn:schemas-microsoft-com:vml" Requires="v">
                <p:oleObj spid="_x0000_s138137" name="Equation" r:id="rId18" imgW="2019300" imgH="203200" progId="Equation.3">
                  <p:embed/>
                </p:oleObj>
              </mc:Choice>
              <mc:Fallback>
                <p:oleObj name="Equation" r:id="rId18" imgW="2019300" imgH="203200" progId="Equation.3">
                  <p:embed/>
                  <p:pic>
                    <p:nvPicPr>
                      <p:cNvPr id="0" name=""/>
                      <p:cNvPicPr/>
                      <p:nvPr/>
                    </p:nvPicPr>
                    <p:blipFill>
                      <a:blip r:embed="rId19"/>
                      <a:stretch>
                        <a:fillRect/>
                      </a:stretch>
                    </p:blipFill>
                    <p:spPr>
                      <a:xfrm>
                        <a:off x="4724400" y="4724400"/>
                        <a:ext cx="2514599" cy="252739"/>
                      </a:xfrm>
                      <a:prstGeom prst="rect">
                        <a:avLst/>
                      </a:prstGeom>
                    </p:spPr>
                  </p:pic>
                </p:oleObj>
              </mc:Fallback>
            </mc:AlternateContent>
          </a:graphicData>
        </a:graphic>
      </p:graphicFrame>
      <p:sp>
        <p:nvSpPr>
          <p:cNvPr id="112" name="Rectangle 76"/>
          <p:cNvSpPr>
            <a:spLocks noChangeArrowheads="1"/>
          </p:cNvSpPr>
          <p:nvPr/>
        </p:nvSpPr>
        <p:spPr bwMode="auto">
          <a:xfrm>
            <a:off x="7605712" y="4267200"/>
            <a:ext cx="228600" cy="147638"/>
          </a:xfrm>
          <a:prstGeom prst="rect">
            <a:avLst/>
          </a:prstGeom>
          <a:ln>
            <a:headEnd/>
            <a:tailEnd/>
          </a:ln>
          <a:extLst/>
        </p:spPr>
        <p:style>
          <a:lnRef idx="1">
            <a:schemeClr val="accent6"/>
          </a:lnRef>
          <a:fillRef idx="3">
            <a:schemeClr val="accent6"/>
          </a:fillRef>
          <a:effectRef idx="2">
            <a:schemeClr val="accent6"/>
          </a:effectRef>
          <a:fontRef idx="minor">
            <a:schemeClr val="lt1"/>
          </a:fontRef>
        </p:style>
        <p:txBody>
          <a:bodyPr wrap="none"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endParaRPr lang="en-US" altLang="en-US"/>
          </a:p>
        </p:txBody>
      </p:sp>
      <p:sp>
        <p:nvSpPr>
          <p:cNvPr id="113" name="Rectangle 78"/>
          <p:cNvSpPr>
            <a:spLocks noChangeArrowheads="1"/>
          </p:cNvSpPr>
          <p:nvPr/>
        </p:nvSpPr>
        <p:spPr bwMode="auto">
          <a:xfrm>
            <a:off x="7834312" y="4267200"/>
            <a:ext cx="635000" cy="152400"/>
          </a:xfrm>
          <a:prstGeom prst="rect">
            <a:avLst/>
          </a:prstGeom>
          <a:ln>
            <a:headEnd/>
            <a:tailEnd/>
          </a:ln>
          <a:extLst/>
        </p:spPr>
        <p:style>
          <a:lnRef idx="1">
            <a:schemeClr val="accent2"/>
          </a:lnRef>
          <a:fillRef idx="3">
            <a:schemeClr val="accent2"/>
          </a:fillRef>
          <a:effectRef idx="2">
            <a:schemeClr val="accent2"/>
          </a:effectRef>
          <a:fontRef idx="minor">
            <a:schemeClr val="lt1"/>
          </a:fontRef>
        </p:style>
        <p:txBody>
          <a:bodyPr wrap="none"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endParaRPr lang="en-US" altLang="en-US"/>
          </a:p>
        </p:txBody>
      </p:sp>
      <p:sp>
        <p:nvSpPr>
          <p:cNvPr id="114" name="AutoShape 84"/>
          <p:cNvSpPr>
            <a:spLocks/>
          </p:cNvSpPr>
          <p:nvPr/>
        </p:nvSpPr>
        <p:spPr bwMode="auto">
          <a:xfrm rot="16200000">
            <a:off x="8009731" y="4245768"/>
            <a:ext cx="304800" cy="627063"/>
          </a:xfrm>
          <a:prstGeom prst="leftBrace">
            <a:avLst>
              <a:gd name="adj1" fmla="val 29167"/>
              <a:gd name="adj2" fmla="val 52079"/>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endParaRPr lang="en-US" altLang="en-US"/>
          </a:p>
        </p:txBody>
      </p:sp>
      <p:graphicFrame>
        <p:nvGraphicFramePr>
          <p:cNvPr id="115" name="Object 85"/>
          <p:cNvGraphicFramePr>
            <a:graphicFrameLocks noChangeAspect="1"/>
          </p:cNvGraphicFramePr>
          <p:nvPr>
            <p:extLst>
              <p:ext uri="{D42A27DB-BD31-4B8C-83A1-F6EECF244321}">
                <p14:modId xmlns:p14="http://schemas.microsoft.com/office/powerpoint/2010/main" val="639068391"/>
              </p:ext>
            </p:extLst>
          </p:nvPr>
        </p:nvGraphicFramePr>
        <p:xfrm>
          <a:off x="7866062" y="4635500"/>
          <a:ext cx="668338" cy="290513"/>
        </p:xfrm>
        <a:graphic>
          <a:graphicData uri="http://schemas.openxmlformats.org/presentationml/2006/ole">
            <mc:AlternateContent xmlns:mc="http://schemas.openxmlformats.org/markup-compatibility/2006">
              <mc:Choice xmlns:v="urn:schemas-microsoft-com:vml" Requires="v">
                <p:oleObj spid="_x0000_s138138" name="Equation" r:id="rId20" imgW="558800" imgH="241300" progId="Equation.3">
                  <p:embed/>
                </p:oleObj>
              </mc:Choice>
              <mc:Fallback>
                <p:oleObj name="Equation" r:id="rId20" imgW="558800" imgH="241300" progId="Equation.3">
                  <p:embed/>
                  <p:pic>
                    <p:nvPicPr>
                      <p:cNvPr id="0" name=""/>
                      <p:cNvPicPr>
                        <a:picLocks noChangeAspect="1" noChangeArrowheads="1"/>
                      </p:cNvPicPr>
                      <p:nvPr/>
                    </p:nvPicPr>
                    <p:blipFill>
                      <a:blip r:embed="rId4"/>
                      <a:srcRect/>
                      <a:stretch>
                        <a:fillRect/>
                      </a:stretch>
                    </p:blipFill>
                    <p:spPr bwMode="auto">
                      <a:xfrm>
                        <a:off x="7866062" y="4635500"/>
                        <a:ext cx="668338" cy="290513"/>
                      </a:xfrm>
                      <a:prstGeom prst="rect">
                        <a:avLst/>
                      </a:prstGeom>
                      <a:noFill/>
                      <a:ln>
                        <a:noFill/>
                      </a:ln>
                      <a:effectLst/>
                      <a:extLst/>
                    </p:spPr>
                  </p:pic>
                </p:oleObj>
              </mc:Fallback>
            </mc:AlternateContent>
          </a:graphicData>
        </a:graphic>
      </p:graphicFrame>
      <p:sp>
        <p:nvSpPr>
          <p:cNvPr id="87" name="Down Arrow 86"/>
          <p:cNvSpPr/>
          <p:nvPr/>
        </p:nvSpPr>
        <p:spPr>
          <a:xfrm>
            <a:off x="1066800" y="3200400"/>
            <a:ext cx="228600" cy="1447800"/>
          </a:xfrm>
          <a:prstGeom prst="downArrow">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88" name="Down Arrow 87"/>
          <p:cNvSpPr/>
          <p:nvPr/>
        </p:nvSpPr>
        <p:spPr>
          <a:xfrm>
            <a:off x="6400800" y="3200400"/>
            <a:ext cx="228600" cy="1447800"/>
          </a:xfrm>
          <a:prstGeom prst="downArrow">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89" name="Rectangle 179"/>
          <p:cNvSpPr>
            <a:spLocks noChangeArrowheads="1"/>
          </p:cNvSpPr>
          <p:nvPr/>
        </p:nvSpPr>
        <p:spPr bwMode="auto">
          <a:xfrm>
            <a:off x="4343400" y="2514600"/>
            <a:ext cx="152400" cy="152400"/>
          </a:xfrm>
          <a:prstGeom prst="rect">
            <a:avLst/>
          </a:prstGeom>
          <a:ln>
            <a:headEnd/>
            <a:tailEnd/>
          </a:ln>
          <a:extLst/>
        </p:spPr>
        <p:style>
          <a:lnRef idx="1">
            <a:schemeClr val="accent3"/>
          </a:lnRef>
          <a:fillRef idx="3">
            <a:schemeClr val="accent3"/>
          </a:fillRef>
          <a:effectRef idx="2">
            <a:schemeClr val="accent3"/>
          </a:effectRef>
          <a:fontRef idx="minor">
            <a:schemeClr val="lt1"/>
          </a:fontRef>
        </p:style>
        <p:txBody>
          <a:bodyPr wrap="none"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endParaRPr lang="en-US" altLang="en-US"/>
          </a:p>
        </p:txBody>
      </p:sp>
      <p:sp>
        <p:nvSpPr>
          <p:cNvPr id="93" name="Rectangle 178"/>
          <p:cNvSpPr>
            <a:spLocks noChangeArrowheads="1"/>
          </p:cNvSpPr>
          <p:nvPr/>
        </p:nvSpPr>
        <p:spPr bwMode="auto">
          <a:xfrm>
            <a:off x="3352800" y="2286000"/>
            <a:ext cx="152400" cy="152400"/>
          </a:xfrm>
          <a:prstGeom prst="rect">
            <a:avLst/>
          </a:prstGeom>
          <a:ln>
            <a:headEnd/>
            <a:tailEnd/>
          </a:ln>
          <a:extLst/>
        </p:spPr>
        <p:style>
          <a:lnRef idx="1">
            <a:schemeClr val="accent4"/>
          </a:lnRef>
          <a:fillRef idx="3">
            <a:schemeClr val="accent4"/>
          </a:fillRef>
          <a:effectRef idx="2">
            <a:schemeClr val="accent4"/>
          </a:effectRef>
          <a:fontRef idx="minor">
            <a:schemeClr val="lt1"/>
          </a:fontRef>
        </p:style>
        <p:txBody>
          <a:bodyPr wrap="none"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endParaRPr lang="en-US" altLang="en-US"/>
          </a:p>
        </p:txBody>
      </p:sp>
    </p:spTree>
    <p:extLst>
      <p:ext uri="{BB962C8B-B14F-4D97-AF65-F5344CB8AC3E}">
        <p14:creationId xmlns:p14="http://schemas.microsoft.com/office/powerpoint/2010/main" val="29116402"/>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11" descr="http://t1.gstatic.com/images?q=tbn:ANd9GcR0P8msAVJEoPaK7t-uqFpaR0p1IsCsXqR8cOle6noXdj7fDlu1cw"/>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0" y="792163"/>
            <a:ext cx="1236663" cy="693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Title 1"/>
          <p:cNvSpPr>
            <a:spLocks noGrp="1"/>
          </p:cNvSpPr>
          <p:nvPr>
            <p:ph type="title"/>
          </p:nvPr>
        </p:nvSpPr>
        <p:spPr>
          <a:xfrm>
            <a:off x="228600" y="-76200"/>
            <a:ext cx="8915400" cy="990600"/>
          </a:xfrm>
        </p:spPr>
        <p:txBody>
          <a:bodyPr/>
          <a:lstStyle/>
          <a:p>
            <a:pPr algn="l"/>
            <a:r>
              <a:rPr lang="en-US" altLang="en-US" b="1" dirty="0" smtClean="0">
                <a:solidFill>
                  <a:srgbClr val="000090"/>
                </a:solidFill>
                <a:latin typeface="Arial" charset="0"/>
                <a:cs typeface="Arial" charset="0"/>
              </a:rPr>
              <a:t>Behind all the search boxes… </a:t>
            </a:r>
          </a:p>
        </p:txBody>
      </p:sp>
      <p:pic>
        <p:nvPicPr>
          <p:cNvPr id="19461" name="Picture 2" descr="http://www.xn-----8kcbgbszttqgvmed2i.xn--p1ai/images/%D0%94%D0%B2%D0%B8%D0%B3%D0%B0%D1%82%D0%B5%D0%BB%D1%8C/BMW-Z4-engine-1600x1200.jp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43400" y="2035175"/>
            <a:ext cx="1830388"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2" name="AutoShape 5"/>
          <p:cNvSpPr>
            <a:spLocks noChangeArrowheads="1"/>
          </p:cNvSpPr>
          <p:nvPr/>
        </p:nvSpPr>
        <p:spPr bwMode="auto">
          <a:xfrm>
            <a:off x="7010400" y="1849438"/>
            <a:ext cx="1828800" cy="1219200"/>
          </a:xfrm>
          <a:prstGeom prst="can">
            <a:avLst>
              <a:gd name="adj" fmla="val 25000"/>
            </a:avLst>
          </a:prstGeom>
          <a:noFill/>
          <a:ln w="254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endParaRPr lang="en-US" altLang="en-US"/>
          </a:p>
        </p:txBody>
      </p:sp>
      <p:sp>
        <p:nvSpPr>
          <p:cNvPr id="19463" name="AutoShape 6"/>
          <p:cNvSpPr>
            <a:spLocks noChangeArrowheads="1"/>
          </p:cNvSpPr>
          <p:nvPr/>
        </p:nvSpPr>
        <p:spPr bwMode="auto">
          <a:xfrm>
            <a:off x="7132638" y="2173288"/>
            <a:ext cx="365125" cy="414337"/>
          </a:xfrm>
          <a:prstGeom prst="foldedCorner">
            <a:avLst>
              <a:gd name="adj" fmla="val 12500"/>
            </a:avLst>
          </a:prstGeom>
          <a:solidFill>
            <a:srgbClr val="99CC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endParaRPr lang="en-US" altLang="en-US"/>
          </a:p>
        </p:txBody>
      </p:sp>
      <p:sp>
        <p:nvSpPr>
          <p:cNvPr id="19464" name="AutoShape 7"/>
          <p:cNvSpPr>
            <a:spLocks noChangeArrowheads="1"/>
          </p:cNvSpPr>
          <p:nvPr/>
        </p:nvSpPr>
        <p:spPr bwMode="auto">
          <a:xfrm>
            <a:off x="7254875" y="2276475"/>
            <a:ext cx="365125" cy="415925"/>
          </a:xfrm>
          <a:prstGeom prst="foldedCorner">
            <a:avLst>
              <a:gd name="adj" fmla="val 12500"/>
            </a:avLst>
          </a:prstGeom>
          <a:solidFill>
            <a:srgbClr val="99CC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endParaRPr lang="en-US" altLang="en-US"/>
          </a:p>
        </p:txBody>
      </p:sp>
      <p:sp>
        <p:nvSpPr>
          <p:cNvPr id="19465" name="AutoShape 8"/>
          <p:cNvSpPr>
            <a:spLocks noChangeArrowheads="1"/>
          </p:cNvSpPr>
          <p:nvPr/>
        </p:nvSpPr>
        <p:spPr bwMode="auto">
          <a:xfrm>
            <a:off x="7375525" y="2381250"/>
            <a:ext cx="366713" cy="414338"/>
          </a:xfrm>
          <a:prstGeom prst="foldedCorner">
            <a:avLst>
              <a:gd name="adj" fmla="val 12500"/>
            </a:avLst>
          </a:prstGeom>
          <a:solidFill>
            <a:srgbClr val="99CC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endParaRPr lang="en-US" altLang="en-US"/>
          </a:p>
        </p:txBody>
      </p:sp>
      <p:sp>
        <p:nvSpPr>
          <p:cNvPr id="19466" name="AutoShape 10"/>
          <p:cNvSpPr>
            <a:spLocks noChangeArrowheads="1"/>
          </p:cNvSpPr>
          <p:nvPr/>
        </p:nvSpPr>
        <p:spPr bwMode="auto">
          <a:xfrm>
            <a:off x="7924800" y="2225675"/>
            <a:ext cx="304800" cy="414338"/>
          </a:xfrm>
          <a:prstGeom prst="foldedCorner">
            <a:avLst>
              <a:gd name="adj" fmla="val 12500"/>
            </a:avLst>
          </a:prstGeom>
          <a:solidFill>
            <a:srgbClr val="99CC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endParaRPr lang="en-US" altLang="en-US"/>
          </a:p>
        </p:txBody>
      </p:sp>
      <p:sp>
        <p:nvSpPr>
          <p:cNvPr id="19467" name="AutoShape 11"/>
          <p:cNvSpPr>
            <a:spLocks noChangeArrowheads="1"/>
          </p:cNvSpPr>
          <p:nvPr/>
        </p:nvSpPr>
        <p:spPr bwMode="auto">
          <a:xfrm>
            <a:off x="8077200" y="2306638"/>
            <a:ext cx="304800" cy="414337"/>
          </a:xfrm>
          <a:prstGeom prst="foldedCorner">
            <a:avLst>
              <a:gd name="adj" fmla="val 12500"/>
            </a:avLst>
          </a:prstGeom>
          <a:solidFill>
            <a:srgbClr val="99CC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endParaRPr lang="en-US" altLang="en-US"/>
          </a:p>
        </p:txBody>
      </p:sp>
      <p:sp>
        <p:nvSpPr>
          <p:cNvPr id="19468" name="AutoShape 12"/>
          <p:cNvSpPr>
            <a:spLocks noChangeArrowheads="1"/>
          </p:cNvSpPr>
          <p:nvPr/>
        </p:nvSpPr>
        <p:spPr bwMode="auto">
          <a:xfrm>
            <a:off x="8169275" y="2432050"/>
            <a:ext cx="304800" cy="414338"/>
          </a:xfrm>
          <a:prstGeom prst="foldedCorner">
            <a:avLst>
              <a:gd name="adj" fmla="val 12500"/>
            </a:avLst>
          </a:prstGeom>
          <a:solidFill>
            <a:srgbClr val="99CC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endParaRPr lang="en-US" altLang="en-US"/>
          </a:p>
        </p:txBody>
      </p:sp>
      <p:sp>
        <p:nvSpPr>
          <p:cNvPr id="19469" name="AutoShape 13"/>
          <p:cNvSpPr>
            <a:spLocks noChangeArrowheads="1"/>
          </p:cNvSpPr>
          <p:nvPr/>
        </p:nvSpPr>
        <p:spPr bwMode="auto">
          <a:xfrm>
            <a:off x="8289925" y="2536825"/>
            <a:ext cx="304800" cy="414338"/>
          </a:xfrm>
          <a:prstGeom prst="foldedCorner">
            <a:avLst>
              <a:gd name="adj" fmla="val 12500"/>
            </a:avLst>
          </a:prstGeom>
          <a:solidFill>
            <a:srgbClr val="99CC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endParaRPr lang="en-US" altLang="en-US"/>
          </a:p>
        </p:txBody>
      </p:sp>
      <p:sp>
        <p:nvSpPr>
          <p:cNvPr id="19470" name="Text Box 32"/>
          <p:cNvSpPr txBox="1">
            <a:spLocks noChangeArrowheads="1"/>
          </p:cNvSpPr>
          <p:nvPr/>
        </p:nvSpPr>
        <p:spPr bwMode="auto">
          <a:xfrm>
            <a:off x="6477000" y="1277938"/>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altLang="en-US" sz="2400"/>
              <a:t>Document collection </a:t>
            </a:r>
          </a:p>
        </p:txBody>
      </p:sp>
      <p:cxnSp>
        <p:nvCxnSpPr>
          <p:cNvPr id="7" name="Straight Connector 6"/>
          <p:cNvCxnSpPr/>
          <p:nvPr/>
        </p:nvCxnSpPr>
        <p:spPr>
          <a:xfrm>
            <a:off x="4038600" y="1255713"/>
            <a:ext cx="0" cy="4648200"/>
          </a:xfrm>
          <a:prstGeom prst="line">
            <a:avLst/>
          </a:prstGeom>
          <a:ln w="57150">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17" name="Rectangle 16"/>
          <p:cNvSpPr/>
          <p:nvPr/>
        </p:nvSpPr>
        <p:spPr>
          <a:xfrm>
            <a:off x="184150" y="1485900"/>
            <a:ext cx="3370263" cy="46513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t>k</a:t>
            </a:r>
          </a:p>
        </p:txBody>
      </p:sp>
      <p:sp>
        <p:nvSpPr>
          <p:cNvPr id="19473" name="TextBox 17"/>
          <p:cNvSpPr txBox="1">
            <a:spLocks noChangeArrowheads="1"/>
          </p:cNvSpPr>
          <p:nvPr/>
        </p:nvSpPr>
        <p:spPr bwMode="auto">
          <a:xfrm>
            <a:off x="184150" y="1485900"/>
            <a:ext cx="337026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altLang="en-US"/>
              <a:t>number of queries search engines</a:t>
            </a:r>
          </a:p>
        </p:txBody>
      </p:sp>
      <p:sp>
        <p:nvSpPr>
          <p:cNvPr id="19474" name="AutoShape 5" descr="data:image/jpeg;base64,/9j/4AAQSkZJRgABAQAAAQABAAD/2wCEAAkGBhAGDxUTBxQWExMUFxMSFxcXFhcWFhUYFxkYFRUVFxQYHCofFxojJRQWHy8gIycpLjgtFSAxNTAqNScrLioBCQoKDgwOGg8PGjIkHyQvLTQqMDQ1LjIyNSwqLzUsLDUuLzQpLCw0KSkvLCwsNCosMCwwLCwsLSwsKiwsNi4sNP/AABEIAMABBgMBIgACEQEDEQH/xAAcAAEAAgMBAQEAAAAAAAAAAAAABgcDBAUCCAH/xABFEAACAQICBwMIBwYDCQAAAAAAAQIDEQQFBgcSITFBYVFxgRMiMlJykaGxNDVCYoKysyMkc6LB0RWDkxQWFzNDksLS8P/EABoBAQADAQEBAAAAAAAAAAAAAAADBAUCAQb/xAAwEQACAgIAAgcIAgMBAAAAAAAAAQIDBBEFIRITMWFxgfAVMjNBUZGxwTThFKHRQv/aAAwDAQACEQMRAD8AvEAAAAAAAAAAAAAAAAAAAAAAAAAAAAAAAAAAAAAAAAAAAAAAAAAAAAAAAAAAAAAAAAAAAAAAAAAAAAAAAAAAAAAAAAAAAAAAAAAAAAAAAAAAAAAAAAAAAAAAAAAAAAAAAAAAAAAAAAAAAAAAAAAAAAAAAAAAAAA16+PpYV2xFSEHxtKUU7dtmz1JvsPG0u02AYMPjaWLusPOE7cdmSlbvszOGtdoTT7AADw9AAAAAAANKec0KbtKa8Lv4pWNqlVjWV6TTT5reiONsJvUZJ+Z24SittHsAEhwAAAAAAAAAAAAAAAAAAAAAAAAAAAAAACpta306H8GH56hbJU2tb6dD+DD89Q0OHfG8mZnFf4/mjb1R/8AOr+xD8zLOKn1aZnRymWIqY+ahFQhvfPe9yXFvojqZrrZUW1lNLa+/Udl4Qjv97RLlY9lt76C+n4IcPKqpxo9N/X8liAp7/fjNc1dsHKXdSpJ2/lb+J7/ANuz2O+2J/0n8tkj9nzXvSSJfacH7sZPyLeBT9PWDmeWyti2pP1atJRfwUWSTJ9a1HENRzWm6T9eN5w72vSXhc4ngXRW0t+B3XxKib03rxJ4a2ZUJYmlKNHi1u/t48PEyYXFQxsFPCyU4y3qUXdPxRlM+yHSi4P58jSjLTUkQaeEqU3acJJ9zJFo7g6mFjJ100pWsnx3Xu7cuXuI4tbGHjdVKNVNXW5wa9918iV5FmyzzDwrU4uKntWTd2rSceK9kpU8Elhz62Tfd5kr4rDKXVw13m+D8lJQV5bkt5EM71mYXLW44JOvNeq7U1+Pn4J95p11TseoLZUturqW5vRMAVBjNZmPxbthnClfgow2n753v7jxHMs7xPnQ/wBqa6U5JfCNi77OsXvNIz/albeoxb8i4gU5LTHNspf73OcelWklf/uin8TtZXrZkmlm1JNetTdmvwSe/wB6OZcPtS3HT8DqHE6W9S2vEskGhlGeYfPIbWXzU1zXCUekovejfKMouL0zRjJSW4vaANXMs0o5RTdTHzUIrm+b7EuLfREAzfWxJtrKKSS9epvb7oRe7xfgTU49l3uIgvyqqPfZZIKbhpbm+bv90lUl0pUlu8Yxv8T3PN87wC2qrxKXbKm2vjGxb9nz7HJbKftSD5qEteBcIKly/WnjMM/3yMKy57tiXvju/lNDNtYGOzRvZqeSj6tPzffP0n7zxcNub09B8VoUdre/oXQ5KPpbgnfgfO9XESru9aTk+2TbfvZcWjuWxzDL8JtqPmRUldX5SW7xcX+E8yMLqIpuXb3f2dYue8iTio613/0ScHNyfKpZZfyk9u6hFcdyheMVvfY1v7bvmdIoyST0ns0Yttba0AAcnQAAAKm1rfTofwYfnqFslTa1vp0P4MPz1DQ4d8byZmcV/j+aIZGLm7R3t7klxfQs7RXVrToRVTPFtzdmqX2Y+1b0n04d5G9WuXxx2PTq71ShKql95OMY+7av4IuIt8QypQfVw5fUpcMw4Tj1s1v6GOjQjh4qNCKjFcFFJJdyRkAMQ+gMGLwNLHx2cZCM4vlJJr4lcaY6ulgYyrZLdxV3OnxcVzlB8Wl2Pf8AIs4FijInS9xfkVsjGrvjqS5/UovRrSito1V2qD2qbfn02/Nku1dkux/0Lry/HwzSlCrhXeE0pJ/NPsa3proUlpZl0cqx1anR3RUrxXYpJTS8Nq3gTnVNjZVaFanLhCcZLptp3XvhfxNPPqjOtXR7vszH4ddOu148uzn90VnW9KXe/mXPq/8Aqyh3VP1JlMVvSl3v5lz6v/qyh3VP1JknEvhLx/TI+E/Hl4P8oh2sjSqeKrSwuFlanT3Tt9ufFp/djwt237EczQ3QuWk7c60nCjB2bXpSfHZjfcuKu32ricHMqzxFepKXGU5yfjJst/V1TUMso7PN1W+/yk1/RHt7/wAXHSh2nmPFZmU3ZzXN/wDDqZTo9hskVsBTjF85cZvvm97OiAYEpOT22fSRiorUVpHirSjWTjVSknuaaun3pkM0l1a0cdFzyhKlU47H/Tl0t9h927oTYElV06nuDI7qK7lqa2fP2Cx1bI623h26dSDafg7OMlzW6zRdeV6Q08wwSxU/NioSlNcdlwvtrrwdvAqTTamqWY4hQ9e/i4qT+LZ28hnKrkWMjT+zO/4X5Ny+CkbWXXG6EJ/N6+zPn8K2VFk61zST+6I7pFpBV0jrupiXZb1CHKEexde18/cS/QTQKGKpxxGbraUt9Om+DXKc+2/JcLcb3K7Z9CZZOFShTeH9Bwg427NlWGdY6a1Cvls94dWsi2U7ObRmp0o0Uo0kopbkkrJdyXA9gGAfSkf0k0Lw+kMW3FU63KpFWd/vpeku/f2MprHYKeWVZU8SrTg3Frqua7U+K7z6FKb1kzjPMZ+T4qNNS9rZ/tsmxw26bk632aMLitEFFWrk9/cmugOZ0c/wzVanTVWlaM7QilJP0Z2S3Xs0+qZLadNUklTSSXBJWS8EVjqkjJ4is16Pk4p97l5vykWgU82Chc4rsL+BN2URk+0AApl4AAAAAAFb62cqk5UsRBXjbyMum9yh77yXgiyDBjsDTzKlKni47UJqzX/3B879CfHu6mxTK2VR19TgUzoNnUcjxsJ13aE06U32KVmpPomo36XLsTvwKY0p0Ir6OycqadShymlviuyaXovrw+Rt6K6xKuSRVLHp1aK3Lf58F2JvdJdH7+Rq5VCyUranv1+THw8l4rdNy16/BboOFl+m2AzFfs68Yv1aj8m1087c/Bs6DzrDJXdalbt8pC3zMd1zi9NM3Y21yW1JG6Y8TiI4SEp4hqMYpybfBJcWcHMtPsBlqf7VVZerT8+/4vRXiyuNKdN62knmJeTop32E7uVuDnLn3cPmWaMKy181pFTIz6qVye39Dl59mf8AjOKq1uCnJtLmordFPrZIsnVdlUsFhJVaqs60k17Ed0X4ty8LEZ0Q1fVM1lGrmqdOirPZe6dTpbjGPX3dqtiFNUklTSSSSSW5JLcklyLedkRUOph5+RR4djTc3fZ5efzPnit6Uu9/MufV/wDVlDuqfqTKYrelLvfzLn1f/VlDuqfqTJ+JfCXj+mV+E/Hl4P8AKKZxPpy9qXzLl1e/VlD/ADP1ZlNYn05e1L5ly6vfqyh/mfqzHEvgrx/THCfjy8H+USMAGAfSgAAFIadfWWI9qP5Ikw1VUY4jC4iNVXjKey0+DTgk0Q/Tr6yxHtR/JEmeqT6PW/iL8qN/J/iLwifNYn86XjIhmlmilTRqq7pyoyfmT6erJ8pL48V07OhOnyyaKoZpd0k/Nmt7p34prnHnu3rrytLEYaGLg4YiKnGW5xkk0+9MhObaqqGJbllk3RfqtbcPDftL3srxzK7odXf9yzPBtos6zGfl6+RMMDmtDM47WBqQqL7sk7d64rxNipVjSV6jSS5t2XvZUtfVdjqD/YulPqptP+aKPC1bZjXf7VQ75VL/ACuRf4tD5q1a9d5OszIXJ0vfruJfpJrFw+WRcctkq1Xgrb6cespLdLuXwKshTrZ1WtBSqVakm929yb3t9Pkbmd6MYrR9/v8AC0XuU150H+JcH0dmdvQbTCjkD2MZSioy3OtFPbXt+tHut3M0a640VOVK6T9etGVbbPIuUb30V69bJ9odo0tGsPszs6k3t1GuF+UV0X93zO8eadSNaKlSacWk007pp700+aPR8/Ocpycpdp9PXCNcVGPYgADg7AAAAAAAAAPxq/Ejea6vsDmjb2HSk+dN7P8ALZx+BJQdwslB7i9EdlULFqa2VvidUTX0XEK3ZKn/AFUv6GotUmIvvrUrd0/lYtMFtZ96+f8ApFJ8Nx3/AOf9srvCaokn++YhtdkIW/mk38iT5PoVgslalh6e1Nfbn58l1V90X3JHdBFZlW2cpSJ68Oit7jH9gAFYtEKlqowk226lbfv40/8A0JRk2VQyShCjh3Jxhezla++TlvskufYboJp32WLUnsgrx6qn0oR0yFT1U4So23Urb23xp8/wEoyXKYZHQhRw7lKMNqzla/nScneyS+12G6BO+yxak9ivHqqfShHTAAIScAAAimbaucNnFedavUqqU2m1FwsrJLdeDfI6mjmjNLRmEoYSU5Kctp7bi3e1t2ykdc81ankot2bsm7JXbtvslzZM77JR6DfIgjj1Ql01Hn9T0CJ/8Tsv9ap/ps7+UZvSzykquBltRba7GmuKa5P+6PJ02QW5RaPYX12PUJJs3QARExixOGhjIShiYqUJKzT3poo3SjJv8AxdSlHfFNSg3x2ZK6v1XDwL34FI6cZrDOMdUnh3eEdmnF+tsqza6XvbpY1eGOXTaXZoxuLxh1ab7d8iX6qc5liKdTD1nfydpw6Rk2pR7k7P8TJ+Vtqky+W1WrS9G0aS6u+1L3eb7yyStnKKvlotcPcnjx6XpAAFMvgAAAAAAAAAAAAAAAAAAAAAAAAAAAAAAAAAAAFeaaavJYmUq+SpXleU6XC75yh1fOPu7CGZPnmK0UqvyF4vhOnNO0rcpRdmn13MvY08wyfD5srY+lCp2bSTa7pcV4GlTnNR6Fq6SMq/hylPrKX0WRHAa2MPVX7/AEpwl9204/NP4GzX1p4Gmv2aqzfYoJfGTRlxGrHAV35kakPZm/8AyuYoarMDF73VfRzX9Iobw3z0zzWeuW4vvIhpJrEr53F08MvI0nuaTvOS7JS5LovezW0a0GxGftSmnSo85yVrr7kX6Xfw+RaGXaHYHK3fDUY7S+1K82uqc27eB2TqWdGuPRojo5jw6dk+nkS33GtluXU8ppRpYNbMIKyXzbfNvi2bIBmNtvbNdJJaQAB4egAAAAAAAAAAAAAAAAAAAAAAAAAAAAAAAAAAAAAAAAAAAAAAAAAAAAAAAAAAAAAAAAAAAAAAAAAAAAAAAAAAAAAAAAAAAAAAAAAAAAAAAAAAAAAAAAAAAAAAAAAAAAAAAAAAAAAAAAAAAAAAAAAAAAAAAAAAAH//2Q=="/>
          <p:cNvSpPr>
            <a:spLocks noChangeAspect="1" noChangeArrowheads="1"/>
          </p:cNvSpPr>
          <p:nvPr/>
        </p:nvSpPr>
        <p:spPr bwMode="auto">
          <a:xfrm>
            <a:off x="52388" y="-1571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endParaRPr lang="en-US" altLang="en-US"/>
          </a:p>
        </p:txBody>
      </p:sp>
      <p:pic>
        <p:nvPicPr>
          <p:cNvPr id="19475" name="Picture 7" descr="http://t1.gstatic.com/images?q=tbn:ANd9GcS2q1uKYsm89h5diRkXIUxagIgfqepTttD6-SknArPiDM4i8Hl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870075" y="922338"/>
            <a:ext cx="1022350" cy="433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76" name="Picture 8"/>
          <p:cNvPicPr>
            <a:picLocks noChangeAspect="1" noChangeArrowheads="1"/>
          </p:cNvPicPr>
          <p:nvPr/>
        </p:nvPicPr>
        <p:blipFill>
          <a:blip r:embed="rId6">
            <a:extLst>
              <a:ext uri="{28A0092B-C50C-407E-A947-70E740481C1C}">
                <a14:useLocalDpi xmlns:a14="http://schemas.microsoft.com/office/drawing/2010/main" val="0"/>
              </a:ext>
            </a:extLst>
          </a:blip>
          <a:srcRect l="14861" t="24229" r="43147" b="6876"/>
          <a:stretch>
            <a:fillRect/>
          </a:stretch>
        </p:blipFill>
        <p:spPr bwMode="auto">
          <a:xfrm>
            <a:off x="52388" y="2662238"/>
            <a:ext cx="3641725" cy="33607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23" name="Straight Arrow Connector 22"/>
          <p:cNvCxnSpPr/>
          <p:nvPr/>
        </p:nvCxnSpPr>
        <p:spPr>
          <a:xfrm>
            <a:off x="3694113" y="1717675"/>
            <a:ext cx="801687" cy="568325"/>
          </a:xfrm>
          <a:prstGeom prst="straightConnector1">
            <a:avLst/>
          </a:prstGeom>
          <a:ln w="44450">
            <a:tailEnd type="arrow"/>
          </a:ln>
        </p:spPr>
        <p:style>
          <a:lnRef idx="1">
            <a:schemeClr val="accent1"/>
          </a:lnRef>
          <a:fillRef idx="0">
            <a:schemeClr val="accent1"/>
          </a:fillRef>
          <a:effectRef idx="0">
            <a:schemeClr val="accent1"/>
          </a:effectRef>
          <a:fontRef idx="minor">
            <a:schemeClr val="tx1"/>
          </a:fontRef>
        </p:style>
      </p:cxnSp>
      <p:sp>
        <p:nvSpPr>
          <p:cNvPr id="28" name="Left Arrow 27"/>
          <p:cNvSpPr/>
          <p:nvPr/>
        </p:nvSpPr>
        <p:spPr>
          <a:xfrm>
            <a:off x="6249988" y="2397125"/>
            <a:ext cx="655637" cy="277813"/>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3" name="Left Arrow 32"/>
          <p:cNvSpPr/>
          <p:nvPr/>
        </p:nvSpPr>
        <p:spPr>
          <a:xfrm rot="19498727">
            <a:off x="3767138" y="3230563"/>
            <a:ext cx="655637" cy="27781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9480" name="TextBox 28"/>
          <p:cNvSpPr txBox="1">
            <a:spLocks noChangeArrowheads="1"/>
          </p:cNvSpPr>
          <p:nvPr/>
        </p:nvSpPr>
        <p:spPr bwMode="auto">
          <a:xfrm>
            <a:off x="4095750" y="1631950"/>
            <a:ext cx="112553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altLang="en-US" sz="2000"/>
              <a:t>Query</a:t>
            </a:r>
            <a:r>
              <a:rPr lang="en-US" altLang="en-US"/>
              <a:t>  </a:t>
            </a:r>
            <a:r>
              <a:rPr lang="en-US" altLang="en-US" sz="2800" b="1"/>
              <a:t>q</a:t>
            </a:r>
          </a:p>
        </p:txBody>
      </p:sp>
      <p:sp>
        <p:nvSpPr>
          <p:cNvPr id="19481" name="TextBox 34"/>
          <p:cNvSpPr txBox="1">
            <a:spLocks noChangeArrowheads="1"/>
          </p:cNvSpPr>
          <p:nvPr/>
        </p:nvSpPr>
        <p:spPr bwMode="auto">
          <a:xfrm>
            <a:off x="4075113" y="3352800"/>
            <a:ext cx="1106487"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altLang="en-US" sz="2400"/>
              <a:t>Ranked</a:t>
            </a:r>
          </a:p>
          <a:p>
            <a:pPr eaLnBrk="1" hangingPunct="1"/>
            <a:r>
              <a:rPr lang="en-US" altLang="en-US" sz="2400"/>
              <a:t> list</a:t>
            </a:r>
          </a:p>
        </p:txBody>
      </p:sp>
      <p:grpSp>
        <p:nvGrpSpPr>
          <p:cNvPr id="39" name="Group 38"/>
          <p:cNvGrpSpPr>
            <a:grpSpLocks/>
          </p:cNvGrpSpPr>
          <p:nvPr/>
        </p:nvGrpSpPr>
        <p:grpSpPr bwMode="auto">
          <a:xfrm>
            <a:off x="5368925" y="3252788"/>
            <a:ext cx="3621088" cy="3300412"/>
            <a:chOff x="5369160" y="3252943"/>
            <a:chExt cx="3620721" cy="3300257"/>
          </a:xfrm>
        </p:grpSpPr>
        <p:pic>
          <p:nvPicPr>
            <p:cNvPr id="19488" name="Picture 12" descr="http://t2.gstatic.com/images?q=tbn:ANd9GcRcmjdkmhDFL-4DPGSeTyBfGbTvxAQIzSA7CRl1rOHabO3Plrhshg">
              <a:hlinkClick r:id="rId7"/>
            </p:cNvPr>
            <p:cNvPicPr>
              <a:picLocks noChangeAspect="1" noChangeArrowheads="1"/>
            </p:cNvPicPr>
            <p:nvPr/>
          </p:nvPicPr>
          <p:blipFill>
            <a:blip r:embed="rId8">
              <a:extLst>
                <a:ext uri="{28A0092B-C50C-407E-A947-70E740481C1C}">
                  <a14:useLocalDpi xmlns:a14="http://schemas.microsoft.com/office/drawing/2010/main" val="0"/>
                </a:ext>
              </a:extLst>
            </a:blip>
            <a:srcRect l="14561" r="14561" b="18863"/>
            <a:stretch>
              <a:fillRect/>
            </a:stretch>
          </p:blipFill>
          <p:spPr bwMode="auto">
            <a:xfrm>
              <a:off x="6427474" y="4242556"/>
              <a:ext cx="2016862" cy="19932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7226" name="Picture 10" descr="http://t2.gstatic.com/images?q=tbn:ANd9GcTdlcLiP-hVh2uUeGmsKbjrwtdKkISV2KJSiD1NDrqPaeW9XQEdqQ"/>
            <p:cNvPicPr>
              <a:picLocks noChangeAspect="1" noChangeArrowheads="1"/>
            </p:cNvPicPr>
            <p:nvPr/>
          </p:nvPicPr>
          <p:blipFill rotWithShape="1">
            <a:blip r:embed="rId9">
              <a:duotone>
                <a:schemeClr val="bg2">
                  <a:shade val="45000"/>
                  <a:satMod val="135000"/>
                </a:schemeClr>
                <a:prstClr val="white"/>
              </a:duotone>
              <a:extLst>
                <a:ext uri="{28A0092B-C50C-407E-A947-70E740481C1C}">
                  <a14:useLocalDpi xmlns:a14="http://schemas.microsoft.com/office/drawing/2010/main" val="0"/>
                </a:ext>
              </a:extLst>
            </a:blip>
            <a:srcRect b="41016"/>
            <a:stretch/>
          </p:blipFill>
          <p:spPr bwMode="auto">
            <a:xfrm>
              <a:off x="6083039" y="3252943"/>
              <a:ext cx="2676525" cy="1011282"/>
            </a:xfrm>
            <a:prstGeom prst="rect">
              <a:avLst/>
            </a:prstGeom>
            <a:noFill/>
            <a:extLst>
              <a:ext uri="{909E8E84-426E-40dd-AFC4-6F175D3DCCD1}">
                <a14:hiddenFill xmlns:a14="http://schemas.microsoft.com/office/drawing/2010/main">
                  <a:solidFill>
                    <a:srgbClr val="FFFFFF"/>
                  </a:solidFill>
                </a14:hiddenFill>
              </a:ext>
            </a:extLst>
          </p:spPr>
        </p:pic>
        <p:sp>
          <p:nvSpPr>
            <p:cNvPr id="19490" name="TextBox 29"/>
            <p:cNvSpPr txBox="1">
              <a:spLocks noChangeArrowheads="1"/>
            </p:cNvSpPr>
            <p:nvPr/>
          </p:nvSpPr>
          <p:spPr bwMode="auto">
            <a:xfrm>
              <a:off x="6427474" y="4724400"/>
              <a:ext cx="201686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r>
                <a:rPr lang="en-US" altLang="en-US" sz="2400" b="1"/>
                <a:t>Retrieval </a:t>
              </a:r>
            </a:p>
            <a:p>
              <a:pPr algn="ctr" eaLnBrk="1" hangingPunct="1"/>
              <a:r>
                <a:rPr lang="en-US" altLang="en-US" sz="2400" b="1"/>
                <a:t>Model</a:t>
              </a:r>
            </a:p>
          </p:txBody>
        </p:sp>
        <p:sp>
          <p:nvSpPr>
            <p:cNvPr id="19491" name="TextBox 41"/>
            <p:cNvSpPr txBox="1">
              <a:spLocks noChangeArrowheads="1"/>
            </p:cNvSpPr>
            <p:nvPr/>
          </p:nvSpPr>
          <p:spPr bwMode="auto">
            <a:xfrm>
              <a:off x="5884992" y="6183868"/>
              <a:ext cx="310488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altLang="en-US" b="1"/>
                <a:t>Natural Language Processing</a:t>
              </a:r>
            </a:p>
          </p:txBody>
        </p:sp>
        <p:sp>
          <p:nvSpPr>
            <p:cNvPr id="19492" name="TextBox 42"/>
            <p:cNvSpPr txBox="1">
              <a:spLocks noChangeArrowheads="1"/>
            </p:cNvSpPr>
            <p:nvPr/>
          </p:nvSpPr>
          <p:spPr bwMode="auto">
            <a:xfrm>
              <a:off x="6453243" y="3635571"/>
              <a:ext cx="196532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altLang="en-US" b="1"/>
                <a:t>Machine Learning</a:t>
              </a:r>
            </a:p>
          </p:txBody>
        </p:sp>
        <p:sp>
          <p:nvSpPr>
            <p:cNvPr id="38" name="Curved Right Arrow 37"/>
            <p:cNvSpPr/>
            <p:nvPr/>
          </p:nvSpPr>
          <p:spPr>
            <a:xfrm rot="19523798">
              <a:off x="5369160" y="3305328"/>
              <a:ext cx="771447" cy="1889036"/>
            </a:xfrm>
            <a:prstGeom prst="curvedRightArrow">
              <a:avLst>
                <a:gd name="adj1" fmla="val 25000"/>
                <a:gd name="adj2" fmla="val 50000"/>
                <a:gd name="adj3" fmla="val 44289"/>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solidFill>
              </a:endParaRPr>
            </a:p>
          </p:txBody>
        </p:sp>
      </p:grpSp>
      <p:sp>
        <p:nvSpPr>
          <p:cNvPr id="19483" name="Rectangle 39"/>
          <p:cNvSpPr>
            <a:spLocks noChangeArrowheads="1"/>
          </p:cNvSpPr>
          <p:nvPr/>
        </p:nvSpPr>
        <p:spPr bwMode="auto">
          <a:xfrm>
            <a:off x="7375525" y="2276475"/>
            <a:ext cx="4048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altLang="en-US" sz="3200" b="1"/>
              <a:t>d</a:t>
            </a:r>
          </a:p>
        </p:txBody>
      </p:sp>
      <p:grpSp>
        <p:nvGrpSpPr>
          <p:cNvPr id="48" name="Group 47"/>
          <p:cNvGrpSpPr>
            <a:grpSpLocks/>
          </p:cNvGrpSpPr>
          <p:nvPr/>
        </p:nvGrpSpPr>
        <p:grpSpPr bwMode="auto">
          <a:xfrm>
            <a:off x="4133850" y="4975225"/>
            <a:ext cx="2771775" cy="584200"/>
            <a:chOff x="4134259" y="4974640"/>
            <a:chExt cx="2771423" cy="584775"/>
          </a:xfrm>
        </p:grpSpPr>
        <p:sp>
          <p:nvSpPr>
            <p:cNvPr id="19486" name="TextBox 40"/>
            <p:cNvSpPr txBox="1">
              <a:spLocks noChangeArrowheads="1"/>
            </p:cNvSpPr>
            <p:nvPr/>
          </p:nvSpPr>
          <p:spPr bwMode="auto">
            <a:xfrm>
              <a:off x="4134259" y="4974640"/>
              <a:ext cx="1979260" cy="584775"/>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altLang="en-US" sz="3200"/>
                <a:t>Score(q,d) </a:t>
              </a:r>
            </a:p>
          </p:txBody>
        </p:sp>
        <p:cxnSp>
          <p:nvCxnSpPr>
            <p:cNvPr id="45" name="Straight Arrow Connector 44"/>
            <p:cNvCxnSpPr/>
            <p:nvPr/>
          </p:nvCxnSpPr>
          <p:spPr>
            <a:xfrm flipH="1" flipV="1">
              <a:off x="5885050" y="5267028"/>
              <a:ext cx="1020632" cy="3178"/>
            </a:xfrm>
            <a:prstGeom prst="straightConnector1">
              <a:avLst/>
            </a:prstGeom>
            <a:ln w="889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49" name="TextBox 48"/>
          <p:cNvSpPr txBox="1">
            <a:spLocks noChangeArrowheads="1"/>
          </p:cNvSpPr>
          <p:nvPr/>
        </p:nvSpPr>
        <p:spPr bwMode="auto">
          <a:xfrm>
            <a:off x="1182688" y="4222750"/>
            <a:ext cx="7107237" cy="585788"/>
          </a:xfrm>
          <a:prstGeom prst="rect">
            <a:avLst/>
          </a:prstGeom>
          <a:solidFill>
            <a:srgbClr val="FFFF00"/>
          </a:solidFill>
          <a:ln>
            <a:noFill/>
          </a:ln>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altLang="en-US" sz="3200" b="1" dirty="0"/>
              <a:t>How can we optimize a retrieval model? </a:t>
            </a:r>
          </a:p>
        </p:txBody>
      </p:sp>
      <p:sp>
        <p:nvSpPr>
          <p:cNvPr id="2" name="Slide Number Placeholder 1"/>
          <p:cNvSpPr>
            <a:spLocks noGrp="1"/>
          </p:cNvSpPr>
          <p:nvPr>
            <p:ph type="sldNum" sz="quarter" idx="12"/>
          </p:nvPr>
        </p:nvSpPr>
        <p:spPr/>
        <p:txBody>
          <a:bodyPr/>
          <a:lstStyle/>
          <a:p>
            <a:fld id="{88AD08FE-21CA-447A-B5E0-10774CCDBD3A}" type="slidenum">
              <a:rPr lang="en-US" smtClean="0"/>
              <a:t>7</a:t>
            </a:fld>
            <a:endParaRPr lang="en-US"/>
          </a:p>
        </p:txBody>
      </p:sp>
    </p:spTree>
    <p:extLst>
      <p:ext uri="{BB962C8B-B14F-4D97-AF65-F5344CB8AC3E}">
        <p14:creationId xmlns:p14="http://schemas.microsoft.com/office/powerpoint/2010/main" val="225243140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4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76200" y="76200"/>
            <a:ext cx="9296400" cy="1143000"/>
          </a:xfrm>
        </p:spPr>
        <p:txBody>
          <a:bodyPr>
            <a:noAutofit/>
          </a:bodyPr>
          <a:lstStyle/>
          <a:p>
            <a:pPr algn="l"/>
            <a:r>
              <a:rPr lang="en-US" sz="3100" b="1" dirty="0" smtClean="0">
                <a:solidFill>
                  <a:srgbClr val="000090"/>
                </a:solidFill>
                <a:latin typeface="Arial"/>
                <a:cs typeface="Arial"/>
              </a:rPr>
              <a:t>No retrieval model satisfies both LB constraints</a:t>
            </a:r>
            <a:endParaRPr lang="en-US" sz="3100" b="1" dirty="0">
              <a:solidFill>
                <a:srgbClr val="000090"/>
              </a:solidFill>
              <a:latin typeface="Arial"/>
              <a:cs typeface="Arial"/>
            </a:endParaRPr>
          </a:p>
        </p:txBody>
      </p:sp>
      <p:sp>
        <p:nvSpPr>
          <p:cNvPr id="4" name="灯片编号占位符 3"/>
          <p:cNvSpPr>
            <a:spLocks noGrp="1"/>
          </p:cNvSpPr>
          <p:nvPr>
            <p:ph type="sldNum" sz="quarter" idx="12"/>
          </p:nvPr>
        </p:nvSpPr>
        <p:spPr/>
        <p:txBody>
          <a:bodyPr/>
          <a:lstStyle/>
          <a:p>
            <a:pPr>
              <a:defRPr/>
            </a:pPr>
            <a:fld id="{6253D84C-D7EB-49B2-942B-4D35E50B7678}" type="slidenum">
              <a:rPr lang="en-US" smtClean="0"/>
              <a:pPr>
                <a:defRPr/>
              </a:pPr>
              <a:t>70</a:t>
            </a:fld>
            <a:endParaRPr lang="en-US"/>
          </a:p>
        </p:txBody>
      </p:sp>
      <p:graphicFrame>
        <p:nvGraphicFramePr>
          <p:cNvPr id="7" name="内容占位符 6"/>
          <p:cNvGraphicFramePr>
            <a:graphicFrameLocks noGrp="1"/>
          </p:cNvGraphicFramePr>
          <p:nvPr>
            <p:ph idx="1"/>
          </p:nvPr>
        </p:nvGraphicFramePr>
        <p:xfrm>
          <a:off x="381000" y="1645920"/>
          <a:ext cx="8382000" cy="3307080"/>
        </p:xfrm>
        <a:graphic>
          <a:graphicData uri="http://schemas.openxmlformats.org/drawingml/2006/table">
            <a:tbl>
              <a:tblPr firstRow="1" bandRow="1">
                <a:tableStyleId>{616DA210-FB5B-4158-B5E0-FEB733F419BA}</a:tableStyleId>
              </a:tblPr>
              <a:tblGrid>
                <a:gridCol w="1447800"/>
                <a:gridCol w="1295400"/>
                <a:gridCol w="990600"/>
                <a:gridCol w="4648200"/>
              </a:tblGrid>
              <a:tr h="370840">
                <a:tc>
                  <a:txBody>
                    <a:bodyPr/>
                    <a:lstStyle/>
                    <a:p>
                      <a:r>
                        <a:rPr lang="en-US" sz="2400" dirty="0" smtClean="0"/>
                        <a:t>Model</a:t>
                      </a:r>
                      <a:endParaRPr lang="en-US" sz="2400" dirty="0">
                        <a:solidFill>
                          <a:schemeClr val="tx1"/>
                        </a:solidFill>
                      </a:endParaRPr>
                    </a:p>
                  </a:txBody>
                  <a:tcPr/>
                </a:tc>
                <a:tc>
                  <a:txBody>
                    <a:bodyPr/>
                    <a:lstStyle/>
                    <a:p>
                      <a:r>
                        <a:rPr lang="en-US" sz="2400" dirty="0" err="1" smtClean="0"/>
                        <a:t>LB1</a:t>
                      </a:r>
                      <a:endParaRPr lang="en-US" sz="2400" dirty="0">
                        <a:solidFill>
                          <a:schemeClr val="tx1"/>
                        </a:solidFill>
                      </a:endParaRPr>
                    </a:p>
                  </a:txBody>
                  <a:tcPr/>
                </a:tc>
                <a:tc>
                  <a:txBody>
                    <a:bodyPr/>
                    <a:lstStyle/>
                    <a:p>
                      <a:r>
                        <a:rPr lang="en-US" sz="2400" dirty="0" err="1" smtClean="0"/>
                        <a:t>LB2</a:t>
                      </a:r>
                      <a:endParaRPr lang="en-US" sz="2400" dirty="0">
                        <a:solidFill>
                          <a:schemeClr val="tx1"/>
                        </a:solidFill>
                      </a:endParaRPr>
                    </a:p>
                  </a:txBody>
                  <a:tcPr/>
                </a:tc>
                <a:tc>
                  <a:txBody>
                    <a:bodyPr/>
                    <a:lstStyle/>
                    <a:p>
                      <a:r>
                        <a:rPr lang="en-US" sz="2400" dirty="0" smtClean="0">
                          <a:solidFill>
                            <a:schemeClr val="tx1"/>
                          </a:solidFill>
                        </a:rPr>
                        <a:t>Parameter and/or query restrictions</a:t>
                      </a:r>
                      <a:endParaRPr lang="en-US" sz="2400" dirty="0">
                        <a:solidFill>
                          <a:schemeClr val="tx1"/>
                        </a:solidFill>
                      </a:endParaRPr>
                    </a:p>
                  </a:txBody>
                  <a:tcPr/>
                </a:tc>
              </a:tr>
              <a:tr h="370840">
                <a:tc>
                  <a:txBody>
                    <a:bodyPr/>
                    <a:lstStyle/>
                    <a:p>
                      <a:r>
                        <a:rPr lang="en-US" sz="2400" dirty="0" err="1" smtClean="0"/>
                        <a:t>BM25</a:t>
                      </a:r>
                      <a:endParaRPr lang="en-US" sz="2400" dirty="0">
                        <a:solidFill>
                          <a:schemeClr val="tx1"/>
                        </a:solidFill>
                      </a:endParaRPr>
                    </a:p>
                  </a:txBody>
                  <a:tcPr/>
                </a:tc>
                <a:tc>
                  <a:txBody>
                    <a:bodyPr/>
                    <a:lstStyle/>
                    <a:p>
                      <a:r>
                        <a:rPr lang="en-US" sz="2400" dirty="0" smtClean="0"/>
                        <a:t>Yes</a:t>
                      </a:r>
                      <a:endParaRPr lang="en-US" sz="2400" dirty="0">
                        <a:solidFill>
                          <a:schemeClr val="tx1"/>
                        </a:solidFill>
                      </a:endParaRPr>
                    </a:p>
                  </a:txBody>
                  <a:tcPr/>
                </a:tc>
                <a:tc>
                  <a:txBody>
                    <a:bodyPr/>
                    <a:lstStyle/>
                    <a:p>
                      <a:r>
                        <a:rPr lang="en-US" sz="2400" b="1" dirty="0" smtClean="0">
                          <a:solidFill>
                            <a:srgbClr val="C00000"/>
                          </a:solidFill>
                        </a:rPr>
                        <a:t>No</a:t>
                      </a:r>
                      <a:endParaRPr lang="en-US" sz="2400" b="1" dirty="0">
                        <a:solidFill>
                          <a:srgbClr val="C00000"/>
                        </a:solidFill>
                      </a:endParaRPr>
                    </a:p>
                  </a:txBody>
                  <a:tcPr/>
                </a:tc>
                <a:tc>
                  <a:txBody>
                    <a:bodyPr/>
                    <a:lstStyle/>
                    <a:p>
                      <a:r>
                        <a:rPr lang="en-US" sz="2400" i="1" dirty="0" smtClean="0">
                          <a:solidFill>
                            <a:schemeClr val="tx1"/>
                          </a:solidFill>
                        </a:rPr>
                        <a:t>b</a:t>
                      </a:r>
                      <a:r>
                        <a:rPr lang="en-US" sz="2400" dirty="0" smtClean="0">
                          <a:solidFill>
                            <a:schemeClr val="tx1"/>
                          </a:solidFill>
                        </a:rPr>
                        <a:t> and </a:t>
                      </a:r>
                      <a:r>
                        <a:rPr lang="en-US" sz="2400" i="1" dirty="0" err="1" smtClean="0">
                          <a:solidFill>
                            <a:schemeClr val="tx1"/>
                          </a:solidFill>
                        </a:rPr>
                        <a:t>k</a:t>
                      </a:r>
                      <a:r>
                        <a:rPr lang="en-US" sz="2400" i="1" baseline="-25000" dirty="0" err="1" smtClean="0">
                          <a:solidFill>
                            <a:schemeClr val="tx1"/>
                          </a:solidFill>
                        </a:rPr>
                        <a:t>1</a:t>
                      </a:r>
                      <a:r>
                        <a:rPr lang="en-US" sz="2400" i="1" baseline="-25000" dirty="0" smtClean="0">
                          <a:solidFill>
                            <a:schemeClr val="tx1"/>
                          </a:solidFill>
                        </a:rPr>
                        <a:t> </a:t>
                      </a:r>
                      <a:r>
                        <a:rPr lang="en-US" sz="2400" i="0" baseline="0" dirty="0" smtClean="0">
                          <a:solidFill>
                            <a:schemeClr val="tx1"/>
                          </a:solidFill>
                        </a:rPr>
                        <a:t>should not be too large </a:t>
                      </a:r>
                      <a:endParaRPr lang="en-US" sz="2400" i="0" baseline="0" dirty="0">
                        <a:solidFill>
                          <a:schemeClr val="tx1"/>
                        </a:solidFill>
                      </a:endParaRPr>
                    </a:p>
                  </a:txBody>
                  <a:tcPr/>
                </a:tc>
              </a:tr>
              <a:tr h="370840">
                <a:tc>
                  <a:txBody>
                    <a:bodyPr/>
                    <a:lstStyle/>
                    <a:p>
                      <a:r>
                        <a:rPr lang="en-US" sz="2400" dirty="0" err="1" smtClean="0"/>
                        <a:t>PIV</a:t>
                      </a:r>
                      <a:endParaRPr lang="en-US" sz="2400" dirty="0">
                        <a:solidFill>
                          <a:schemeClr val="tx1"/>
                        </a:solidFill>
                      </a:endParaRPr>
                    </a:p>
                  </a:txBody>
                  <a:tcPr/>
                </a:tc>
                <a:tc>
                  <a:txBody>
                    <a:bodyPr/>
                    <a:lstStyle/>
                    <a:p>
                      <a:r>
                        <a:rPr lang="en-US" sz="2400" dirty="0" smtClean="0"/>
                        <a:t>Yes</a:t>
                      </a:r>
                      <a:endParaRPr lang="en-US" sz="2400" dirty="0">
                        <a:solidFill>
                          <a:schemeClr val="tx1"/>
                        </a:solidFill>
                      </a:endParaRPr>
                    </a:p>
                  </a:txBody>
                  <a:tcPr/>
                </a:tc>
                <a:tc>
                  <a:txBody>
                    <a:bodyPr/>
                    <a:lstStyle/>
                    <a:p>
                      <a:r>
                        <a:rPr lang="en-US" sz="2400" b="1" dirty="0" smtClean="0">
                          <a:solidFill>
                            <a:srgbClr val="C00000"/>
                          </a:solidFill>
                        </a:rPr>
                        <a:t>No</a:t>
                      </a:r>
                      <a:endParaRPr lang="en-US" sz="2400" b="1" dirty="0">
                        <a:solidFill>
                          <a:srgbClr val="C00000"/>
                        </a:solidFil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i="1" dirty="0" smtClean="0">
                          <a:solidFill>
                            <a:schemeClr val="tx1"/>
                          </a:solidFill>
                        </a:rPr>
                        <a:t>s </a:t>
                      </a:r>
                      <a:r>
                        <a:rPr lang="en-US" sz="2400" i="0" baseline="0" dirty="0" smtClean="0">
                          <a:solidFill>
                            <a:schemeClr val="tx1"/>
                          </a:solidFill>
                        </a:rPr>
                        <a:t>should not be too large </a:t>
                      </a:r>
                      <a:endParaRPr lang="en-US" sz="2400" i="1" baseline="-25000" dirty="0" smtClean="0">
                        <a:solidFill>
                          <a:schemeClr val="tx1"/>
                        </a:solidFill>
                      </a:endParaRPr>
                    </a:p>
                  </a:txBody>
                  <a:tcPr/>
                </a:tc>
              </a:tr>
              <a:tr h="370840">
                <a:tc>
                  <a:txBody>
                    <a:bodyPr/>
                    <a:lstStyle/>
                    <a:p>
                      <a:r>
                        <a:rPr lang="en-US" sz="2400" dirty="0" err="1" smtClean="0"/>
                        <a:t>PL2</a:t>
                      </a:r>
                      <a:endParaRPr lang="en-US" sz="2400" dirty="0">
                        <a:solidFill>
                          <a:schemeClr val="tx1"/>
                        </a:solidFill>
                      </a:endParaRPr>
                    </a:p>
                  </a:txBody>
                  <a:tcPr/>
                </a:tc>
                <a:tc>
                  <a:txBody>
                    <a:bodyPr/>
                    <a:lstStyle/>
                    <a:p>
                      <a:r>
                        <a:rPr lang="en-US" sz="2400" b="1" dirty="0" smtClean="0">
                          <a:solidFill>
                            <a:srgbClr val="C00000"/>
                          </a:solidFill>
                        </a:rPr>
                        <a:t>No</a:t>
                      </a:r>
                      <a:endParaRPr lang="en-US" sz="2400" b="1" dirty="0">
                        <a:solidFill>
                          <a:srgbClr val="C00000"/>
                        </a:solidFill>
                      </a:endParaRPr>
                    </a:p>
                  </a:txBody>
                  <a:tcPr/>
                </a:tc>
                <a:tc>
                  <a:txBody>
                    <a:bodyPr/>
                    <a:lstStyle/>
                    <a:p>
                      <a:r>
                        <a:rPr lang="en-US" sz="2400" b="1" dirty="0" smtClean="0">
                          <a:solidFill>
                            <a:srgbClr val="C00000"/>
                          </a:solidFill>
                        </a:rPr>
                        <a:t>No</a:t>
                      </a:r>
                      <a:endParaRPr lang="en-US" sz="2400" b="1" dirty="0">
                        <a:solidFill>
                          <a:srgbClr val="C00000"/>
                        </a:solidFill>
                      </a:endParaRPr>
                    </a:p>
                  </a:txBody>
                  <a:tcPr/>
                </a:tc>
                <a:tc>
                  <a:txBody>
                    <a:bodyPr/>
                    <a:lstStyle/>
                    <a:p>
                      <a:r>
                        <a:rPr lang="en-US" sz="2400" dirty="0" smtClean="0">
                          <a:solidFill>
                            <a:schemeClr val="tx1"/>
                          </a:solidFill>
                        </a:rPr>
                        <a:t>c should not be too small</a:t>
                      </a:r>
                      <a:endParaRPr lang="en-US" sz="2400" dirty="0">
                        <a:solidFill>
                          <a:schemeClr val="tx1"/>
                        </a:solidFill>
                      </a:endParaRPr>
                    </a:p>
                  </a:txBody>
                  <a:tcPr/>
                </a:tc>
              </a:tr>
              <a:tr h="1112520">
                <a:tc>
                  <a:txBody>
                    <a:bodyPr/>
                    <a:lstStyle/>
                    <a:p>
                      <a:r>
                        <a:rPr lang="en-US" sz="2400" dirty="0" smtClean="0"/>
                        <a:t>DIR</a:t>
                      </a:r>
                      <a:endParaRPr lang="en-US" sz="2400" dirty="0">
                        <a:solidFill>
                          <a:schemeClr val="tx1"/>
                        </a:solidFill>
                      </a:endParaRPr>
                    </a:p>
                  </a:txBody>
                  <a:tcPr/>
                </a:tc>
                <a:tc>
                  <a:txBody>
                    <a:bodyPr/>
                    <a:lstStyle/>
                    <a:p>
                      <a:r>
                        <a:rPr lang="en-US" sz="2400" b="1" dirty="0" smtClean="0">
                          <a:solidFill>
                            <a:srgbClr val="C00000"/>
                          </a:solidFill>
                        </a:rPr>
                        <a:t>No</a:t>
                      </a:r>
                      <a:endParaRPr lang="en-US" sz="2400" b="1" dirty="0">
                        <a:solidFill>
                          <a:srgbClr val="C00000"/>
                        </a:solidFill>
                      </a:endParaRPr>
                    </a:p>
                  </a:txBody>
                  <a:tcPr/>
                </a:tc>
                <a:tc>
                  <a:txBody>
                    <a:bodyPr/>
                    <a:lstStyle/>
                    <a:p>
                      <a:r>
                        <a:rPr lang="en-US" sz="2400" dirty="0" smtClean="0"/>
                        <a:t>Yes</a:t>
                      </a:r>
                      <a:endParaRPr lang="en-US" sz="2400" dirty="0">
                        <a:solidFill>
                          <a:schemeClr val="tx1"/>
                        </a:solidFil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i="1" dirty="0" smtClean="0">
                          <a:solidFill>
                            <a:schemeClr val="tx1"/>
                          </a:solidFill>
                        </a:rPr>
                        <a:t>µ </a:t>
                      </a:r>
                      <a:r>
                        <a:rPr lang="en-US" sz="2400" i="0" baseline="0" dirty="0" smtClean="0">
                          <a:solidFill>
                            <a:schemeClr val="tx1"/>
                          </a:solidFill>
                        </a:rPr>
                        <a:t>should not be too large; query terms should be discriminative</a:t>
                      </a:r>
                      <a:endParaRPr lang="en-US" sz="2400" i="1" baseline="-25000" dirty="0" smtClean="0">
                        <a:solidFill>
                          <a:schemeClr val="tx1"/>
                        </a:solidFill>
                      </a:endParaRPr>
                    </a:p>
                  </a:txBody>
                  <a:tcPr/>
                </a:tc>
              </a:tr>
            </a:tbl>
          </a:graphicData>
        </a:graphic>
      </p:graphicFrame>
    </p:spTree>
    <p:custDataLst>
      <p:tags r:id="rId1"/>
    </p:custDataLst>
    <p:extLst>
      <p:ext uri="{BB962C8B-B14F-4D97-AF65-F5344CB8AC3E}">
        <p14:creationId xmlns:p14="http://schemas.microsoft.com/office/powerpoint/2010/main" val="383731128"/>
      </p:ext>
    </p:extLst>
  </p:cSld>
  <p:clrMapOvr>
    <a:masterClrMapping/>
  </p:clrMapOvr>
  <p:transition xmlns:p14="http://schemas.microsoft.com/office/powerpoint/2010/main" advTm="43976"/>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76200" y="152400"/>
            <a:ext cx="8915400" cy="1143000"/>
          </a:xfrm>
        </p:spPr>
        <p:txBody>
          <a:bodyPr>
            <a:noAutofit/>
          </a:bodyPr>
          <a:lstStyle/>
          <a:p>
            <a:pPr algn="l"/>
            <a:r>
              <a:rPr lang="en-US" sz="3600" b="1" dirty="0" smtClean="0">
                <a:solidFill>
                  <a:srgbClr val="000090"/>
                </a:solidFill>
                <a:latin typeface="Arial"/>
                <a:cs typeface="Arial"/>
              </a:rPr>
              <a:t>Solution</a:t>
            </a:r>
            <a:r>
              <a:rPr lang="en-US" sz="3200" b="1" dirty="0" smtClean="0">
                <a:solidFill>
                  <a:srgbClr val="000090"/>
                </a:solidFill>
                <a:latin typeface="Arial"/>
                <a:cs typeface="Arial"/>
              </a:rPr>
              <a:t>: a general approach to lower-		          bounding TF normalization</a:t>
            </a:r>
            <a:endParaRPr lang="en-US" sz="3200" b="1" dirty="0">
              <a:solidFill>
                <a:srgbClr val="000090"/>
              </a:solidFill>
              <a:latin typeface="Arial"/>
              <a:cs typeface="Arial"/>
            </a:endParaRPr>
          </a:p>
        </p:txBody>
      </p:sp>
      <p:sp>
        <p:nvSpPr>
          <p:cNvPr id="3" name="内容占位符 2"/>
          <p:cNvSpPr>
            <a:spLocks noGrp="1"/>
          </p:cNvSpPr>
          <p:nvPr>
            <p:ph idx="1"/>
          </p:nvPr>
        </p:nvSpPr>
        <p:spPr>
          <a:xfrm>
            <a:off x="457200" y="1524000"/>
            <a:ext cx="8229600" cy="4525963"/>
          </a:xfrm>
        </p:spPr>
        <p:txBody>
          <a:bodyPr/>
          <a:lstStyle/>
          <a:p>
            <a:r>
              <a:rPr lang="en-US" sz="2800" dirty="0" smtClean="0"/>
              <a:t>Current retrieval model:</a:t>
            </a:r>
          </a:p>
          <a:p>
            <a:endParaRPr lang="en-US" sz="2800" dirty="0" smtClean="0"/>
          </a:p>
          <a:p>
            <a:endParaRPr lang="en-US" sz="2800" dirty="0" smtClean="0"/>
          </a:p>
          <a:p>
            <a:endParaRPr lang="en-US" sz="2800" dirty="0" smtClean="0"/>
          </a:p>
          <a:p>
            <a:r>
              <a:rPr lang="en-US" sz="2800" dirty="0" smtClean="0"/>
              <a:t>Lower-bounded retrieval model:</a:t>
            </a:r>
          </a:p>
          <a:p>
            <a:endParaRPr lang="en-US" dirty="0"/>
          </a:p>
        </p:txBody>
      </p:sp>
      <p:sp>
        <p:nvSpPr>
          <p:cNvPr id="4" name="灯片编号占位符 3"/>
          <p:cNvSpPr>
            <a:spLocks noGrp="1"/>
          </p:cNvSpPr>
          <p:nvPr>
            <p:ph type="sldNum" sz="quarter" idx="12"/>
          </p:nvPr>
        </p:nvSpPr>
        <p:spPr/>
        <p:txBody>
          <a:bodyPr/>
          <a:lstStyle/>
          <a:p>
            <a:pPr>
              <a:defRPr/>
            </a:pPr>
            <a:fld id="{6253D84C-D7EB-49B2-942B-4D35E50B7678}" type="slidenum">
              <a:rPr lang="en-US" smtClean="0"/>
              <a:pPr>
                <a:defRPr/>
              </a:pPr>
              <a:t>71</a:t>
            </a:fld>
            <a:endParaRPr lang="en-US"/>
          </a:p>
        </p:txBody>
      </p:sp>
      <p:graphicFrame>
        <p:nvGraphicFramePr>
          <p:cNvPr id="5" name="Object 3"/>
          <p:cNvGraphicFramePr>
            <a:graphicFrameLocks noChangeAspect="1"/>
          </p:cNvGraphicFramePr>
          <p:nvPr/>
        </p:nvGraphicFramePr>
        <p:xfrm>
          <a:off x="2058987" y="2590800"/>
          <a:ext cx="3427413" cy="685800"/>
        </p:xfrm>
        <a:graphic>
          <a:graphicData uri="http://schemas.openxmlformats.org/presentationml/2006/ole">
            <mc:AlternateContent xmlns:mc="http://schemas.openxmlformats.org/markup-compatibility/2006">
              <mc:Choice xmlns:v="urn:schemas-microsoft-com:vml" Requires="v">
                <p:oleObj spid="_x0000_s30619" name="公式" r:id="rId5" imgW="1079280" imgH="215640" progId="Equation.3">
                  <p:embed/>
                </p:oleObj>
              </mc:Choice>
              <mc:Fallback>
                <p:oleObj name="公式" r:id="rId5" imgW="1079280" imgH="21564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58987" y="2590800"/>
                        <a:ext cx="3427413" cy="685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cxnSp>
        <p:nvCxnSpPr>
          <p:cNvPr id="18" name="直接箭头连接符 17"/>
          <p:cNvCxnSpPr/>
          <p:nvPr/>
        </p:nvCxnSpPr>
        <p:spPr>
          <a:xfrm flipH="1">
            <a:off x="4495800" y="2392363"/>
            <a:ext cx="304800" cy="274637"/>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4876800" y="2133600"/>
            <a:ext cx="2122697" cy="400110"/>
          </a:xfrm>
          <a:prstGeom prst="rect">
            <a:avLst/>
          </a:prstGeom>
          <a:noFill/>
        </p:spPr>
        <p:txBody>
          <a:bodyPr wrap="none" rtlCol="0">
            <a:spAutoFit/>
          </a:bodyPr>
          <a:lstStyle/>
          <a:p>
            <a:r>
              <a:rPr lang="en-US" sz="2000" dirty="0" smtClean="0"/>
              <a:t>Document length</a:t>
            </a:r>
            <a:endParaRPr lang="en-US" sz="2000" dirty="0"/>
          </a:p>
        </p:txBody>
      </p:sp>
      <p:cxnSp>
        <p:nvCxnSpPr>
          <p:cNvPr id="21" name="直接箭头连接符 20"/>
          <p:cNvCxnSpPr/>
          <p:nvPr/>
        </p:nvCxnSpPr>
        <p:spPr>
          <a:xfrm>
            <a:off x="2514600" y="2362200"/>
            <a:ext cx="457200" cy="274637"/>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609600" y="2133600"/>
            <a:ext cx="1950021" cy="400110"/>
          </a:xfrm>
          <a:prstGeom prst="rect">
            <a:avLst/>
          </a:prstGeom>
          <a:noFill/>
        </p:spPr>
        <p:txBody>
          <a:bodyPr wrap="none" rtlCol="0">
            <a:spAutoFit/>
          </a:bodyPr>
          <a:lstStyle/>
          <a:p>
            <a:r>
              <a:rPr lang="en-US" sz="2000" dirty="0" smtClean="0"/>
              <a:t>Term frequency</a:t>
            </a:r>
            <a:endParaRPr lang="en-US" sz="2000" dirty="0"/>
          </a:p>
        </p:txBody>
      </p:sp>
      <p:grpSp>
        <p:nvGrpSpPr>
          <p:cNvPr id="7" name="组合 36"/>
          <p:cNvGrpSpPr/>
          <p:nvPr/>
        </p:nvGrpSpPr>
        <p:grpSpPr>
          <a:xfrm>
            <a:off x="533400" y="4267200"/>
            <a:ext cx="7468376" cy="1524000"/>
            <a:chOff x="533400" y="4267200"/>
            <a:chExt cx="7468376" cy="1524000"/>
          </a:xfrm>
        </p:grpSpPr>
        <p:grpSp>
          <p:nvGrpSpPr>
            <p:cNvPr id="8" name="组合 32"/>
            <p:cNvGrpSpPr/>
            <p:nvPr/>
          </p:nvGrpSpPr>
          <p:grpSpPr>
            <a:xfrm>
              <a:off x="762000" y="4267200"/>
              <a:ext cx="7239776" cy="685800"/>
              <a:chOff x="762000" y="4267200"/>
              <a:chExt cx="7239776" cy="685800"/>
            </a:xfrm>
          </p:grpSpPr>
          <p:graphicFrame>
            <p:nvGraphicFramePr>
              <p:cNvPr id="1185803" name="Object 11"/>
              <p:cNvGraphicFramePr>
                <a:graphicFrameLocks noChangeAspect="1"/>
              </p:cNvGraphicFramePr>
              <p:nvPr/>
            </p:nvGraphicFramePr>
            <p:xfrm>
              <a:off x="762000" y="4267200"/>
              <a:ext cx="5565776" cy="685800"/>
            </p:xfrm>
            <a:graphic>
              <a:graphicData uri="http://schemas.openxmlformats.org/presentationml/2006/ole">
                <mc:AlternateContent xmlns:mc="http://schemas.openxmlformats.org/markup-compatibility/2006">
                  <mc:Choice xmlns:v="urn:schemas-microsoft-com:vml" Requires="v">
                    <p:oleObj spid="_x0000_s30620" name="公式" r:id="rId7" imgW="1752480" imgH="215640" progId="Equation.3">
                      <p:embed/>
                    </p:oleObj>
                  </mc:Choice>
                  <mc:Fallback>
                    <p:oleObj name="公式" r:id="rId7" imgW="1752480" imgH="21564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62000" y="4267200"/>
                            <a:ext cx="5565776" cy="685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1" name="TextBox 30"/>
              <p:cNvSpPr txBox="1"/>
              <p:nvPr/>
            </p:nvSpPr>
            <p:spPr>
              <a:xfrm>
                <a:off x="6477000" y="4343400"/>
                <a:ext cx="1524776" cy="400110"/>
              </a:xfrm>
              <a:prstGeom prst="rect">
                <a:avLst/>
              </a:prstGeom>
              <a:noFill/>
            </p:spPr>
            <p:txBody>
              <a:bodyPr wrap="none" rtlCol="0">
                <a:spAutoFit/>
              </a:bodyPr>
              <a:lstStyle/>
              <a:p>
                <a:r>
                  <a:rPr lang="en-US" sz="2000" dirty="0" smtClean="0"/>
                  <a:t>If </a:t>
                </a:r>
                <a:r>
                  <a:rPr lang="en-US" sz="2000" i="1" dirty="0" smtClean="0"/>
                  <a:t>c</a:t>
                </a:r>
                <a:r>
                  <a:rPr lang="en-US" sz="2000" dirty="0" smtClean="0"/>
                  <a:t>(</a:t>
                </a:r>
                <a:r>
                  <a:rPr lang="en-US" sz="2000" i="1" dirty="0" smtClean="0"/>
                  <a:t>t</a:t>
                </a:r>
                <a:r>
                  <a:rPr lang="en-US" sz="2000" dirty="0" smtClean="0"/>
                  <a:t>, </a:t>
                </a:r>
                <a:r>
                  <a:rPr lang="en-US" sz="2000" i="1" dirty="0" smtClean="0"/>
                  <a:t>D</a:t>
                </a:r>
                <a:r>
                  <a:rPr lang="en-US" sz="2000" dirty="0" smtClean="0"/>
                  <a:t>) = 0</a:t>
                </a:r>
                <a:endParaRPr lang="en-US" sz="2000" dirty="0"/>
              </a:p>
            </p:txBody>
          </p:sp>
        </p:grpSp>
        <p:grpSp>
          <p:nvGrpSpPr>
            <p:cNvPr id="9" name="组合 33"/>
            <p:cNvGrpSpPr/>
            <p:nvPr/>
          </p:nvGrpSpPr>
          <p:grpSpPr>
            <a:xfrm>
              <a:off x="754063" y="5105400"/>
              <a:ext cx="7061765" cy="685800"/>
              <a:chOff x="754063" y="5105400"/>
              <a:chExt cx="7061765" cy="685800"/>
            </a:xfrm>
          </p:grpSpPr>
          <p:graphicFrame>
            <p:nvGraphicFramePr>
              <p:cNvPr id="24" name="Object 11"/>
              <p:cNvGraphicFramePr>
                <a:graphicFrameLocks noChangeAspect="1"/>
              </p:cNvGraphicFramePr>
              <p:nvPr/>
            </p:nvGraphicFramePr>
            <p:xfrm>
              <a:off x="754063" y="5105400"/>
              <a:ext cx="5646737" cy="685800"/>
            </p:xfrm>
            <a:graphic>
              <a:graphicData uri="http://schemas.openxmlformats.org/presentationml/2006/ole">
                <mc:AlternateContent xmlns:mc="http://schemas.openxmlformats.org/markup-compatibility/2006">
                  <mc:Choice xmlns:v="urn:schemas-microsoft-com:vml" Requires="v">
                    <p:oleObj spid="_x0000_s30621" name="公式" r:id="rId9" imgW="1777680" imgH="215640" progId="Equation.3">
                      <p:embed/>
                    </p:oleObj>
                  </mc:Choice>
                  <mc:Fallback>
                    <p:oleObj name="公式" r:id="rId9" imgW="1777680" imgH="215640" progId="Equation.3">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54063" y="5105400"/>
                            <a:ext cx="5646737" cy="685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2" name="TextBox 31"/>
              <p:cNvSpPr txBox="1"/>
              <p:nvPr/>
            </p:nvSpPr>
            <p:spPr>
              <a:xfrm>
                <a:off x="6477000" y="5181600"/>
                <a:ext cx="1338828" cy="400110"/>
              </a:xfrm>
              <a:prstGeom prst="rect">
                <a:avLst/>
              </a:prstGeom>
              <a:noFill/>
            </p:spPr>
            <p:txBody>
              <a:bodyPr wrap="none" rtlCol="0">
                <a:spAutoFit/>
              </a:bodyPr>
              <a:lstStyle/>
              <a:p>
                <a:r>
                  <a:rPr lang="en-US" sz="2000" dirty="0" smtClean="0"/>
                  <a:t>Otherwise</a:t>
                </a:r>
                <a:endParaRPr lang="en-US" sz="2000" dirty="0"/>
              </a:p>
            </p:txBody>
          </p:sp>
        </p:grpSp>
        <p:sp>
          <p:nvSpPr>
            <p:cNvPr id="36" name="左大括号 35"/>
            <p:cNvSpPr/>
            <p:nvPr/>
          </p:nvSpPr>
          <p:spPr>
            <a:xfrm>
              <a:off x="533400" y="4495800"/>
              <a:ext cx="228600" cy="914400"/>
            </a:xfrm>
            <a:prstGeom prst="leftBrace">
              <a:avLst/>
            </a:prstGeom>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34" name="组合 33"/>
          <p:cNvGrpSpPr/>
          <p:nvPr/>
        </p:nvGrpSpPr>
        <p:grpSpPr>
          <a:xfrm>
            <a:off x="3733800" y="4191000"/>
            <a:ext cx="3733800" cy="2138065"/>
            <a:chOff x="3733800" y="4191000"/>
            <a:chExt cx="3733800" cy="2138065"/>
          </a:xfrm>
        </p:grpSpPr>
        <p:sp>
          <p:nvSpPr>
            <p:cNvPr id="30" name="圆角矩形 29"/>
            <p:cNvSpPr/>
            <p:nvPr/>
          </p:nvSpPr>
          <p:spPr>
            <a:xfrm>
              <a:off x="4191000" y="4191000"/>
              <a:ext cx="2286000" cy="1600200"/>
            </a:xfrm>
            <a:prstGeom prst="roundRect">
              <a:avLst/>
            </a:prstGeom>
            <a:noFill/>
            <a:ln w="38100" cmpd="sng">
              <a:solidFill>
                <a:srgbClr val="6600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p:cNvSpPr txBox="1"/>
            <p:nvPr/>
          </p:nvSpPr>
          <p:spPr>
            <a:xfrm>
              <a:off x="3733800" y="5867400"/>
              <a:ext cx="3733800" cy="461665"/>
            </a:xfrm>
            <a:prstGeom prst="rect">
              <a:avLst/>
            </a:prstGeom>
            <a:noFill/>
          </p:spPr>
          <p:txBody>
            <a:bodyPr wrap="square" rtlCol="0">
              <a:spAutoFit/>
            </a:bodyPr>
            <a:lstStyle/>
            <a:p>
              <a:r>
                <a:rPr lang="en-US" sz="2400" b="1" dirty="0" smtClean="0">
                  <a:solidFill>
                    <a:srgbClr val="660066"/>
                  </a:solidFill>
                </a:rPr>
                <a:t>Appropriate Lower Bound</a:t>
              </a:r>
            </a:p>
          </p:txBody>
        </p:sp>
      </p:grpSp>
    </p:spTree>
    <p:custDataLst>
      <p:tags r:id="rId2"/>
    </p:custDataLst>
    <p:extLst>
      <p:ext uri="{BB962C8B-B14F-4D97-AF65-F5344CB8AC3E}">
        <p14:creationId xmlns:p14="http://schemas.microsoft.com/office/powerpoint/2010/main" val="2192427395"/>
      </p:ext>
    </p:extLst>
  </p:cSld>
  <p:clrMapOvr>
    <a:masterClrMapping/>
  </p:clrMapOvr>
  <p:transition xmlns:p14="http://schemas.microsoft.com/office/powerpoint/2010/main" advTm="169526"/>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标题 1"/>
          <p:cNvSpPr>
            <a:spLocks noGrp="1"/>
          </p:cNvSpPr>
          <p:nvPr>
            <p:ph type="title"/>
          </p:nvPr>
        </p:nvSpPr>
        <p:spPr>
          <a:xfrm>
            <a:off x="457200" y="152400"/>
            <a:ext cx="8229600" cy="1143000"/>
          </a:xfrm>
        </p:spPr>
        <p:txBody>
          <a:bodyPr>
            <a:noAutofit/>
          </a:bodyPr>
          <a:lstStyle/>
          <a:p>
            <a:pPr algn="l"/>
            <a:r>
              <a:rPr lang="en-US" sz="3200" b="1" dirty="0" smtClean="0">
                <a:solidFill>
                  <a:srgbClr val="000090"/>
                </a:solidFill>
                <a:latin typeface="Arial"/>
                <a:cs typeface="Arial"/>
              </a:rPr>
              <a:t>Example: Dir+, a lower-bounded version of the query likelihood function</a:t>
            </a:r>
            <a:endParaRPr lang="en-US" sz="3200" b="1" dirty="0">
              <a:solidFill>
                <a:srgbClr val="000090"/>
              </a:solidFill>
              <a:latin typeface="Arial"/>
              <a:cs typeface="Arial"/>
            </a:endParaRPr>
          </a:p>
        </p:txBody>
      </p:sp>
      <p:sp>
        <p:nvSpPr>
          <p:cNvPr id="4" name="灯片编号占位符 3"/>
          <p:cNvSpPr>
            <a:spLocks noGrp="1"/>
          </p:cNvSpPr>
          <p:nvPr>
            <p:ph type="sldNum" sz="quarter" idx="12"/>
          </p:nvPr>
        </p:nvSpPr>
        <p:spPr/>
        <p:txBody>
          <a:bodyPr/>
          <a:lstStyle/>
          <a:p>
            <a:pPr>
              <a:defRPr/>
            </a:pPr>
            <a:fld id="{6253D84C-D7EB-49B2-942B-4D35E50B7678}" type="slidenum">
              <a:rPr lang="en-US" smtClean="0"/>
              <a:pPr>
                <a:defRPr/>
              </a:pPr>
              <a:t>72</a:t>
            </a:fld>
            <a:endParaRPr lang="en-US"/>
          </a:p>
        </p:txBody>
      </p:sp>
      <p:sp>
        <p:nvSpPr>
          <p:cNvPr id="14" name="TextBox 13"/>
          <p:cNvSpPr txBox="1"/>
          <p:nvPr/>
        </p:nvSpPr>
        <p:spPr>
          <a:xfrm>
            <a:off x="609600" y="5481935"/>
            <a:ext cx="7543800" cy="461665"/>
          </a:xfrm>
          <a:prstGeom prst="rect">
            <a:avLst/>
          </a:prstGeom>
        </p:spPr>
        <p:style>
          <a:lnRef idx="1">
            <a:schemeClr val="accent1"/>
          </a:lnRef>
          <a:fillRef idx="3">
            <a:schemeClr val="accent1"/>
          </a:fillRef>
          <a:effectRef idx="2">
            <a:schemeClr val="accent1"/>
          </a:effectRef>
          <a:fontRef idx="minor">
            <a:schemeClr val="lt1"/>
          </a:fontRef>
        </p:style>
        <p:txBody>
          <a:bodyPr wrap="square" rtlCol="0">
            <a:spAutoFit/>
          </a:bodyPr>
          <a:lstStyle/>
          <a:p>
            <a:pPr algn="ctr"/>
            <a:r>
              <a:rPr lang="en-US" sz="2400" b="1" dirty="0" smtClean="0"/>
              <a:t>Dir+ incurs almost no additional computational cost</a:t>
            </a:r>
            <a:endParaRPr lang="en-US" sz="2400" b="1" dirty="0"/>
          </a:p>
        </p:txBody>
      </p:sp>
      <p:grpSp>
        <p:nvGrpSpPr>
          <p:cNvPr id="3" name="组合 16"/>
          <p:cNvGrpSpPr/>
          <p:nvPr/>
        </p:nvGrpSpPr>
        <p:grpSpPr>
          <a:xfrm>
            <a:off x="228600" y="1828800"/>
            <a:ext cx="8153400" cy="1129830"/>
            <a:chOff x="228600" y="1547792"/>
            <a:chExt cx="7239000" cy="905988"/>
          </a:xfrm>
        </p:grpSpPr>
        <p:sp>
          <p:nvSpPr>
            <p:cNvPr id="7" name="TextBox 6"/>
            <p:cNvSpPr txBox="1"/>
            <p:nvPr/>
          </p:nvSpPr>
          <p:spPr>
            <a:xfrm>
              <a:off x="228600" y="1797050"/>
              <a:ext cx="762000" cy="461665"/>
            </a:xfrm>
            <a:prstGeom prst="rect">
              <a:avLst/>
            </a:prstGeom>
            <a:noFill/>
          </p:spPr>
          <p:txBody>
            <a:bodyPr wrap="square" rtlCol="0">
              <a:spAutoFit/>
            </a:bodyPr>
            <a:lstStyle/>
            <a:p>
              <a:r>
                <a:rPr lang="en-US" sz="2400" dirty="0" smtClean="0"/>
                <a:t>Dir:</a:t>
              </a:r>
              <a:endParaRPr lang="en-US" sz="2400" dirty="0"/>
            </a:p>
          </p:txBody>
        </p:sp>
        <p:graphicFrame>
          <p:nvGraphicFramePr>
            <p:cNvPr id="707588" name="Object 4"/>
            <p:cNvGraphicFramePr>
              <a:graphicFrameLocks noChangeAspect="1"/>
            </p:cNvGraphicFramePr>
            <p:nvPr/>
          </p:nvGraphicFramePr>
          <p:xfrm>
            <a:off x="1101845" y="1547792"/>
            <a:ext cx="6365755" cy="905988"/>
          </p:xfrm>
          <a:graphic>
            <a:graphicData uri="http://schemas.openxmlformats.org/presentationml/2006/ole">
              <mc:AlternateContent xmlns:mc="http://schemas.openxmlformats.org/markup-compatibility/2006">
                <mc:Choice xmlns:v="urn:schemas-microsoft-com:vml" Requires="v">
                  <p:oleObj spid="_x0000_s31345" name="公式" r:id="rId5" imgW="3213000" imgH="457200" progId="Equation.3">
                    <p:embed/>
                  </p:oleObj>
                </mc:Choice>
                <mc:Fallback>
                  <p:oleObj name="公式" r:id="rId5" imgW="3213000" imgH="4572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01845" y="1547792"/>
                          <a:ext cx="6365755" cy="9059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pSp>
        <p:nvGrpSpPr>
          <p:cNvPr id="5" name="组合 17"/>
          <p:cNvGrpSpPr/>
          <p:nvPr/>
        </p:nvGrpSpPr>
        <p:grpSpPr>
          <a:xfrm>
            <a:off x="228600" y="3284538"/>
            <a:ext cx="8284273" cy="1897062"/>
            <a:chOff x="228600" y="3284538"/>
            <a:chExt cx="8284273" cy="1897062"/>
          </a:xfrm>
        </p:grpSpPr>
        <p:graphicFrame>
          <p:nvGraphicFramePr>
            <p:cNvPr id="707589" name="Object 5"/>
            <p:cNvGraphicFramePr>
              <a:graphicFrameLocks noChangeAspect="1"/>
            </p:cNvGraphicFramePr>
            <p:nvPr/>
          </p:nvGraphicFramePr>
          <p:xfrm>
            <a:off x="1219200" y="3284538"/>
            <a:ext cx="7293673" cy="1897062"/>
          </p:xfrm>
          <a:graphic>
            <a:graphicData uri="http://schemas.openxmlformats.org/presentationml/2006/ole">
              <mc:AlternateContent xmlns:mc="http://schemas.openxmlformats.org/markup-compatibility/2006">
                <mc:Choice xmlns:v="urn:schemas-microsoft-com:vml" Requires="v">
                  <p:oleObj spid="_x0000_s31346" name="公式" r:id="rId7" imgW="3619440" imgH="939600" progId="Equation.3">
                    <p:embed/>
                  </p:oleObj>
                </mc:Choice>
                <mc:Fallback>
                  <p:oleObj name="公式" r:id="rId7" imgW="3619440" imgH="93960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19200" y="3284538"/>
                          <a:ext cx="7293673" cy="18970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6" name="TextBox 15"/>
            <p:cNvSpPr txBox="1"/>
            <p:nvPr/>
          </p:nvSpPr>
          <p:spPr>
            <a:xfrm>
              <a:off x="228600" y="3581400"/>
              <a:ext cx="914400" cy="461665"/>
            </a:xfrm>
            <a:prstGeom prst="rect">
              <a:avLst/>
            </a:prstGeom>
            <a:noFill/>
          </p:spPr>
          <p:txBody>
            <a:bodyPr wrap="square" rtlCol="0">
              <a:spAutoFit/>
            </a:bodyPr>
            <a:lstStyle/>
            <a:p>
              <a:r>
                <a:rPr lang="en-US" sz="2400" dirty="0" smtClean="0"/>
                <a:t>Dir+:</a:t>
              </a:r>
              <a:endParaRPr lang="en-US" sz="2400" dirty="0"/>
            </a:p>
          </p:txBody>
        </p:sp>
      </p:grpSp>
      <p:sp>
        <p:nvSpPr>
          <p:cNvPr id="19" name="圆角矩形 18"/>
          <p:cNvSpPr/>
          <p:nvPr/>
        </p:nvSpPr>
        <p:spPr>
          <a:xfrm>
            <a:off x="5791200" y="3276600"/>
            <a:ext cx="2590800" cy="10668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2"/>
    </p:custDataLst>
    <p:extLst>
      <p:ext uri="{BB962C8B-B14F-4D97-AF65-F5344CB8AC3E}">
        <p14:creationId xmlns:p14="http://schemas.microsoft.com/office/powerpoint/2010/main" val="2652295400"/>
      </p:ext>
    </p:extLst>
  </p:cSld>
  <p:clrMapOvr>
    <a:masterClrMapping/>
  </p:clrMapOvr>
  <p:transition xmlns:p14="http://schemas.microsoft.com/office/powerpoint/2010/main" advTm="41137"/>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9"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57200" y="228600"/>
            <a:ext cx="8229600" cy="1143000"/>
          </a:xfrm>
        </p:spPr>
        <p:txBody>
          <a:bodyPr>
            <a:normAutofit fontScale="90000"/>
          </a:bodyPr>
          <a:lstStyle/>
          <a:p>
            <a:pPr algn="l"/>
            <a:r>
              <a:rPr lang="en-US" sz="3600" b="1" dirty="0" smtClean="0">
                <a:solidFill>
                  <a:srgbClr val="000090"/>
                </a:solidFill>
                <a:latin typeface="Arial"/>
                <a:cs typeface="Arial"/>
              </a:rPr>
              <a:t>Example: </a:t>
            </a:r>
            <a:r>
              <a:rPr lang="en-US" sz="3600" b="1" dirty="0" err="1" smtClean="0">
                <a:solidFill>
                  <a:srgbClr val="000090"/>
                </a:solidFill>
                <a:latin typeface="Arial"/>
                <a:cs typeface="Arial"/>
              </a:rPr>
              <a:t>BM25</a:t>
            </a:r>
            <a:r>
              <a:rPr lang="en-US" sz="3600" b="1" dirty="0" smtClean="0">
                <a:solidFill>
                  <a:srgbClr val="000090"/>
                </a:solidFill>
                <a:latin typeface="Arial"/>
                <a:cs typeface="Arial"/>
              </a:rPr>
              <a:t>+, a lower-bounded version of </a:t>
            </a:r>
            <a:r>
              <a:rPr lang="en-US" sz="3600" b="1" dirty="0" err="1" smtClean="0">
                <a:solidFill>
                  <a:srgbClr val="000090"/>
                </a:solidFill>
                <a:latin typeface="Arial"/>
                <a:cs typeface="Arial"/>
              </a:rPr>
              <a:t>BM25</a:t>
            </a:r>
            <a:endParaRPr lang="en-US" sz="3600" b="1" dirty="0">
              <a:solidFill>
                <a:srgbClr val="000090"/>
              </a:solidFill>
              <a:latin typeface="Arial"/>
              <a:cs typeface="Arial"/>
            </a:endParaRPr>
          </a:p>
        </p:txBody>
      </p:sp>
      <p:sp>
        <p:nvSpPr>
          <p:cNvPr id="4" name="灯片编号占位符 3"/>
          <p:cNvSpPr>
            <a:spLocks noGrp="1"/>
          </p:cNvSpPr>
          <p:nvPr>
            <p:ph type="sldNum" sz="quarter" idx="12"/>
          </p:nvPr>
        </p:nvSpPr>
        <p:spPr/>
        <p:txBody>
          <a:bodyPr/>
          <a:lstStyle/>
          <a:p>
            <a:pPr>
              <a:defRPr/>
            </a:pPr>
            <a:fld id="{6253D84C-D7EB-49B2-942B-4D35E50B7678}" type="slidenum">
              <a:rPr lang="en-US" smtClean="0"/>
              <a:pPr>
                <a:defRPr/>
              </a:pPr>
              <a:t>73</a:t>
            </a:fld>
            <a:endParaRPr lang="en-US"/>
          </a:p>
        </p:txBody>
      </p:sp>
      <p:grpSp>
        <p:nvGrpSpPr>
          <p:cNvPr id="3" name="组合 9"/>
          <p:cNvGrpSpPr/>
          <p:nvPr/>
        </p:nvGrpSpPr>
        <p:grpSpPr>
          <a:xfrm>
            <a:off x="228600" y="1900535"/>
            <a:ext cx="8382000" cy="1263650"/>
            <a:chOff x="228600" y="1708150"/>
            <a:chExt cx="8382000" cy="1263650"/>
          </a:xfrm>
        </p:grpSpPr>
        <p:graphicFrame>
          <p:nvGraphicFramePr>
            <p:cNvPr id="191490" name="Object 2"/>
            <p:cNvGraphicFramePr>
              <a:graphicFrameLocks noChangeAspect="1"/>
            </p:cNvGraphicFramePr>
            <p:nvPr/>
          </p:nvGraphicFramePr>
          <p:xfrm>
            <a:off x="1365250" y="1708150"/>
            <a:ext cx="7245350" cy="1263650"/>
          </p:xfrm>
          <a:graphic>
            <a:graphicData uri="http://schemas.openxmlformats.org/presentationml/2006/ole">
              <mc:AlternateContent xmlns:mc="http://schemas.openxmlformats.org/markup-compatibility/2006">
                <mc:Choice xmlns:v="urn:schemas-microsoft-com:vml" Requires="v">
                  <p:oleObj spid="_x0000_s32369" name="公式" r:id="rId5" imgW="3568680" imgH="622080" progId="Equation.3">
                    <p:embed/>
                  </p:oleObj>
                </mc:Choice>
                <mc:Fallback>
                  <p:oleObj name="公式" r:id="rId5" imgW="3568680" imgH="62208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65250" y="1708150"/>
                          <a:ext cx="7245350" cy="12636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TextBox 6"/>
            <p:cNvSpPr txBox="1"/>
            <p:nvPr/>
          </p:nvSpPr>
          <p:spPr>
            <a:xfrm>
              <a:off x="228600" y="1905000"/>
              <a:ext cx="1143000" cy="461665"/>
            </a:xfrm>
            <a:prstGeom prst="rect">
              <a:avLst/>
            </a:prstGeom>
            <a:noFill/>
          </p:spPr>
          <p:txBody>
            <a:bodyPr wrap="square" rtlCol="0">
              <a:spAutoFit/>
            </a:bodyPr>
            <a:lstStyle/>
            <a:p>
              <a:pPr algn="ctr"/>
              <a:r>
                <a:rPr lang="en-US" sz="2400" dirty="0" err="1" smtClean="0"/>
                <a:t>BM25</a:t>
              </a:r>
              <a:r>
                <a:rPr lang="en-US" sz="2400" dirty="0" smtClean="0"/>
                <a:t>:</a:t>
              </a:r>
              <a:endParaRPr lang="en-US" sz="2400" dirty="0"/>
            </a:p>
          </p:txBody>
        </p:sp>
      </p:grpSp>
      <p:grpSp>
        <p:nvGrpSpPr>
          <p:cNvPr id="5" name="组合 12"/>
          <p:cNvGrpSpPr/>
          <p:nvPr/>
        </p:nvGrpSpPr>
        <p:grpSpPr>
          <a:xfrm>
            <a:off x="0" y="3348335"/>
            <a:ext cx="8894762" cy="1671587"/>
            <a:chOff x="0" y="3276600"/>
            <a:chExt cx="8894762" cy="1671587"/>
          </a:xfrm>
        </p:grpSpPr>
        <p:grpSp>
          <p:nvGrpSpPr>
            <p:cNvPr id="8" name="组合 10"/>
            <p:cNvGrpSpPr/>
            <p:nvPr/>
          </p:nvGrpSpPr>
          <p:grpSpPr>
            <a:xfrm>
              <a:off x="0" y="3276600"/>
              <a:ext cx="8894762" cy="1671587"/>
              <a:chOff x="0" y="3433813"/>
              <a:chExt cx="8894762" cy="1671587"/>
            </a:xfrm>
          </p:grpSpPr>
          <p:graphicFrame>
            <p:nvGraphicFramePr>
              <p:cNvPr id="6" name="Object 2"/>
              <p:cNvGraphicFramePr>
                <a:graphicFrameLocks noChangeAspect="1"/>
              </p:cNvGraphicFramePr>
              <p:nvPr/>
            </p:nvGraphicFramePr>
            <p:xfrm>
              <a:off x="1295400" y="3433813"/>
              <a:ext cx="7599362" cy="1671587"/>
            </p:xfrm>
            <a:graphic>
              <a:graphicData uri="http://schemas.openxmlformats.org/presentationml/2006/ole">
                <mc:AlternateContent xmlns:mc="http://schemas.openxmlformats.org/markup-compatibility/2006">
                  <mc:Choice xmlns:v="urn:schemas-microsoft-com:vml" Requires="v">
                    <p:oleObj spid="_x0000_s32370" name="公式" r:id="rId7" imgW="3924000" imgH="863280" progId="Equation.3">
                      <p:embed/>
                    </p:oleObj>
                  </mc:Choice>
                  <mc:Fallback>
                    <p:oleObj name="公式" r:id="rId7" imgW="3924000" imgH="86328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95400" y="3433813"/>
                            <a:ext cx="7599362" cy="167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 name="TextBox 8"/>
              <p:cNvSpPr txBox="1"/>
              <p:nvPr/>
            </p:nvSpPr>
            <p:spPr>
              <a:xfrm>
                <a:off x="0" y="4038600"/>
                <a:ext cx="1371600" cy="461665"/>
              </a:xfrm>
              <a:prstGeom prst="rect">
                <a:avLst/>
              </a:prstGeom>
              <a:noFill/>
            </p:spPr>
            <p:txBody>
              <a:bodyPr wrap="square" rtlCol="0">
                <a:spAutoFit/>
              </a:bodyPr>
              <a:lstStyle/>
              <a:p>
                <a:pPr algn="ctr"/>
                <a:r>
                  <a:rPr lang="en-US" sz="2400" dirty="0" err="1" smtClean="0"/>
                  <a:t>BM25</a:t>
                </a:r>
                <a:r>
                  <a:rPr lang="en-US" sz="2400" dirty="0" smtClean="0"/>
                  <a:t>+:</a:t>
                </a:r>
                <a:endParaRPr lang="en-US" sz="2400" dirty="0"/>
              </a:p>
            </p:txBody>
          </p:sp>
        </p:grpSp>
        <p:sp>
          <p:nvSpPr>
            <p:cNvPr id="12" name="椭圆 11"/>
            <p:cNvSpPr/>
            <p:nvPr/>
          </p:nvSpPr>
          <p:spPr>
            <a:xfrm>
              <a:off x="7086600" y="3810000"/>
              <a:ext cx="533400" cy="60960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TextBox 13"/>
          <p:cNvSpPr txBox="1"/>
          <p:nvPr/>
        </p:nvSpPr>
        <p:spPr>
          <a:xfrm>
            <a:off x="609600" y="5334000"/>
            <a:ext cx="7543800" cy="954107"/>
          </a:xfrm>
          <a:prstGeom prst="rect">
            <a:avLst/>
          </a:prstGeom>
        </p:spPr>
        <p:style>
          <a:lnRef idx="1">
            <a:schemeClr val="accent1"/>
          </a:lnRef>
          <a:fillRef idx="3">
            <a:schemeClr val="accent1"/>
          </a:fillRef>
          <a:effectRef idx="2">
            <a:schemeClr val="accent1"/>
          </a:effectRef>
          <a:fontRef idx="minor">
            <a:schemeClr val="lt1"/>
          </a:fontRef>
        </p:style>
        <p:txBody>
          <a:bodyPr wrap="square" rtlCol="0">
            <a:spAutoFit/>
          </a:bodyPr>
          <a:lstStyle/>
          <a:p>
            <a:pPr algn="ctr"/>
            <a:r>
              <a:rPr lang="en-US" sz="2800" b="1" dirty="0" err="1" smtClean="0"/>
              <a:t>BM25</a:t>
            </a:r>
            <a:r>
              <a:rPr lang="en-US" sz="2800" b="1" dirty="0" smtClean="0"/>
              <a:t>+ incurs almost no additional computational cost</a:t>
            </a:r>
            <a:endParaRPr lang="en-US" sz="2800" b="1" dirty="0"/>
          </a:p>
        </p:txBody>
      </p:sp>
    </p:spTree>
    <p:custDataLst>
      <p:tags r:id="rId2"/>
    </p:custDataLst>
    <p:extLst>
      <p:ext uri="{BB962C8B-B14F-4D97-AF65-F5344CB8AC3E}">
        <p14:creationId xmlns:p14="http://schemas.microsoft.com/office/powerpoint/2010/main" val="4145467066"/>
      </p:ext>
    </p:extLst>
  </p:cSld>
  <p:clrMapOvr>
    <a:masterClrMapping/>
  </p:clrMapOvr>
  <p:transition xmlns:p14="http://schemas.microsoft.com/office/powerpoint/2010/main" advTm="34726"/>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itle 1"/>
          <p:cNvSpPr>
            <a:spLocks noGrp="1"/>
          </p:cNvSpPr>
          <p:nvPr>
            <p:ph type="title"/>
          </p:nvPr>
        </p:nvSpPr>
        <p:spPr>
          <a:xfrm>
            <a:off x="0" y="76200"/>
            <a:ext cx="9144000" cy="990600"/>
          </a:xfrm>
        </p:spPr>
        <p:txBody>
          <a:bodyPr/>
          <a:lstStyle/>
          <a:p>
            <a:r>
              <a:rPr lang="en-US" altLang="en-US" b="1" dirty="0" smtClean="0">
                <a:solidFill>
                  <a:srgbClr val="000090"/>
                </a:solidFill>
                <a:latin typeface="Arial" charset="0"/>
                <a:cs typeface="Arial" charset="0"/>
              </a:rPr>
              <a:t>BM25+ Improves over BM25</a:t>
            </a:r>
          </a:p>
        </p:txBody>
      </p:sp>
      <p:graphicFrame>
        <p:nvGraphicFramePr>
          <p:cNvPr id="2" name="Table 1"/>
          <p:cNvGraphicFramePr>
            <a:graphicFrameLocks noGrp="1"/>
          </p:cNvGraphicFramePr>
          <p:nvPr>
            <p:extLst>
              <p:ext uri="{D42A27DB-BD31-4B8C-83A1-F6EECF244321}">
                <p14:modId xmlns:p14="http://schemas.microsoft.com/office/powerpoint/2010/main" val="1838119181"/>
              </p:ext>
            </p:extLst>
          </p:nvPr>
        </p:nvGraphicFramePr>
        <p:xfrm>
          <a:off x="381000" y="1397000"/>
          <a:ext cx="8305800" cy="4318000"/>
        </p:xfrm>
        <a:graphic>
          <a:graphicData uri="http://schemas.openxmlformats.org/drawingml/2006/table">
            <a:tbl>
              <a:tblPr firstRow="1" bandRow="1">
                <a:tableStyleId>{5C22544A-7EE6-4342-B048-85BDC9FD1C3A}</a:tableStyleId>
              </a:tblPr>
              <a:tblGrid>
                <a:gridCol w="1384300"/>
                <a:gridCol w="1766176"/>
                <a:gridCol w="1116724"/>
                <a:gridCol w="1270000"/>
                <a:gridCol w="1384300"/>
                <a:gridCol w="1384300"/>
              </a:tblGrid>
              <a:tr h="863600">
                <a:tc>
                  <a:txBody>
                    <a:bodyPr/>
                    <a:lstStyle/>
                    <a:p>
                      <a:r>
                        <a:rPr lang="en-US" sz="2400" dirty="0" smtClean="0"/>
                        <a:t>Query</a:t>
                      </a:r>
                      <a:endParaRPr lang="en-US" sz="2400" dirty="0"/>
                    </a:p>
                  </a:txBody>
                  <a:tcPr/>
                </a:tc>
                <a:tc>
                  <a:txBody>
                    <a:bodyPr/>
                    <a:lstStyle/>
                    <a:p>
                      <a:r>
                        <a:rPr lang="en-US" sz="2400" dirty="0" smtClean="0"/>
                        <a:t>Method</a:t>
                      </a:r>
                      <a:endParaRPr lang="en-US" sz="2400" dirty="0"/>
                    </a:p>
                  </a:txBody>
                  <a:tcPr/>
                </a:tc>
                <a:tc>
                  <a:txBody>
                    <a:bodyPr/>
                    <a:lstStyle/>
                    <a:p>
                      <a:r>
                        <a:rPr lang="en-US" sz="2400" dirty="0" smtClean="0"/>
                        <a:t>WT10G</a:t>
                      </a:r>
                      <a:endParaRPr lang="en-US" sz="2400" dirty="0"/>
                    </a:p>
                  </a:txBody>
                  <a:tcPr/>
                </a:tc>
                <a:tc>
                  <a:txBody>
                    <a:bodyPr/>
                    <a:lstStyle/>
                    <a:p>
                      <a:r>
                        <a:rPr lang="en-US" sz="2400" dirty="0" smtClean="0"/>
                        <a:t>WT2G</a:t>
                      </a:r>
                      <a:endParaRPr lang="en-US" sz="2400" dirty="0"/>
                    </a:p>
                  </a:txBody>
                  <a:tcPr/>
                </a:tc>
                <a:tc>
                  <a:txBody>
                    <a:bodyPr/>
                    <a:lstStyle/>
                    <a:p>
                      <a:r>
                        <a:rPr lang="en-US" sz="2400" dirty="0" smtClean="0"/>
                        <a:t>Terabyte</a:t>
                      </a:r>
                      <a:endParaRPr lang="en-US" sz="2400" dirty="0"/>
                    </a:p>
                  </a:txBody>
                  <a:tcPr/>
                </a:tc>
                <a:tc>
                  <a:txBody>
                    <a:bodyPr/>
                    <a:lstStyle/>
                    <a:p>
                      <a:r>
                        <a:rPr lang="en-US" sz="2400" dirty="0" smtClean="0"/>
                        <a:t>Robust04</a:t>
                      </a:r>
                      <a:endParaRPr lang="en-US" sz="2400" dirty="0"/>
                    </a:p>
                  </a:txBody>
                  <a:tcPr/>
                </a:tc>
              </a:tr>
              <a:tr h="863600">
                <a:tc rowSpan="2">
                  <a:txBody>
                    <a:bodyPr/>
                    <a:lstStyle/>
                    <a:p>
                      <a:endParaRPr lang="en-US" sz="2400" dirty="0" smtClean="0"/>
                    </a:p>
                    <a:p>
                      <a:r>
                        <a:rPr lang="en-US" sz="2400" dirty="0" smtClean="0"/>
                        <a:t>Short</a:t>
                      </a:r>
                      <a:endParaRPr lang="en-US" sz="2400" dirty="0"/>
                    </a:p>
                  </a:txBody>
                  <a:tcPr/>
                </a:tc>
                <a:tc>
                  <a:txBody>
                    <a:bodyPr/>
                    <a:lstStyle/>
                    <a:p>
                      <a:r>
                        <a:rPr lang="en-US" sz="2400" dirty="0" smtClean="0"/>
                        <a:t>BM25</a:t>
                      </a:r>
                      <a:endParaRPr lang="en-US" sz="2400" dirty="0"/>
                    </a:p>
                  </a:txBody>
                  <a:tcPr/>
                </a:tc>
                <a:tc>
                  <a:txBody>
                    <a:bodyPr/>
                    <a:lstStyle/>
                    <a:p>
                      <a:r>
                        <a:rPr lang="en-US" sz="2400" dirty="0" smtClean="0"/>
                        <a:t>0.1879</a:t>
                      </a:r>
                      <a:endParaRPr lang="en-US" sz="2400" dirty="0"/>
                    </a:p>
                  </a:txBody>
                  <a:tcPr/>
                </a:tc>
                <a:tc>
                  <a:txBody>
                    <a:bodyPr/>
                    <a:lstStyle/>
                    <a:p>
                      <a:r>
                        <a:rPr lang="en-US" sz="2400" dirty="0" smtClean="0"/>
                        <a:t>0.3104</a:t>
                      </a:r>
                      <a:endParaRPr lang="en-US" sz="2400" dirty="0"/>
                    </a:p>
                  </a:txBody>
                  <a:tcPr/>
                </a:tc>
                <a:tc>
                  <a:txBody>
                    <a:bodyPr/>
                    <a:lstStyle/>
                    <a:p>
                      <a:r>
                        <a:rPr lang="en-US" sz="2400" dirty="0" smtClean="0"/>
                        <a:t>0.2931</a:t>
                      </a:r>
                      <a:endParaRPr lang="en-US" sz="2400" dirty="0"/>
                    </a:p>
                  </a:txBody>
                  <a:tcPr/>
                </a:tc>
                <a:tc>
                  <a:txBody>
                    <a:bodyPr/>
                    <a:lstStyle/>
                    <a:p>
                      <a:r>
                        <a:rPr lang="en-US" sz="2400" dirty="0" smtClean="0"/>
                        <a:t>0.2544</a:t>
                      </a:r>
                      <a:endParaRPr lang="en-US" sz="2400" dirty="0"/>
                    </a:p>
                  </a:txBody>
                  <a:tcPr/>
                </a:tc>
              </a:tr>
              <a:tr h="863600">
                <a:tc vMerge="1">
                  <a:txBody>
                    <a:bodyPr/>
                    <a:lstStyle/>
                    <a:p>
                      <a:endParaRPr lang="en-US" dirty="0"/>
                    </a:p>
                  </a:txBody>
                  <a:tcPr/>
                </a:tc>
                <a:tc>
                  <a:txBody>
                    <a:bodyPr/>
                    <a:lstStyle/>
                    <a:p>
                      <a:r>
                        <a:rPr lang="en-US" sz="2400" dirty="0" smtClean="0"/>
                        <a:t>BM25+</a:t>
                      </a:r>
                      <a:endParaRPr lang="en-US" sz="2400" dirty="0"/>
                    </a:p>
                  </a:txBody>
                  <a:tcPr/>
                </a:tc>
                <a:tc>
                  <a:txBody>
                    <a:bodyPr/>
                    <a:lstStyle/>
                    <a:p>
                      <a:r>
                        <a:rPr lang="en-US" sz="2400" b="1" dirty="0" smtClean="0"/>
                        <a:t>0.1962</a:t>
                      </a:r>
                      <a:endParaRPr lang="en-US" sz="2400" b="1" dirty="0"/>
                    </a:p>
                  </a:txBody>
                  <a:tcPr/>
                </a:tc>
                <a:tc>
                  <a:txBody>
                    <a:bodyPr/>
                    <a:lstStyle/>
                    <a:p>
                      <a:r>
                        <a:rPr lang="en-US" sz="2400" b="1" dirty="0" smtClean="0"/>
                        <a:t>0.3172</a:t>
                      </a:r>
                      <a:endParaRPr lang="en-US" sz="2400" b="1" dirty="0"/>
                    </a:p>
                  </a:txBody>
                  <a:tcPr/>
                </a:tc>
                <a:tc>
                  <a:txBody>
                    <a:bodyPr/>
                    <a:lstStyle/>
                    <a:p>
                      <a:r>
                        <a:rPr lang="en-US" sz="2400" b="1" dirty="0" smtClean="0"/>
                        <a:t>0.3004</a:t>
                      </a:r>
                      <a:endParaRPr lang="en-US" sz="2400" b="1" dirty="0"/>
                    </a:p>
                  </a:txBody>
                  <a:tcPr/>
                </a:tc>
                <a:tc>
                  <a:txBody>
                    <a:bodyPr/>
                    <a:lstStyle/>
                    <a:p>
                      <a:r>
                        <a:rPr lang="en-US" sz="2400" b="1" dirty="0" smtClean="0"/>
                        <a:t>0.2553</a:t>
                      </a:r>
                      <a:endParaRPr lang="en-US" sz="2400" b="1" dirty="0"/>
                    </a:p>
                  </a:txBody>
                  <a:tcPr/>
                </a:tc>
              </a:tr>
              <a:tr h="863600">
                <a:tc rowSpan="2">
                  <a:txBody>
                    <a:bodyPr/>
                    <a:lstStyle/>
                    <a:p>
                      <a:endParaRPr lang="en-US" sz="2400" dirty="0" smtClean="0"/>
                    </a:p>
                    <a:p>
                      <a:r>
                        <a:rPr lang="en-US" sz="2400" dirty="0" smtClean="0"/>
                        <a:t>Verbose</a:t>
                      </a:r>
                      <a:endParaRPr lang="en-US" sz="2400" dirty="0"/>
                    </a:p>
                  </a:txBody>
                  <a:tcPr/>
                </a:tc>
                <a:tc>
                  <a:txBody>
                    <a:bodyPr/>
                    <a:lstStyle/>
                    <a:p>
                      <a:r>
                        <a:rPr lang="en-US" sz="2400" dirty="0" smtClean="0"/>
                        <a:t>BM25</a:t>
                      </a:r>
                      <a:endParaRPr lang="en-US" sz="2400" dirty="0"/>
                    </a:p>
                  </a:txBody>
                  <a:tcPr/>
                </a:tc>
                <a:tc>
                  <a:txBody>
                    <a:bodyPr/>
                    <a:lstStyle/>
                    <a:p>
                      <a:r>
                        <a:rPr lang="en-US" sz="2400" dirty="0" smtClean="0"/>
                        <a:t>0.1745</a:t>
                      </a:r>
                      <a:endParaRPr lang="en-US" sz="2400" dirty="0"/>
                    </a:p>
                  </a:txBody>
                  <a:tcPr/>
                </a:tc>
                <a:tc>
                  <a:txBody>
                    <a:bodyPr/>
                    <a:lstStyle/>
                    <a:p>
                      <a:r>
                        <a:rPr lang="en-US" sz="2400" dirty="0" smtClean="0"/>
                        <a:t>0.2484</a:t>
                      </a:r>
                      <a:endParaRPr lang="en-US" sz="2400" dirty="0"/>
                    </a:p>
                  </a:txBody>
                  <a:tcPr/>
                </a:tc>
                <a:tc>
                  <a:txBody>
                    <a:bodyPr/>
                    <a:lstStyle/>
                    <a:p>
                      <a:r>
                        <a:rPr lang="en-US" sz="2400" dirty="0" smtClean="0"/>
                        <a:t>0.2234</a:t>
                      </a:r>
                      <a:endParaRPr lang="en-US" sz="2400" dirty="0"/>
                    </a:p>
                  </a:txBody>
                  <a:tcPr/>
                </a:tc>
                <a:tc>
                  <a:txBody>
                    <a:bodyPr/>
                    <a:lstStyle/>
                    <a:p>
                      <a:r>
                        <a:rPr lang="en-US" sz="2400" dirty="0" smtClean="0"/>
                        <a:t>0.2260</a:t>
                      </a:r>
                      <a:endParaRPr lang="en-US" sz="2400" dirty="0"/>
                    </a:p>
                  </a:txBody>
                  <a:tcPr/>
                </a:tc>
              </a:tr>
              <a:tr h="863600">
                <a:tc vMerge="1">
                  <a:txBody>
                    <a:bodyPr/>
                    <a:lstStyle/>
                    <a:p>
                      <a:endParaRPr lang="en-US" dirty="0"/>
                    </a:p>
                  </a:txBody>
                  <a:tcPr/>
                </a:tc>
                <a:tc>
                  <a:txBody>
                    <a:bodyPr/>
                    <a:lstStyle/>
                    <a:p>
                      <a:r>
                        <a:rPr lang="en-US" sz="2400" dirty="0" smtClean="0"/>
                        <a:t>BM25+</a:t>
                      </a:r>
                      <a:endParaRPr lang="en-US" sz="2400" dirty="0"/>
                    </a:p>
                  </a:txBody>
                  <a:tcPr/>
                </a:tc>
                <a:tc>
                  <a:txBody>
                    <a:bodyPr/>
                    <a:lstStyle/>
                    <a:p>
                      <a:r>
                        <a:rPr lang="en-US" sz="2400" b="1" dirty="0" smtClean="0"/>
                        <a:t>0.1850</a:t>
                      </a:r>
                      <a:endParaRPr lang="en-US" sz="2400" b="1" dirty="0"/>
                    </a:p>
                  </a:txBody>
                  <a:tcPr/>
                </a:tc>
                <a:tc>
                  <a:txBody>
                    <a:bodyPr/>
                    <a:lstStyle/>
                    <a:p>
                      <a:r>
                        <a:rPr lang="en-US" sz="2400" b="1" dirty="0" smtClean="0"/>
                        <a:t>0.2624</a:t>
                      </a:r>
                      <a:endParaRPr lang="en-US" sz="2400" b="1" dirty="0"/>
                    </a:p>
                  </a:txBody>
                  <a:tcPr/>
                </a:tc>
                <a:tc>
                  <a:txBody>
                    <a:bodyPr/>
                    <a:lstStyle/>
                    <a:p>
                      <a:r>
                        <a:rPr lang="en-US" sz="2400" b="1" dirty="0" smtClean="0"/>
                        <a:t>0.2336</a:t>
                      </a:r>
                      <a:endParaRPr lang="en-US" sz="2400" b="1" dirty="0"/>
                    </a:p>
                  </a:txBody>
                  <a:tcPr/>
                </a:tc>
                <a:tc>
                  <a:txBody>
                    <a:bodyPr/>
                    <a:lstStyle/>
                    <a:p>
                      <a:r>
                        <a:rPr lang="en-US" sz="2400" b="1" dirty="0" smtClean="0"/>
                        <a:t>0.2274</a:t>
                      </a:r>
                      <a:endParaRPr lang="en-US" sz="2400" b="1" dirty="0"/>
                    </a:p>
                  </a:txBody>
                  <a:tcPr/>
                </a:tc>
              </a:tr>
            </a:tbl>
          </a:graphicData>
        </a:graphic>
      </p:graphicFrame>
      <p:sp>
        <p:nvSpPr>
          <p:cNvPr id="3" name="Slide Number Placeholder 2"/>
          <p:cNvSpPr>
            <a:spLocks noGrp="1"/>
          </p:cNvSpPr>
          <p:nvPr>
            <p:ph type="sldNum" sz="quarter" idx="12"/>
          </p:nvPr>
        </p:nvSpPr>
        <p:spPr/>
        <p:txBody>
          <a:bodyPr/>
          <a:lstStyle/>
          <a:p>
            <a:fld id="{88AD08FE-21CA-447A-B5E0-10774CCDBD3A}" type="slidenum">
              <a:rPr lang="en-US" smtClean="0"/>
              <a:t>74</a:t>
            </a:fld>
            <a:endParaRPr lang="en-US"/>
          </a:p>
        </p:txBody>
      </p:sp>
    </p:spTree>
    <p:extLst>
      <p:ext uri="{BB962C8B-B14F-4D97-AF65-F5344CB8AC3E}">
        <p14:creationId xmlns:p14="http://schemas.microsoft.com/office/powerpoint/2010/main" val="841968245"/>
      </p:ext>
    </p:extLst>
  </p:cSld>
  <p:clrMapOvr>
    <a:masterClrMapping/>
  </p:clrMapOvr>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52400"/>
            <a:ext cx="9753600" cy="990600"/>
          </a:xfrm>
        </p:spPr>
        <p:txBody>
          <a:bodyPr>
            <a:noAutofit/>
          </a:bodyPr>
          <a:lstStyle/>
          <a:p>
            <a:r>
              <a:rPr lang="en-US" sz="3000" b="1" dirty="0">
                <a:solidFill>
                  <a:srgbClr val="000090"/>
                </a:solidFill>
                <a:latin typeface="Arial"/>
                <a:cs typeface="Arial"/>
              </a:rPr>
              <a:t>Axiomatic Analysis and Optimization: Recent Work </a:t>
            </a:r>
            <a:br>
              <a:rPr lang="en-US" sz="3000" b="1" dirty="0">
                <a:solidFill>
                  <a:srgbClr val="000090"/>
                </a:solidFill>
                <a:latin typeface="Arial"/>
                <a:cs typeface="Arial"/>
              </a:rPr>
            </a:br>
            <a:r>
              <a:rPr lang="en-US" sz="3000" b="1" dirty="0">
                <a:solidFill>
                  <a:srgbClr val="000090"/>
                </a:solidFill>
                <a:latin typeface="Arial"/>
                <a:cs typeface="Arial"/>
              </a:rPr>
              <a:t>– Outline </a:t>
            </a:r>
            <a:endParaRPr lang="en-US" sz="3000" dirty="0"/>
          </a:p>
        </p:txBody>
      </p:sp>
      <p:sp>
        <p:nvSpPr>
          <p:cNvPr id="3" name="Content Placeholder 2"/>
          <p:cNvSpPr>
            <a:spLocks noGrp="1"/>
          </p:cNvSpPr>
          <p:nvPr>
            <p:ph idx="1"/>
          </p:nvPr>
        </p:nvSpPr>
        <p:spPr>
          <a:xfrm>
            <a:off x="228600" y="1295400"/>
            <a:ext cx="8763000" cy="4830763"/>
          </a:xfrm>
        </p:spPr>
        <p:txBody>
          <a:bodyPr>
            <a:normAutofit/>
          </a:bodyPr>
          <a:lstStyle/>
          <a:p>
            <a:r>
              <a:rPr lang="en-US" sz="2800" dirty="0">
                <a:solidFill>
                  <a:srgbClr val="7F7F7F"/>
                </a:solidFill>
                <a:latin typeface="Arial"/>
                <a:cs typeface="Arial"/>
              </a:rPr>
              <a:t>Lower-bounding TF Normalization</a:t>
            </a:r>
          </a:p>
          <a:p>
            <a:endParaRPr lang="en-US" sz="2800" dirty="0" smtClean="0">
              <a:latin typeface="Arial"/>
              <a:cs typeface="Arial"/>
            </a:endParaRPr>
          </a:p>
          <a:p>
            <a:r>
              <a:rPr lang="en-US" sz="2800" dirty="0" smtClean="0">
                <a:latin typeface="Arial"/>
                <a:cs typeface="Arial"/>
              </a:rPr>
              <a:t>Axiomatic </a:t>
            </a:r>
            <a:r>
              <a:rPr lang="en-US" sz="2800" dirty="0">
                <a:latin typeface="Arial"/>
                <a:cs typeface="Arial"/>
              </a:rPr>
              <a:t>Analysis of Pseudo-Relevance Feedback </a:t>
            </a:r>
            <a:r>
              <a:rPr lang="en-US" sz="2800" dirty="0" smtClean="0">
                <a:latin typeface="Arial"/>
                <a:cs typeface="Arial"/>
              </a:rPr>
              <a:t>Models</a:t>
            </a:r>
          </a:p>
          <a:p>
            <a:endParaRPr lang="en-US" sz="2800" dirty="0" smtClean="0">
              <a:latin typeface="Arial"/>
              <a:cs typeface="Arial"/>
            </a:endParaRPr>
          </a:p>
          <a:p>
            <a:r>
              <a:rPr lang="en-US" sz="2800" dirty="0" smtClean="0">
                <a:solidFill>
                  <a:srgbClr val="7F7F7F"/>
                </a:solidFill>
                <a:latin typeface="Arial"/>
                <a:cs typeface="Arial"/>
              </a:rPr>
              <a:t>Axiomatic </a:t>
            </a:r>
            <a:r>
              <a:rPr lang="en-US" sz="2800" dirty="0">
                <a:solidFill>
                  <a:srgbClr val="7F7F7F"/>
                </a:solidFill>
                <a:latin typeface="Arial"/>
                <a:cs typeface="Arial"/>
              </a:rPr>
              <a:t>Analysis of Translational Model</a:t>
            </a:r>
            <a:endParaRPr lang="en-US" sz="2800" dirty="0" smtClean="0">
              <a:solidFill>
                <a:srgbClr val="7F7F7F"/>
              </a:solidFill>
              <a:latin typeface="Arial"/>
              <a:cs typeface="Arial"/>
            </a:endParaRPr>
          </a:p>
          <a:p>
            <a:endParaRPr lang="en-US" sz="2800" dirty="0" smtClean="0">
              <a:latin typeface="Arial"/>
              <a:cs typeface="Arial"/>
            </a:endParaRPr>
          </a:p>
          <a:p>
            <a:endParaRPr lang="en-US" sz="2800" dirty="0">
              <a:latin typeface="Arial"/>
              <a:cs typeface="Arial"/>
            </a:endParaRPr>
          </a:p>
          <a:p>
            <a:endParaRPr lang="en-US" sz="2800" dirty="0">
              <a:latin typeface="Arial"/>
              <a:cs typeface="Arial"/>
            </a:endParaRPr>
          </a:p>
        </p:txBody>
      </p:sp>
      <p:sp>
        <p:nvSpPr>
          <p:cNvPr id="4" name="Slide Number Placeholder 3"/>
          <p:cNvSpPr>
            <a:spLocks noGrp="1"/>
          </p:cNvSpPr>
          <p:nvPr>
            <p:ph type="sldNum" sz="quarter" idx="12"/>
          </p:nvPr>
        </p:nvSpPr>
        <p:spPr/>
        <p:txBody>
          <a:bodyPr/>
          <a:lstStyle/>
          <a:p>
            <a:fld id="{88AD08FE-21CA-447A-B5E0-10774CCDBD3A}" type="slidenum">
              <a:rPr lang="en-US" smtClean="0"/>
              <a:t>75</a:t>
            </a:fld>
            <a:endParaRPr lang="en-US"/>
          </a:p>
        </p:txBody>
      </p:sp>
      <p:sp>
        <p:nvSpPr>
          <p:cNvPr id="5" name="Rectangle 4"/>
          <p:cNvSpPr/>
          <p:nvPr/>
        </p:nvSpPr>
        <p:spPr>
          <a:xfrm>
            <a:off x="578534" y="2362200"/>
            <a:ext cx="8184466" cy="10668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Left Arrow 5"/>
          <p:cNvSpPr/>
          <p:nvPr/>
        </p:nvSpPr>
        <p:spPr>
          <a:xfrm rot="3447763">
            <a:off x="7634240" y="3610849"/>
            <a:ext cx="657352" cy="394139"/>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a:spLocks noChangeArrowheads="1"/>
          </p:cNvSpPr>
          <p:nvPr/>
        </p:nvSpPr>
        <p:spPr bwMode="auto">
          <a:xfrm>
            <a:off x="457200" y="5486400"/>
            <a:ext cx="8382000" cy="861774"/>
          </a:xfrm>
          <a:prstGeom prst="rect">
            <a:avLst/>
          </a:prstGeom>
          <a:ln/>
          <a:extLst/>
        </p:spPr>
        <p:style>
          <a:lnRef idx="1">
            <a:schemeClr val="accent3"/>
          </a:lnRef>
          <a:fillRef idx="2">
            <a:schemeClr val="accent3"/>
          </a:fillRef>
          <a:effectRef idx="1">
            <a:schemeClr val="accent3"/>
          </a:effectRef>
          <a:fontRef idx="minor">
            <a:schemeClr val="dk1"/>
          </a:fontRef>
        </p:style>
        <p:txBody>
          <a:bodyPr>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r>
              <a:rPr lang="en-US" sz="1800" dirty="0" smtClean="0">
                <a:solidFill>
                  <a:schemeClr val="tx1">
                    <a:lumMod val="65000"/>
                    <a:lumOff val="35000"/>
                  </a:schemeClr>
                </a:solidFill>
              </a:rPr>
              <a:t>For details, see </a:t>
            </a:r>
          </a:p>
          <a:p>
            <a:pPr marL="285750" indent="-285750" eaLnBrk="1" hangingPunct="1">
              <a:buFont typeface="Arial"/>
              <a:buChar char="•"/>
            </a:pPr>
            <a:r>
              <a:rPr lang="en-US" sz="1600" dirty="0" err="1" smtClean="0">
                <a:solidFill>
                  <a:schemeClr val="tx1">
                    <a:lumMod val="65000"/>
                    <a:lumOff val="35000"/>
                  </a:schemeClr>
                </a:solidFill>
              </a:rPr>
              <a:t>Stephane</a:t>
            </a:r>
            <a:r>
              <a:rPr lang="en-US" sz="1600" dirty="0" smtClean="0">
                <a:solidFill>
                  <a:schemeClr val="tx1">
                    <a:lumMod val="65000"/>
                    <a:lumOff val="35000"/>
                  </a:schemeClr>
                </a:solidFill>
              </a:rPr>
              <a:t> </a:t>
            </a:r>
            <a:r>
              <a:rPr lang="en-US" sz="1600" dirty="0" err="1" smtClean="0">
                <a:solidFill>
                  <a:schemeClr val="tx1">
                    <a:lumMod val="65000"/>
                    <a:lumOff val="35000"/>
                  </a:schemeClr>
                </a:solidFill>
              </a:rPr>
              <a:t>Clinchant</a:t>
            </a:r>
            <a:r>
              <a:rPr lang="en-US" sz="1600" dirty="0" smtClean="0">
                <a:solidFill>
                  <a:schemeClr val="tx1">
                    <a:lumMod val="65000"/>
                    <a:lumOff val="35000"/>
                  </a:schemeClr>
                </a:solidFill>
              </a:rPr>
              <a:t> and Eric </a:t>
            </a:r>
            <a:r>
              <a:rPr lang="en-US" sz="1600" dirty="0" err="1" smtClean="0">
                <a:solidFill>
                  <a:schemeClr val="tx1">
                    <a:lumMod val="65000"/>
                    <a:lumOff val="35000"/>
                  </a:schemeClr>
                </a:solidFill>
              </a:rPr>
              <a:t>Gaussier</a:t>
            </a:r>
            <a:r>
              <a:rPr lang="en-US" sz="1600" dirty="0" smtClean="0">
                <a:solidFill>
                  <a:schemeClr val="tx1">
                    <a:lumMod val="65000"/>
                    <a:lumOff val="35000"/>
                  </a:schemeClr>
                </a:solidFill>
              </a:rPr>
              <a:t>: </a:t>
            </a:r>
            <a:r>
              <a:rPr lang="en-US" sz="1600" b="1" dirty="0" smtClean="0">
                <a:solidFill>
                  <a:schemeClr val="tx1">
                    <a:lumMod val="65000"/>
                    <a:lumOff val="35000"/>
                  </a:schemeClr>
                </a:solidFill>
              </a:rPr>
              <a:t>A Theoretical Analysis of Pseudo-Relevance Feedback Models</a:t>
            </a:r>
            <a:r>
              <a:rPr lang="en-US" sz="1600" dirty="0" smtClean="0">
                <a:solidFill>
                  <a:schemeClr val="tx1">
                    <a:lumMod val="65000"/>
                    <a:lumOff val="35000"/>
                  </a:schemeClr>
                </a:solidFill>
              </a:rPr>
              <a:t>, ICTIR’13. </a:t>
            </a:r>
          </a:p>
        </p:txBody>
      </p:sp>
    </p:spTree>
    <p:extLst>
      <p:ext uri="{BB962C8B-B14F-4D97-AF65-F5344CB8AC3E}">
        <p14:creationId xmlns:p14="http://schemas.microsoft.com/office/powerpoint/2010/main" val="2418047306"/>
      </p:ext>
    </p:extLst>
  </p:cSld>
  <p:clrMapOvr>
    <a:masterClrMapping/>
  </p:clrMapOvr>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79614" y="0"/>
            <a:ext cx="8991600" cy="1143000"/>
          </a:xfrm>
        </p:spPr>
        <p:txBody>
          <a:bodyPr>
            <a:normAutofit/>
          </a:bodyPr>
          <a:lstStyle/>
          <a:p>
            <a:r>
              <a:rPr lang="en-US" sz="4000" b="1" dirty="0" smtClean="0">
                <a:solidFill>
                  <a:srgbClr val="000090"/>
                </a:solidFill>
                <a:cs typeface="Aharoni" pitchFamily="2" charset="-79"/>
              </a:rPr>
              <a:t>Pseudo-Relevance Feedback</a:t>
            </a:r>
            <a:endParaRPr lang="en-US" sz="4000" b="1" dirty="0">
              <a:solidFill>
                <a:srgbClr val="000090"/>
              </a:solidFill>
              <a:cs typeface="Aharoni" pitchFamily="2" charset="-79"/>
            </a:endParaRPr>
          </a:p>
        </p:txBody>
      </p:sp>
      <p:sp>
        <p:nvSpPr>
          <p:cNvPr id="6" name="流程图: 磁盘 5"/>
          <p:cNvSpPr/>
          <p:nvPr/>
        </p:nvSpPr>
        <p:spPr>
          <a:xfrm>
            <a:off x="3200400" y="1447800"/>
            <a:ext cx="2362200" cy="1600200"/>
          </a:xfrm>
          <a:prstGeom prst="flowChartMagneticDisk">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chemeClr val="tx1"/>
                </a:solidFill>
              </a:rPr>
              <a:t>IR System</a:t>
            </a:r>
            <a:endParaRPr lang="en-US" sz="2400" dirty="0">
              <a:solidFill>
                <a:schemeClr val="tx1"/>
              </a:solidFill>
            </a:endParaRPr>
          </a:p>
        </p:txBody>
      </p:sp>
      <p:cxnSp>
        <p:nvCxnSpPr>
          <p:cNvPr id="13" name="直接箭头连接符 12"/>
          <p:cNvCxnSpPr/>
          <p:nvPr/>
        </p:nvCxnSpPr>
        <p:spPr>
          <a:xfrm>
            <a:off x="1600200" y="1905000"/>
            <a:ext cx="1600200" cy="304800"/>
          </a:xfrm>
          <a:prstGeom prst="straightConnector1">
            <a:avLst/>
          </a:prstGeom>
          <a:ln w="25400">
            <a:solidFill>
              <a:srgbClr val="002060"/>
            </a:solidFill>
            <a:tailEnd type="arrow"/>
          </a:ln>
        </p:spPr>
        <p:style>
          <a:lnRef idx="1">
            <a:schemeClr val="accent1"/>
          </a:lnRef>
          <a:fillRef idx="0">
            <a:schemeClr val="accent1"/>
          </a:fillRef>
          <a:effectRef idx="0">
            <a:schemeClr val="accent1"/>
          </a:effectRef>
          <a:fontRef idx="minor">
            <a:schemeClr val="tx1"/>
          </a:fontRef>
        </p:style>
      </p:cxnSp>
      <p:cxnSp>
        <p:nvCxnSpPr>
          <p:cNvPr id="15" name="直接箭头连接符 14"/>
          <p:cNvCxnSpPr/>
          <p:nvPr/>
        </p:nvCxnSpPr>
        <p:spPr>
          <a:xfrm>
            <a:off x="5562600" y="2286000"/>
            <a:ext cx="1219200" cy="0"/>
          </a:xfrm>
          <a:prstGeom prst="straightConnector1">
            <a:avLst/>
          </a:prstGeom>
          <a:ln w="25400">
            <a:solidFill>
              <a:srgbClr val="002060"/>
            </a:solidFill>
            <a:tailEnd type="arrow"/>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152400" y="1143000"/>
            <a:ext cx="2438400" cy="400110"/>
          </a:xfrm>
          <a:prstGeom prst="rect">
            <a:avLst/>
          </a:prstGeom>
          <a:noFill/>
        </p:spPr>
        <p:txBody>
          <a:bodyPr wrap="square" rtlCol="0">
            <a:spAutoFit/>
          </a:bodyPr>
          <a:lstStyle/>
          <a:p>
            <a:r>
              <a:rPr lang="en-US" sz="2000" dirty="0" smtClean="0"/>
              <a:t>Original Query</a:t>
            </a:r>
            <a:endParaRPr lang="en-US" sz="2000" dirty="0"/>
          </a:p>
        </p:txBody>
      </p:sp>
      <p:cxnSp>
        <p:nvCxnSpPr>
          <p:cNvPr id="73" name="Straight Arrow Connector 72"/>
          <p:cNvCxnSpPr/>
          <p:nvPr/>
        </p:nvCxnSpPr>
        <p:spPr>
          <a:xfrm>
            <a:off x="3429000" y="5029200"/>
            <a:ext cx="762000" cy="0"/>
          </a:xfrm>
          <a:prstGeom prst="straightConnector1">
            <a:avLst/>
          </a:prstGeom>
          <a:ln w="25400">
            <a:solidFill>
              <a:srgbClr val="002060"/>
            </a:solidFill>
            <a:tailEnd type="arrow"/>
          </a:ln>
        </p:spPr>
        <p:style>
          <a:lnRef idx="1">
            <a:schemeClr val="accent1"/>
          </a:lnRef>
          <a:fillRef idx="0">
            <a:schemeClr val="accent1"/>
          </a:fillRef>
          <a:effectRef idx="0">
            <a:schemeClr val="accent1"/>
          </a:effectRef>
          <a:fontRef idx="minor">
            <a:schemeClr val="tx1"/>
          </a:fontRef>
        </p:style>
      </p:cxnSp>
      <p:cxnSp>
        <p:nvCxnSpPr>
          <p:cNvPr id="74" name="Straight Arrow Connector 73"/>
          <p:cNvCxnSpPr/>
          <p:nvPr/>
        </p:nvCxnSpPr>
        <p:spPr>
          <a:xfrm>
            <a:off x="3429000" y="5943600"/>
            <a:ext cx="762000" cy="0"/>
          </a:xfrm>
          <a:prstGeom prst="straightConnector1">
            <a:avLst/>
          </a:prstGeom>
          <a:ln w="57150" cmpd="sng">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75" name="Straight Arrow Connector 74"/>
          <p:cNvCxnSpPr/>
          <p:nvPr/>
        </p:nvCxnSpPr>
        <p:spPr>
          <a:xfrm>
            <a:off x="3429000" y="5486400"/>
            <a:ext cx="762000" cy="0"/>
          </a:xfrm>
          <a:prstGeom prst="straightConnector1">
            <a:avLst/>
          </a:prstGeom>
          <a:ln w="76200" cmpd="tri">
            <a:solidFill>
              <a:schemeClr val="accent6">
                <a:lumMod val="75000"/>
              </a:schemeClr>
            </a:solidFill>
            <a:prstDash val="lgDash"/>
            <a:tailEnd type="arrow"/>
          </a:ln>
        </p:spPr>
        <p:style>
          <a:lnRef idx="1">
            <a:schemeClr val="accent1"/>
          </a:lnRef>
          <a:fillRef idx="0">
            <a:schemeClr val="accent1"/>
          </a:fillRef>
          <a:effectRef idx="0">
            <a:schemeClr val="accent1"/>
          </a:effectRef>
          <a:fontRef idx="minor">
            <a:schemeClr val="tx1"/>
          </a:fontRef>
        </p:style>
      </p:cxnSp>
      <p:sp>
        <p:nvSpPr>
          <p:cNvPr id="79" name="TextBox 78"/>
          <p:cNvSpPr txBox="1"/>
          <p:nvPr/>
        </p:nvSpPr>
        <p:spPr>
          <a:xfrm>
            <a:off x="400050" y="4838700"/>
            <a:ext cx="1790700" cy="369332"/>
          </a:xfrm>
          <a:prstGeom prst="rect">
            <a:avLst/>
          </a:prstGeom>
          <a:noFill/>
        </p:spPr>
        <p:txBody>
          <a:bodyPr wrap="square" rtlCol="0">
            <a:spAutoFit/>
          </a:bodyPr>
          <a:lstStyle/>
          <a:p>
            <a:r>
              <a:rPr lang="en-US" dirty="0" smtClean="0"/>
              <a:t>Initial Retrieval</a:t>
            </a:r>
            <a:endParaRPr lang="en-US" dirty="0"/>
          </a:p>
        </p:txBody>
      </p:sp>
      <p:sp>
        <p:nvSpPr>
          <p:cNvPr id="80" name="TextBox 79"/>
          <p:cNvSpPr txBox="1"/>
          <p:nvPr/>
        </p:nvSpPr>
        <p:spPr>
          <a:xfrm>
            <a:off x="381000" y="5281938"/>
            <a:ext cx="1905000" cy="369332"/>
          </a:xfrm>
          <a:prstGeom prst="rect">
            <a:avLst/>
          </a:prstGeom>
          <a:noFill/>
        </p:spPr>
        <p:txBody>
          <a:bodyPr wrap="square" rtlCol="0">
            <a:spAutoFit/>
          </a:bodyPr>
          <a:lstStyle/>
          <a:p>
            <a:r>
              <a:rPr lang="en-US" dirty="0" smtClean="0"/>
              <a:t>Query Expansion</a:t>
            </a:r>
            <a:endParaRPr lang="en-US" dirty="0"/>
          </a:p>
        </p:txBody>
      </p:sp>
      <p:sp>
        <p:nvSpPr>
          <p:cNvPr id="81" name="TextBox 80"/>
          <p:cNvSpPr txBox="1"/>
          <p:nvPr/>
        </p:nvSpPr>
        <p:spPr>
          <a:xfrm>
            <a:off x="400050" y="5755643"/>
            <a:ext cx="2495550" cy="369332"/>
          </a:xfrm>
          <a:prstGeom prst="rect">
            <a:avLst/>
          </a:prstGeom>
          <a:noFill/>
        </p:spPr>
        <p:txBody>
          <a:bodyPr wrap="square" rtlCol="0">
            <a:spAutoFit/>
          </a:bodyPr>
          <a:lstStyle/>
          <a:p>
            <a:r>
              <a:rPr lang="en-US" dirty="0" smtClean="0"/>
              <a:t>Second Round Retrieval</a:t>
            </a:r>
            <a:endParaRPr lang="en-US" dirty="0"/>
          </a:p>
        </p:txBody>
      </p:sp>
      <p:sp>
        <p:nvSpPr>
          <p:cNvPr id="82" name="Rectangle 81"/>
          <p:cNvSpPr/>
          <p:nvPr/>
        </p:nvSpPr>
        <p:spPr>
          <a:xfrm>
            <a:off x="152400" y="4648200"/>
            <a:ext cx="4876800" cy="175377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609600" y="1600200"/>
            <a:ext cx="762000" cy="457200"/>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p>
        </p:txBody>
      </p:sp>
      <p:grpSp>
        <p:nvGrpSpPr>
          <p:cNvPr id="46" name="Group 45"/>
          <p:cNvGrpSpPr/>
          <p:nvPr/>
        </p:nvGrpSpPr>
        <p:grpSpPr>
          <a:xfrm>
            <a:off x="1371600" y="2819400"/>
            <a:ext cx="5334000" cy="1600200"/>
            <a:chOff x="1371600" y="2819400"/>
            <a:chExt cx="5334000" cy="1600200"/>
          </a:xfrm>
        </p:grpSpPr>
        <p:grpSp>
          <p:nvGrpSpPr>
            <p:cNvPr id="42" name="Group 41"/>
            <p:cNvGrpSpPr/>
            <p:nvPr/>
          </p:nvGrpSpPr>
          <p:grpSpPr>
            <a:xfrm>
              <a:off x="1828800" y="2819400"/>
              <a:ext cx="4876800" cy="1600200"/>
              <a:chOff x="1828800" y="2819400"/>
              <a:chExt cx="4876800" cy="1600200"/>
            </a:xfrm>
          </p:grpSpPr>
          <p:sp>
            <p:nvSpPr>
              <p:cNvPr id="9" name="流程图: 准备 8"/>
              <p:cNvSpPr/>
              <p:nvPr/>
            </p:nvSpPr>
            <p:spPr>
              <a:xfrm>
                <a:off x="3200400" y="3429000"/>
                <a:ext cx="2362200" cy="990600"/>
              </a:xfrm>
              <a:prstGeom prst="flowChartPreparation">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Selecting expansion terms</a:t>
                </a:r>
                <a:endParaRPr lang="en-US" dirty="0">
                  <a:solidFill>
                    <a:schemeClr val="tx1"/>
                  </a:solidFill>
                </a:endParaRPr>
              </a:p>
            </p:txBody>
          </p:sp>
          <p:cxnSp>
            <p:nvCxnSpPr>
              <p:cNvPr id="17" name="曲线连接符 16"/>
              <p:cNvCxnSpPr/>
              <p:nvPr/>
            </p:nvCxnSpPr>
            <p:spPr>
              <a:xfrm rot="10800000" flipV="1">
                <a:off x="5562600" y="2819400"/>
                <a:ext cx="1143000" cy="1137909"/>
              </a:xfrm>
              <a:prstGeom prst="curvedConnector3">
                <a:avLst>
                  <a:gd name="adj1" fmla="val 50000"/>
                </a:avLst>
              </a:prstGeom>
              <a:ln w="76200" cmpd="tri">
                <a:solidFill>
                  <a:schemeClr val="accent6">
                    <a:lumMod val="75000"/>
                  </a:schemeClr>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19" name="曲线连接符 18"/>
              <p:cNvCxnSpPr>
                <a:stCxn id="9" idx="1"/>
              </p:cNvCxnSpPr>
              <p:nvPr/>
            </p:nvCxnSpPr>
            <p:spPr>
              <a:xfrm rot="10800000">
                <a:off x="1828800" y="3048000"/>
                <a:ext cx="1371600" cy="876300"/>
              </a:xfrm>
              <a:prstGeom prst="curvedConnector3">
                <a:avLst>
                  <a:gd name="adj1" fmla="val 50000"/>
                </a:avLst>
              </a:prstGeom>
              <a:ln w="76200" cmpd="tri">
                <a:solidFill>
                  <a:schemeClr val="accent6">
                    <a:lumMod val="75000"/>
                  </a:schemeClr>
                </a:solidFill>
                <a:prstDash val="solid"/>
                <a:tailEnd type="arrow"/>
              </a:ln>
            </p:spPr>
            <p:style>
              <a:lnRef idx="1">
                <a:schemeClr val="accent1"/>
              </a:lnRef>
              <a:fillRef idx="0">
                <a:schemeClr val="accent1"/>
              </a:fillRef>
              <a:effectRef idx="0">
                <a:schemeClr val="accent1"/>
              </a:effectRef>
              <a:fontRef idx="minor">
                <a:schemeClr val="tx1"/>
              </a:fontRef>
            </p:style>
          </p:cxnSp>
        </p:grpSp>
        <p:sp>
          <p:nvSpPr>
            <p:cNvPr id="66" name="Rectangle 65"/>
            <p:cNvSpPr/>
            <p:nvPr/>
          </p:nvSpPr>
          <p:spPr>
            <a:xfrm>
              <a:off x="1371600" y="2819400"/>
              <a:ext cx="457200" cy="457200"/>
            </a:xfrm>
            <a:prstGeom prst="rect">
              <a:avLst/>
            </a:prstGeom>
            <a:ln>
              <a:solidFill>
                <a:schemeClr val="accent6">
                  <a:lumMod val="75000"/>
                </a:schemeClr>
              </a:solidFill>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grpSp>
      <p:grpSp>
        <p:nvGrpSpPr>
          <p:cNvPr id="48" name="Group 47"/>
          <p:cNvGrpSpPr/>
          <p:nvPr/>
        </p:nvGrpSpPr>
        <p:grpSpPr>
          <a:xfrm>
            <a:off x="152400" y="2438400"/>
            <a:ext cx="6629400" cy="2362200"/>
            <a:chOff x="152400" y="2438400"/>
            <a:chExt cx="6629400" cy="2362200"/>
          </a:xfrm>
        </p:grpSpPr>
        <p:grpSp>
          <p:nvGrpSpPr>
            <p:cNvPr id="45" name="Group 44"/>
            <p:cNvGrpSpPr/>
            <p:nvPr/>
          </p:nvGrpSpPr>
          <p:grpSpPr>
            <a:xfrm>
              <a:off x="609600" y="2438400"/>
              <a:ext cx="6172200" cy="2362200"/>
              <a:chOff x="609600" y="2438400"/>
              <a:chExt cx="6172200" cy="2362200"/>
            </a:xfrm>
          </p:grpSpPr>
          <p:cxnSp>
            <p:nvCxnSpPr>
              <p:cNvPr id="22" name="直接箭头连接符 21"/>
              <p:cNvCxnSpPr/>
              <p:nvPr/>
            </p:nvCxnSpPr>
            <p:spPr>
              <a:xfrm flipV="1">
                <a:off x="1828800" y="2438400"/>
                <a:ext cx="1371600" cy="685800"/>
              </a:xfrm>
              <a:prstGeom prst="straightConnector1">
                <a:avLst/>
              </a:prstGeom>
              <a:ln w="57150" cmpd="sng">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4" name="直接箭头连接符 23"/>
              <p:cNvCxnSpPr/>
              <p:nvPr/>
            </p:nvCxnSpPr>
            <p:spPr>
              <a:xfrm>
                <a:off x="5562600" y="2514600"/>
                <a:ext cx="1219200" cy="2286000"/>
              </a:xfrm>
              <a:prstGeom prst="straightConnector1">
                <a:avLst/>
              </a:prstGeom>
              <a:ln w="57150" cmpd="sng">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65" name="Rectangle 64"/>
              <p:cNvSpPr/>
              <p:nvPr/>
            </p:nvSpPr>
            <p:spPr>
              <a:xfrm>
                <a:off x="609600" y="2819400"/>
                <a:ext cx="762000" cy="457200"/>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p>
            </p:txBody>
          </p:sp>
        </p:grpSp>
        <p:sp>
          <p:nvSpPr>
            <p:cNvPr id="67" name="TextBox 66"/>
            <p:cNvSpPr txBox="1"/>
            <p:nvPr/>
          </p:nvSpPr>
          <p:spPr>
            <a:xfrm>
              <a:off x="152400" y="3409890"/>
              <a:ext cx="2438400" cy="400110"/>
            </a:xfrm>
            <a:prstGeom prst="rect">
              <a:avLst/>
            </a:prstGeom>
            <a:noFill/>
          </p:spPr>
          <p:txBody>
            <a:bodyPr wrap="square" rtlCol="0">
              <a:spAutoFit/>
            </a:bodyPr>
            <a:lstStyle/>
            <a:p>
              <a:r>
                <a:rPr lang="en-US" sz="2000" dirty="0" smtClean="0"/>
                <a:t>Expanded Query</a:t>
              </a:r>
              <a:endParaRPr lang="en-US" sz="2000" dirty="0"/>
            </a:p>
          </p:txBody>
        </p:sp>
      </p:grpSp>
      <p:sp>
        <p:nvSpPr>
          <p:cNvPr id="68" name="Flowchart: Multidocument 9"/>
          <p:cNvSpPr/>
          <p:nvPr/>
        </p:nvSpPr>
        <p:spPr>
          <a:xfrm>
            <a:off x="6781800" y="1981200"/>
            <a:ext cx="1676400" cy="1028700"/>
          </a:xfrm>
          <a:prstGeom prst="flowChartMultidocumen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Initial Results</a:t>
            </a:r>
            <a:endParaRPr lang="en-US" dirty="0"/>
          </a:p>
        </p:txBody>
      </p:sp>
      <p:sp>
        <p:nvSpPr>
          <p:cNvPr id="69" name="Flowchart: Multidocument 71"/>
          <p:cNvSpPr/>
          <p:nvPr/>
        </p:nvSpPr>
        <p:spPr>
          <a:xfrm>
            <a:off x="6858000" y="4495800"/>
            <a:ext cx="1676400" cy="1028700"/>
          </a:xfrm>
          <a:prstGeom prst="flowChartMultidocumen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Final Results</a:t>
            </a:r>
            <a:endParaRPr lang="en-US" dirty="0"/>
          </a:p>
        </p:txBody>
      </p:sp>
      <p:sp>
        <p:nvSpPr>
          <p:cNvPr id="3" name="Slide Number Placeholder 2"/>
          <p:cNvSpPr>
            <a:spLocks noGrp="1"/>
          </p:cNvSpPr>
          <p:nvPr>
            <p:ph type="sldNum" sz="quarter" idx="12"/>
          </p:nvPr>
        </p:nvSpPr>
        <p:spPr/>
        <p:txBody>
          <a:bodyPr/>
          <a:lstStyle/>
          <a:p>
            <a:fld id="{88AD08FE-21CA-447A-B5E0-10774CCDBD3A}" type="slidenum">
              <a:rPr lang="en-US" smtClean="0"/>
              <a:t>76</a:t>
            </a:fld>
            <a:endParaRPr lang="en-US"/>
          </a:p>
        </p:txBody>
      </p:sp>
    </p:spTree>
    <p:custDataLst>
      <p:tags r:id="rId1"/>
    </p:custDataLst>
    <p:extLst>
      <p:ext uri="{BB962C8B-B14F-4D97-AF65-F5344CB8AC3E}">
        <p14:creationId xmlns:p14="http://schemas.microsoft.com/office/powerpoint/2010/main" val="139589420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000090"/>
                </a:solidFill>
              </a:rPr>
              <a:t>Existing PRF Methods</a:t>
            </a:r>
            <a:endParaRPr lang="en-US" b="1" dirty="0">
              <a:solidFill>
                <a:srgbClr val="000090"/>
              </a:solidFill>
            </a:endParaRPr>
          </a:p>
        </p:txBody>
      </p:sp>
      <p:sp>
        <p:nvSpPr>
          <p:cNvPr id="3" name="Content Placeholder 2"/>
          <p:cNvSpPr>
            <a:spLocks noGrp="1"/>
          </p:cNvSpPr>
          <p:nvPr>
            <p:ph idx="1"/>
          </p:nvPr>
        </p:nvSpPr>
        <p:spPr/>
        <p:txBody>
          <a:bodyPr>
            <a:normAutofit/>
          </a:bodyPr>
          <a:lstStyle/>
          <a:p>
            <a:r>
              <a:rPr lang="en-US" dirty="0" smtClean="0"/>
              <a:t>Mixture model </a:t>
            </a:r>
            <a:r>
              <a:rPr lang="en-US" sz="2400" dirty="0" smtClean="0"/>
              <a:t>[</a:t>
            </a:r>
            <a:r>
              <a:rPr lang="en-US" sz="2400" dirty="0" err="1" smtClean="0"/>
              <a:t>Zhai&amp;Lafferty</a:t>
            </a:r>
            <a:r>
              <a:rPr lang="en-US" sz="2400" dirty="0" smtClean="0"/>
              <a:t> 2001b]</a:t>
            </a:r>
          </a:p>
          <a:p>
            <a:r>
              <a:rPr lang="en-US" dirty="0" smtClean="0"/>
              <a:t>Divergence minimization </a:t>
            </a:r>
            <a:r>
              <a:rPr lang="en-US" sz="2400" dirty="0"/>
              <a:t>[</a:t>
            </a:r>
            <a:r>
              <a:rPr lang="en-US" sz="2400" dirty="0" err="1"/>
              <a:t>Zhai&amp;Lafferty</a:t>
            </a:r>
            <a:r>
              <a:rPr lang="en-US" sz="2400" dirty="0"/>
              <a:t> 2001b]</a:t>
            </a:r>
            <a:endParaRPr lang="en-US" sz="2400" dirty="0" smtClean="0"/>
          </a:p>
          <a:p>
            <a:r>
              <a:rPr lang="en-US" dirty="0" smtClean="0"/>
              <a:t>Geometric relevance model </a:t>
            </a:r>
            <a:r>
              <a:rPr lang="en-US" sz="2400" dirty="0" smtClean="0"/>
              <a:t>[</a:t>
            </a:r>
            <a:r>
              <a:rPr lang="en-US" sz="2400" dirty="0" err="1" smtClean="0"/>
              <a:t>Lavrenko</a:t>
            </a:r>
            <a:r>
              <a:rPr lang="en-US" sz="2400" dirty="0" smtClean="0"/>
              <a:t> et al. 2001]</a:t>
            </a:r>
          </a:p>
          <a:p>
            <a:r>
              <a:rPr lang="en-US" dirty="0" err="1"/>
              <a:t>e</a:t>
            </a:r>
            <a:r>
              <a:rPr lang="en-US" dirty="0" err="1" smtClean="0"/>
              <a:t>DCM</a:t>
            </a:r>
            <a:r>
              <a:rPr lang="en-US" dirty="0" smtClean="0"/>
              <a:t> (extended </a:t>
            </a:r>
            <a:r>
              <a:rPr lang="en-US" dirty="0" err="1" smtClean="0"/>
              <a:t>dirichlet</a:t>
            </a:r>
            <a:r>
              <a:rPr lang="en-US" dirty="0" smtClean="0"/>
              <a:t> compound multinomial) </a:t>
            </a:r>
            <a:r>
              <a:rPr lang="en-US" sz="1600" dirty="0" smtClean="0"/>
              <a:t>[</a:t>
            </a:r>
            <a:r>
              <a:rPr lang="en-US" sz="1600" dirty="0" err="1" smtClean="0"/>
              <a:t>Xu&amp;Akella</a:t>
            </a:r>
            <a:r>
              <a:rPr lang="en-US" sz="1600" dirty="0" smtClean="0"/>
              <a:t> 2008]</a:t>
            </a:r>
          </a:p>
          <a:p>
            <a:r>
              <a:rPr lang="en-US" dirty="0" smtClean="0"/>
              <a:t>DRF Bo2 </a:t>
            </a:r>
            <a:r>
              <a:rPr lang="en-US" sz="2400" dirty="0" smtClean="0"/>
              <a:t>[Amati et al. 2003]</a:t>
            </a:r>
          </a:p>
          <a:p>
            <a:r>
              <a:rPr lang="en-US" dirty="0" smtClean="0"/>
              <a:t>Log-logistic model </a:t>
            </a:r>
            <a:r>
              <a:rPr lang="en-US" sz="2400" dirty="0" smtClean="0"/>
              <a:t>[</a:t>
            </a:r>
            <a:r>
              <a:rPr lang="en-US" sz="2400" dirty="0" err="1" smtClean="0"/>
              <a:t>Cinchant</a:t>
            </a:r>
            <a:r>
              <a:rPr lang="en-US" sz="2400" dirty="0" smtClean="0"/>
              <a:t> et al. 2010]</a:t>
            </a:r>
          </a:p>
          <a:p>
            <a:r>
              <a:rPr lang="en-US" sz="2400" b="1" dirty="0" smtClean="0"/>
              <a:t>…</a:t>
            </a:r>
          </a:p>
          <a:p>
            <a:pPr lvl="1"/>
            <a:endParaRPr lang="en-US" dirty="0"/>
          </a:p>
        </p:txBody>
      </p:sp>
      <p:sp>
        <p:nvSpPr>
          <p:cNvPr id="5" name="Slide Number Placeholder 4"/>
          <p:cNvSpPr>
            <a:spLocks noGrp="1"/>
          </p:cNvSpPr>
          <p:nvPr>
            <p:ph type="sldNum" sz="quarter" idx="12"/>
          </p:nvPr>
        </p:nvSpPr>
        <p:spPr/>
        <p:txBody>
          <a:bodyPr/>
          <a:lstStyle/>
          <a:p>
            <a:fld id="{88AD08FE-21CA-447A-B5E0-10774CCDBD3A}" type="slidenum">
              <a:rPr lang="en-US" smtClean="0"/>
              <a:t>77</a:t>
            </a:fld>
            <a:endParaRPr lang="en-US"/>
          </a:p>
        </p:txBody>
      </p:sp>
    </p:spTree>
    <p:extLst>
      <p:ext uri="{BB962C8B-B14F-4D97-AF65-F5344CB8AC3E}">
        <p14:creationId xmlns:p14="http://schemas.microsoft.com/office/powerpoint/2010/main" val="58609004"/>
      </p:ext>
    </p:extLst>
  </p:cSld>
  <p:clrMapOvr>
    <a:masterClrMapping/>
  </p:clrMapOvr>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0"/>
            <a:ext cx="9144000" cy="990600"/>
          </a:xfrm>
        </p:spPr>
        <p:txBody>
          <a:bodyPr>
            <a:normAutofit fontScale="90000"/>
          </a:bodyPr>
          <a:lstStyle/>
          <a:p>
            <a:r>
              <a:rPr lang="en-US" b="1" dirty="0" smtClean="0">
                <a:solidFill>
                  <a:srgbClr val="000090"/>
                </a:solidFill>
                <a:latin typeface="Arial"/>
                <a:cs typeface="Arial"/>
              </a:rPr>
              <a:t>Motivation for the PRF Constraints</a:t>
            </a:r>
            <a:br>
              <a:rPr lang="en-US" b="1" dirty="0" smtClean="0">
                <a:solidFill>
                  <a:srgbClr val="000090"/>
                </a:solidFill>
                <a:latin typeface="Arial"/>
                <a:cs typeface="Arial"/>
              </a:rPr>
            </a:br>
            <a:r>
              <a:rPr lang="en-US" sz="2000" dirty="0">
                <a:solidFill>
                  <a:srgbClr val="7F7F7F"/>
                </a:solidFill>
              </a:rPr>
              <a:t>[</a:t>
            </a:r>
            <a:r>
              <a:rPr lang="en-US" sz="2000" dirty="0" err="1">
                <a:solidFill>
                  <a:srgbClr val="7F7F7F"/>
                </a:solidFill>
              </a:rPr>
              <a:t>Clinchant</a:t>
            </a:r>
            <a:r>
              <a:rPr lang="en-US" sz="2000" dirty="0">
                <a:solidFill>
                  <a:srgbClr val="7F7F7F"/>
                </a:solidFill>
              </a:rPr>
              <a:t> and </a:t>
            </a:r>
            <a:r>
              <a:rPr lang="en-US" sz="2000" dirty="0" err="1">
                <a:solidFill>
                  <a:srgbClr val="7F7F7F"/>
                </a:solidFill>
              </a:rPr>
              <a:t>Gaussier</a:t>
            </a:r>
            <a:r>
              <a:rPr lang="en-US" sz="2000" dirty="0">
                <a:solidFill>
                  <a:srgbClr val="7F7F7F"/>
                </a:solidFill>
              </a:rPr>
              <a:t>, 2011a] </a:t>
            </a:r>
            <a:r>
              <a:rPr lang="en-US" sz="2000" dirty="0" smtClean="0">
                <a:solidFill>
                  <a:srgbClr val="7F7F7F"/>
                </a:solidFill>
              </a:rPr>
              <a:t>[ </a:t>
            </a:r>
            <a:r>
              <a:rPr lang="en-US" sz="2000" dirty="0" err="1">
                <a:solidFill>
                  <a:srgbClr val="7F7F7F"/>
                </a:solidFill>
              </a:rPr>
              <a:t>Clinchant</a:t>
            </a:r>
            <a:r>
              <a:rPr lang="en-US" sz="2000" dirty="0">
                <a:solidFill>
                  <a:srgbClr val="7F7F7F"/>
                </a:solidFill>
              </a:rPr>
              <a:t> and </a:t>
            </a:r>
            <a:r>
              <a:rPr lang="en-US" sz="2000" dirty="0" err="1">
                <a:solidFill>
                  <a:srgbClr val="7F7F7F"/>
                </a:solidFill>
              </a:rPr>
              <a:t>Gaussier</a:t>
            </a:r>
            <a:r>
              <a:rPr lang="en-US" sz="2000" dirty="0">
                <a:solidFill>
                  <a:srgbClr val="7F7F7F"/>
                </a:solidFill>
              </a:rPr>
              <a:t>, 2011b]</a:t>
            </a:r>
            <a:r>
              <a:rPr lang="en-US" sz="2000" dirty="0" smtClean="0">
                <a:solidFill>
                  <a:srgbClr val="7F7F7F"/>
                </a:solidFill>
              </a:rPr>
              <a:t>[ </a:t>
            </a:r>
            <a:r>
              <a:rPr lang="en-US" sz="2000" dirty="0" err="1">
                <a:solidFill>
                  <a:srgbClr val="7F7F7F"/>
                </a:solidFill>
              </a:rPr>
              <a:t>Clinchant</a:t>
            </a:r>
            <a:r>
              <a:rPr lang="en-US" sz="2000" dirty="0">
                <a:solidFill>
                  <a:srgbClr val="7F7F7F"/>
                </a:solidFill>
              </a:rPr>
              <a:t> and </a:t>
            </a:r>
            <a:r>
              <a:rPr lang="en-US" sz="2000" dirty="0" err="1">
                <a:solidFill>
                  <a:srgbClr val="7F7F7F"/>
                </a:solidFill>
              </a:rPr>
              <a:t>Gaussier</a:t>
            </a:r>
            <a:r>
              <a:rPr lang="en-US" sz="2000" dirty="0">
                <a:solidFill>
                  <a:srgbClr val="7F7F7F"/>
                </a:solidFill>
              </a:rPr>
              <a:t>, </a:t>
            </a:r>
            <a:r>
              <a:rPr lang="en-US" sz="2000" dirty="0" smtClean="0">
                <a:solidFill>
                  <a:srgbClr val="7F7F7F"/>
                </a:solidFill>
              </a:rPr>
              <a:t>2013]</a:t>
            </a:r>
            <a:endParaRPr lang="en-US" sz="2000" b="1" dirty="0">
              <a:solidFill>
                <a:srgbClr val="7F7F7F"/>
              </a:solidFill>
            </a:endParaRPr>
          </a:p>
        </p:txBody>
      </p:sp>
      <p:graphicFrame>
        <p:nvGraphicFramePr>
          <p:cNvPr id="5" name="Table 4"/>
          <p:cNvGraphicFramePr>
            <a:graphicFrameLocks noGrp="1"/>
          </p:cNvGraphicFramePr>
          <p:nvPr>
            <p:extLst/>
          </p:nvPr>
        </p:nvGraphicFramePr>
        <p:xfrm>
          <a:off x="1752600" y="1305560"/>
          <a:ext cx="6096000" cy="2123440"/>
        </p:xfrm>
        <a:graphic>
          <a:graphicData uri="http://schemas.openxmlformats.org/drawingml/2006/table">
            <a:tbl>
              <a:tblPr firstRow="1" bandRow="1">
                <a:tableStyleId>{5C22544A-7EE6-4342-B048-85BDC9FD1C3A}</a:tableStyleId>
              </a:tblPr>
              <a:tblGrid>
                <a:gridCol w="1524000"/>
                <a:gridCol w="1524000"/>
                <a:gridCol w="1524000"/>
                <a:gridCol w="1524000"/>
              </a:tblGrid>
              <a:tr h="370840">
                <a:tc>
                  <a:txBody>
                    <a:bodyPr/>
                    <a:lstStyle/>
                    <a:p>
                      <a:pPr algn="ctr"/>
                      <a:r>
                        <a:rPr lang="en-US" dirty="0" smtClean="0"/>
                        <a:t>Settings</a:t>
                      </a:r>
                      <a:endParaRPr lang="en-US" dirty="0"/>
                    </a:p>
                  </a:txBody>
                  <a:tcPr/>
                </a:tc>
                <a:tc>
                  <a:txBody>
                    <a:bodyPr/>
                    <a:lstStyle/>
                    <a:p>
                      <a:pPr algn="ctr"/>
                      <a:r>
                        <a:rPr lang="en-US" dirty="0" smtClean="0"/>
                        <a:t>Mixture</a:t>
                      </a:r>
                      <a:r>
                        <a:rPr lang="en-US" baseline="0" dirty="0" smtClean="0"/>
                        <a:t> Model</a:t>
                      </a:r>
                      <a:endParaRPr lang="en-US" dirty="0"/>
                    </a:p>
                  </a:txBody>
                  <a:tcPr/>
                </a:tc>
                <a:tc>
                  <a:txBody>
                    <a:bodyPr/>
                    <a:lstStyle/>
                    <a:p>
                      <a:pPr algn="ctr"/>
                      <a:r>
                        <a:rPr lang="en-US" dirty="0" smtClean="0"/>
                        <a:t>Log-logistic model</a:t>
                      </a:r>
                      <a:endParaRPr lang="en-US" dirty="0"/>
                    </a:p>
                  </a:txBody>
                  <a:tcPr/>
                </a:tc>
                <a:tc>
                  <a:txBody>
                    <a:bodyPr/>
                    <a:lstStyle/>
                    <a:p>
                      <a:pPr algn="ctr"/>
                      <a:r>
                        <a:rPr lang="en-US" dirty="0" smtClean="0"/>
                        <a:t>Divergence minimization</a:t>
                      </a:r>
                      <a:endParaRPr lang="en-US" dirty="0"/>
                    </a:p>
                  </a:txBody>
                  <a:tcPr/>
                </a:tc>
              </a:tr>
              <a:tr h="370840">
                <a:tc>
                  <a:txBody>
                    <a:bodyPr/>
                    <a:lstStyle/>
                    <a:p>
                      <a:pPr algn="ctr"/>
                      <a:r>
                        <a:rPr lang="en-US" dirty="0" smtClean="0"/>
                        <a:t>Robust-A</a:t>
                      </a:r>
                      <a:endParaRPr lang="en-US" dirty="0"/>
                    </a:p>
                  </a:txBody>
                  <a:tcPr/>
                </a:tc>
                <a:tc>
                  <a:txBody>
                    <a:bodyPr/>
                    <a:lstStyle/>
                    <a:p>
                      <a:pPr algn="ctr"/>
                      <a:r>
                        <a:rPr lang="en-US" dirty="0" smtClean="0"/>
                        <a:t>0.280</a:t>
                      </a:r>
                      <a:endParaRPr lang="en-US" dirty="0"/>
                    </a:p>
                  </a:txBody>
                  <a:tcPr/>
                </a:tc>
                <a:tc>
                  <a:txBody>
                    <a:bodyPr/>
                    <a:lstStyle/>
                    <a:p>
                      <a:pPr algn="ctr"/>
                      <a:r>
                        <a:rPr lang="en-US" b="1" dirty="0" smtClean="0"/>
                        <a:t>0.292</a:t>
                      </a:r>
                      <a:endParaRPr lang="en-US" b="1" dirty="0"/>
                    </a:p>
                  </a:txBody>
                  <a:tcPr/>
                </a:tc>
                <a:tc>
                  <a:txBody>
                    <a:bodyPr/>
                    <a:lstStyle/>
                    <a:p>
                      <a:pPr algn="ctr"/>
                      <a:r>
                        <a:rPr lang="en-US" dirty="0" smtClean="0"/>
                        <a:t>0.263</a:t>
                      </a:r>
                      <a:endParaRPr lang="en-US" dirty="0"/>
                    </a:p>
                  </a:txBody>
                  <a:tcPr/>
                </a:tc>
              </a:tr>
              <a:tr h="370840">
                <a:tc>
                  <a:txBody>
                    <a:bodyPr/>
                    <a:lstStyle/>
                    <a:p>
                      <a:pPr algn="ctr"/>
                      <a:r>
                        <a:rPr lang="en-US" dirty="0" smtClean="0"/>
                        <a:t>Trec-1&amp;2-A</a:t>
                      </a:r>
                      <a:endParaRPr lang="en-US" dirty="0"/>
                    </a:p>
                  </a:txBody>
                  <a:tcPr/>
                </a:tc>
                <a:tc>
                  <a:txBody>
                    <a:bodyPr/>
                    <a:lstStyle/>
                    <a:p>
                      <a:pPr algn="ctr"/>
                      <a:r>
                        <a:rPr lang="en-US" dirty="0" smtClean="0"/>
                        <a:t>0.263</a:t>
                      </a:r>
                      <a:endParaRPr lang="en-US" dirty="0"/>
                    </a:p>
                  </a:txBody>
                  <a:tcPr/>
                </a:tc>
                <a:tc>
                  <a:txBody>
                    <a:bodyPr/>
                    <a:lstStyle/>
                    <a:p>
                      <a:pPr algn="ctr"/>
                      <a:r>
                        <a:rPr lang="en-US" b="1" dirty="0" smtClean="0"/>
                        <a:t>0.284</a:t>
                      </a:r>
                      <a:endParaRPr lang="en-US" b="1" dirty="0"/>
                    </a:p>
                  </a:txBody>
                  <a:tcPr/>
                </a:tc>
                <a:tc>
                  <a:txBody>
                    <a:bodyPr/>
                    <a:lstStyle/>
                    <a:p>
                      <a:pPr algn="ctr"/>
                      <a:r>
                        <a:rPr lang="en-US" dirty="0" smtClean="0"/>
                        <a:t>0.254</a:t>
                      </a:r>
                      <a:endParaRPr lang="en-US" dirty="0"/>
                    </a:p>
                  </a:txBody>
                  <a:tcPr/>
                </a:tc>
              </a:tr>
              <a:tr h="370840">
                <a:tc>
                  <a:txBody>
                    <a:bodyPr/>
                    <a:lstStyle/>
                    <a:p>
                      <a:pPr algn="ctr"/>
                      <a:r>
                        <a:rPr lang="en-US" dirty="0" smtClean="0"/>
                        <a:t>Robust-B</a:t>
                      </a:r>
                      <a:endParaRPr lang="en-US" dirty="0"/>
                    </a:p>
                  </a:txBody>
                  <a:tcPr/>
                </a:tc>
                <a:tc>
                  <a:txBody>
                    <a:bodyPr/>
                    <a:lstStyle/>
                    <a:p>
                      <a:pPr algn="ctr"/>
                      <a:r>
                        <a:rPr lang="en-US" dirty="0" smtClean="0"/>
                        <a:t>0.282</a:t>
                      </a:r>
                      <a:endParaRPr lang="en-US" dirty="0"/>
                    </a:p>
                  </a:txBody>
                  <a:tcPr/>
                </a:tc>
                <a:tc>
                  <a:txBody>
                    <a:bodyPr/>
                    <a:lstStyle/>
                    <a:p>
                      <a:pPr algn="ctr"/>
                      <a:r>
                        <a:rPr lang="en-US" b="1" dirty="0" smtClean="0"/>
                        <a:t>0.285</a:t>
                      </a:r>
                      <a:endParaRPr lang="en-US" b="1" dirty="0"/>
                    </a:p>
                  </a:txBody>
                  <a:tcPr/>
                </a:tc>
                <a:tc>
                  <a:txBody>
                    <a:bodyPr/>
                    <a:lstStyle/>
                    <a:p>
                      <a:pPr algn="ctr"/>
                      <a:r>
                        <a:rPr lang="en-US" dirty="0" smtClean="0"/>
                        <a:t>0.259</a:t>
                      </a:r>
                      <a:endParaRPr lang="en-US" dirty="0"/>
                    </a:p>
                  </a:txBody>
                  <a:tcPr/>
                </a:tc>
              </a:tr>
              <a:tr h="370840">
                <a:tc>
                  <a:txBody>
                    <a:bodyPr/>
                    <a:lstStyle/>
                    <a:p>
                      <a:pPr algn="ctr"/>
                      <a:r>
                        <a:rPr lang="en-US" dirty="0" smtClean="0"/>
                        <a:t>Trec-1&amp;2-B</a:t>
                      </a:r>
                      <a:endParaRPr lang="en-US" dirty="0"/>
                    </a:p>
                  </a:txBody>
                  <a:tcPr/>
                </a:tc>
                <a:tc>
                  <a:txBody>
                    <a:bodyPr/>
                    <a:lstStyle/>
                    <a:p>
                      <a:pPr algn="ctr"/>
                      <a:r>
                        <a:rPr lang="en-US" dirty="0" smtClean="0"/>
                        <a:t>0.273</a:t>
                      </a:r>
                      <a:endParaRPr lang="en-US" dirty="0"/>
                    </a:p>
                  </a:txBody>
                  <a:tcPr/>
                </a:tc>
                <a:tc>
                  <a:txBody>
                    <a:bodyPr/>
                    <a:lstStyle/>
                    <a:p>
                      <a:pPr algn="ctr"/>
                      <a:r>
                        <a:rPr lang="en-US" b="1" dirty="0" smtClean="0"/>
                        <a:t>0.294</a:t>
                      </a:r>
                      <a:endParaRPr lang="en-US" b="1" dirty="0"/>
                    </a:p>
                  </a:txBody>
                  <a:tcPr/>
                </a:tc>
                <a:tc>
                  <a:txBody>
                    <a:bodyPr/>
                    <a:lstStyle/>
                    <a:p>
                      <a:pPr algn="ctr"/>
                      <a:r>
                        <a:rPr lang="en-US" dirty="0" smtClean="0"/>
                        <a:t>0.257</a:t>
                      </a:r>
                      <a:endParaRPr lang="en-US" dirty="0"/>
                    </a:p>
                  </a:txBody>
                  <a:tcPr/>
                </a:tc>
              </a:tr>
            </a:tbl>
          </a:graphicData>
        </a:graphic>
      </p:graphicFrame>
      <p:graphicFrame>
        <p:nvGraphicFramePr>
          <p:cNvPr id="6" name="Table 5"/>
          <p:cNvGraphicFramePr>
            <a:graphicFrameLocks noGrp="1"/>
          </p:cNvGraphicFramePr>
          <p:nvPr>
            <p:extLst>
              <p:ext uri="{D42A27DB-BD31-4B8C-83A1-F6EECF244321}">
                <p14:modId xmlns:p14="http://schemas.microsoft.com/office/powerpoint/2010/main" val="3004886414"/>
              </p:ext>
            </p:extLst>
          </p:nvPr>
        </p:nvGraphicFramePr>
        <p:xfrm>
          <a:off x="228600" y="3962400"/>
          <a:ext cx="3657600" cy="2316480"/>
        </p:xfrm>
        <a:graphic>
          <a:graphicData uri="http://schemas.openxmlformats.org/drawingml/2006/table">
            <a:tbl>
              <a:tblPr firstRow="1" bandRow="1">
                <a:tableStyleId>{5C22544A-7EE6-4342-B048-85BDC9FD1C3A}</a:tableStyleId>
              </a:tblPr>
              <a:tblGrid>
                <a:gridCol w="914400"/>
                <a:gridCol w="914400"/>
                <a:gridCol w="914400"/>
                <a:gridCol w="914400"/>
              </a:tblGrid>
              <a:tr h="518160">
                <a:tc>
                  <a:txBody>
                    <a:bodyPr/>
                    <a:lstStyle/>
                    <a:p>
                      <a:pPr algn="ctr"/>
                      <a:r>
                        <a:rPr lang="en-US" dirty="0" smtClean="0"/>
                        <a:t>Settings</a:t>
                      </a:r>
                      <a:endParaRPr lang="en-US" dirty="0"/>
                    </a:p>
                  </a:txBody>
                  <a:tcPr/>
                </a:tc>
                <a:tc>
                  <a:txBody>
                    <a:bodyPr/>
                    <a:lstStyle/>
                    <a:p>
                      <a:pPr algn="ctr"/>
                      <a:r>
                        <a:rPr lang="en-US" dirty="0" smtClean="0"/>
                        <a:t>MIX</a:t>
                      </a:r>
                      <a:endParaRPr lang="en-US" dirty="0"/>
                    </a:p>
                  </a:txBody>
                  <a:tcPr/>
                </a:tc>
                <a:tc>
                  <a:txBody>
                    <a:bodyPr/>
                    <a:lstStyle/>
                    <a:p>
                      <a:pPr algn="ctr"/>
                      <a:r>
                        <a:rPr lang="en-US" dirty="0" smtClean="0"/>
                        <a:t>LL</a:t>
                      </a:r>
                      <a:endParaRPr lang="en-US" dirty="0"/>
                    </a:p>
                  </a:txBody>
                  <a:tcPr/>
                </a:tc>
                <a:tc>
                  <a:txBody>
                    <a:bodyPr/>
                    <a:lstStyle/>
                    <a:p>
                      <a:pPr algn="ctr"/>
                      <a:r>
                        <a:rPr lang="en-US" dirty="0" smtClean="0"/>
                        <a:t>DIV</a:t>
                      </a:r>
                      <a:endParaRPr lang="en-US" dirty="0"/>
                    </a:p>
                  </a:txBody>
                  <a:tcPr/>
                </a:tc>
              </a:tr>
              <a:tr h="518160">
                <a:tc>
                  <a:txBody>
                    <a:bodyPr/>
                    <a:lstStyle/>
                    <a:p>
                      <a:pPr algn="ctr"/>
                      <a:r>
                        <a:rPr lang="en-US" dirty="0" err="1" smtClean="0"/>
                        <a:t>Avg</a:t>
                      </a:r>
                      <a:r>
                        <a:rPr lang="en-US" dirty="0" smtClean="0"/>
                        <a:t> (</a:t>
                      </a:r>
                      <a:r>
                        <a:rPr lang="en-US" dirty="0" err="1" smtClean="0"/>
                        <a:t>tf</a:t>
                      </a:r>
                      <a:r>
                        <a:rPr lang="en-US" dirty="0" smtClean="0"/>
                        <a:t>)</a:t>
                      </a:r>
                      <a:endParaRPr lang="en-US" dirty="0"/>
                    </a:p>
                  </a:txBody>
                  <a:tcPr/>
                </a:tc>
                <a:tc>
                  <a:txBody>
                    <a:bodyPr/>
                    <a:lstStyle/>
                    <a:p>
                      <a:pPr algn="ctr"/>
                      <a:r>
                        <a:rPr lang="en-US" dirty="0" smtClean="0"/>
                        <a:t>62.9</a:t>
                      </a:r>
                      <a:endParaRPr lang="en-US" dirty="0"/>
                    </a:p>
                  </a:txBody>
                  <a:tcPr/>
                </a:tc>
                <a:tc>
                  <a:txBody>
                    <a:bodyPr/>
                    <a:lstStyle/>
                    <a:p>
                      <a:pPr algn="ctr"/>
                      <a:r>
                        <a:rPr lang="en-US" b="1" dirty="0" smtClean="0"/>
                        <a:t>46.7</a:t>
                      </a:r>
                      <a:endParaRPr lang="en-US" b="1" dirty="0"/>
                    </a:p>
                  </a:txBody>
                  <a:tcPr/>
                </a:tc>
                <a:tc>
                  <a:txBody>
                    <a:bodyPr/>
                    <a:lstStyle/>
                    <a:p>
                      <a:pPr algn="ctr"/>
                      <a:r>
                        <a:rPr lang="en-US" dirty="0" smtClean="0"/>
                        <a:t>53.9</a:t>
                      </a:r>
                      <a:endParaRPr lang="en-US" dirty="0"/>
                    </a:p>
                  </a:txBody>
                  <a:tcPr/>
                </a:tc>
              </a:tr>
              <a:tr h="518160">
                <a:tc>
                  <a:txBody>
                    <a:bodyPr/>
                    <a:lstStyle/>
                    <a:p>
                      <a:pPr algn="ctr"/>
                      <a:r>
                        <a:rPr lang="en-US" dirty="0" err="1" smtClean="0"/>
                        <a:t>Avg</a:t>
                      </a:r>
                      <a:r>
                        <a:rPr lang="en-US" baseline="0" dirty="0" smtClean="0"/>
                        <a:t> (</a:t>
                      </a:r>
                      <a:r>
                        <a:rPr lang="en-US" baseline="0" dirty="0" err="1" smtClean="0"/>
                        <a:t>df</a:t>
                      </a:r>
                      <a:r>
                        <a:rPr lang="en-US" baseline="0" dirty="0" smtClean="0"/>
                        <a:t>)</a:t>
                      </a:r>
                      <a:endParaRPr lang="en-US" dirty="0"/>
                    </a:p>
                  </a:txBody>
                  <a:tcPr/>
                </a:tc>
                <a:tc>
                  <a:txBody>
                    <a:bodyPr/>
                    <a:lstStyle/>
                    <a:p>
                      <a:pPr algn="ctr"/>
                      <a:r>
                        <a:rPr lang="en-US" dirty="0" smtClean="0"/>
                        <a:t>6.4</a:t>
                      </a:r>
                      <a:endParaRPr lang="en-US" dirty="0"/>
                    </a:p>
                  </a:txBody>
                  <a:tcPr/>
                </a:tc>
                <a:tc>
                  <a:txBody>
                    <a:bodyPr/>
                    <a:lstStyle/>
                    <a:p>
                      <a:pPr algn="ctr"/>
                      <a:r>
                        <a:rPr lang="en-US" b="1" dirty="0" smtClean="0"/>
                        <a:t>7.21</a:t>
                      </a:r>
                      <a:endParaRPr lang="en-US" b="1" dirty="0"/>
                    </a:p>
                  </a:txBody>
                  <a:tcPr/>
                </a:tc>
                <a:tc>
                  <a:txBody>
                    <a:bodyPr/>
                    <a:lstStyle/>
                    <a:p>
                      <a:pPr algn="ctr"/>
                      <a:r>
                        <a:rPr lang="en-US" dirty="0" smtClean="0"/>
                        <a:t>8.6</a:t>
                      </a:r>
                      <a:endParaRPr lang="en-US" dirty="0"/>
                    </a:p>
                  </a:txBody>
                  <a:tcPr/>
                </a:tc>
              </a:tr>
              <a:tr h="518160">
                <a:tc>
                  <a:txBody>
                    <a:bodyPr/>
                    <a:lstStyle/>
                    <a:p>
                      <a:pPr algn="ctr"/>
                      <a:r>
                        <a:rPr lang="en-US" dirty="0" err="1" smtClean="0"/>
                        <a:t>Avg</a:t>
                      </a:r>
                      <a:r>
                        <a:rPr lang="en-US" dirty="0" smtClean="0"/>
                        <a:t> (</a:t>
                      </a:r>
                      <a:r>
                        <a:rPr lang="en-US" dirty="0" err="1" smtClean="0"/>
                        <a:t>idf</a:t>
                      </a:r>
                      <a:r>
                        <a:rPr lang="en-US" dirty="0" smtClean="0"/>
                        <a:t>) </a:t>
                      </a:r>
                      <a:endParaRPr lang="en-US" dirty="0"/>
                    </a:p>
                  </a:txBody>
                  <a:tcPr/>
                </a:tc>
                <a:tc>
                  <a:txBody>
                    <a:bodyPr/>
                    <a:lstStyle/>
                    <a:p>
                      <a:pPr algn="ctr"/>
                      <a:r>
                        <a:rPr lang="en-US" dirty="0" smtClean="0"/>
                        <a:t>4.3</a:t>
                      </a:r>
                      <a:endParaRPr lang="en-US" dirty="0"/>
                    </a:p>
                  </a:txBody>
                  <a:tcPr/>
                </a:tc>
                <a:tc>
                  <a:txBody>
                    <a:bodyPr/>
                    <a:lstStyle/>
                    <a:p>
                      <a:pPr algn="ctr"/>
                      <a:r>
                        <a:rPr lang="en-US" b="1" dirty="0" smtClean="0"/>
                        <a:t>5.1</a:t>
                      </a:r>
                      <a:endParaRPr lang="en-US" b="1" dirty="0"/>
                    </a:p>
                  </a:txBody>
                  <a:tcPr/>
                </a:tc>
                <a:tc>
                  <a:txBody>
                    <a:bodyPr/>
                    <a:lstStyle/>
                    <a:p>
                      <a:pPr algn="ctr"/>
                      <a:r>
                        <a:rPr lang="en-US" dirty="0" smtClean="0"/>
                        <a:t>2.2</a:t>
                      </a:r>
                      <a:endParaRPr lang="en-US" dirty="0"/>
                    </a:p>
                  </a:txBody>
                  <a:tcPr/>
                </a:tc>
              </a:tr>
            </a:tbl>
          </a:graphicData>
        </a:graphic>
      </p:graphicFrame>
      <p:sp>
        <p:nvSpPr>
          <p:cNvPr id="8" name="TextBox 7"/>
          <p:cNvSpPr txBox="1"/>
          <p:nvPr/>
        </p:nvSpPr>
        <p:spPr>
          <a:xfrm>
            <a:off x="152400" y="990600"/>
            <a:ext cx="1600200" cy="707886"/>
          </a:xfrm>
          <a:prstGeom prst="rect">
            <a:avLst/>
          </a:prstGeom>
          <a:noFill/>
        </p:spPr>
        <p:txBody>
          <a:bodyPr wrap="square" rtlCol="0">
            <a:spAutoFit/>
          </a:bodyPr>
          <a:lstStyle/>
          <a:p>
            <a:r>
              <a:rPr lang="en-US" sz="2000" b="1" dirty="0" smtClean="0"/>
              <a:t>Performance Comparison</a:t>
            </a:r>
            <a:endParaRPr lang="en-US" sz="2000" b="1" dirty="0"/>
          </a:p>
        </p:txBody>
      </p:sp>
      <p:sp>
        <p:nvSpPr>
          <p:cNvPr id="3" name="Slide Number Placeholder 2"/>
          <p:cNvSpPr>
            <a:spLocks noGrp="1"/>
          </p:cNvSpPr>
          <p:nvPr>
            <p:ph type="sldNum" sz="quarter" idx="12"/>
          </p:nvPr>
        </p:nvSpPr>
        <p:spPr/>
        <p:txBody>
          <a:bodyPr/>
          <a:lstStyle/>
          <a:p>
            <a:fld id="{88AD08FE-21CA-447A-B5E0-10774CCDBD3A}" type="slidenum">
              <a:rPr lang="en-US" smtClean="0"/>
              <a:t>78</a:t>
            </a:fld>
            <a:endParaRPr lang="en-US"/>
          </a:p>
        </p:txBody>
      </p:sp>
      <p:sp>
        <p:nvSpPr>
          <p:cNvPr id="4" name="TextBox 3"/>
          <p:cNvSpPr txBox="1"/>
          <p:nvPr/>
        </p:nvSpPr>
        <p:spPr>
          <a:xfrm>
            <a:off x="4038600" y="3940076"/>
            <a:ext cx="5105400" cy="2308324"/>
          </a:xfrm>
          <a:prstGeom prst="rect">
            <a:avLst/>
          </a:prstGeom>
          <a:solidFill>
            <a:srgbClr val="FFFF00"/>
          </a:solidFill>
        </p:spPr>
        <p:txBody>
          <a:bodyPr wrap="square" rtlCol="0">
            <a:spAutoFit/>
          </a:bodyPr>
          <a:lstStyle/>
          <a:p>
            <a:r>
              <a:rPr lang="en-US" sz="2400" b="1" dirty="0" smtClean="0"/>
              <a:t>Log-logistic model is more effective because it selects terms  </a:t>
            </a:r>
          </a:p>
          <a:p>
            <a:pPr marL="285750" indent="-285750">
              <a:buFont typeface="Arial" panose="020B0604020202020204" pitchFamily="34" charset="0"/>
              <a:buChar char="•"/>
            </a:pPr>
            <a:r>
              <a:rPr lang="en-US" sz="2400" b="1" dirty="0"/>
              <a:t>t</a:t>
            </a:r>
            <a:r>
              <a:rPr lang="en-US" sz="2400" b="1" dirty="0" smtClean="0"/>
              <a:t>hat are not too common (high IDF and small TF) </a:t>
            </a:r>
          </a:p>
          <a:p>
            <a:pPr marL="285750" indent="-285750">
              <a:buFont typeface="Arial" panose="020B0604020202020204" pitchFamily="34" charset="0"/>
              <a:buChar char="•"/>
            </a:pPr>
            <a:r>
              <a:rPr lang="en-US" sz="2400" b="1" dirty="0"/>
              <a:t>t</a:t>
            </a:r>
            <a:r>
              <a:rPr lang="en-US" sz="2400" b="1" dirty="0" smtClean="0"/>
              <a:t>hat still occur in sufficient number o feedback documents (average DF) </a:t>
            </a:r>
            <a:endParaRPr lang="en-US" sz="2400" b="1" dirty="0"/>
          </a:p>
        </p:txBody>
      </p:sp>
      <p:sp>
        <p:nvSpPr>
          <p:cNvPr id="11" name="TextBox 10"/>
          <p:cNvSpPr txBox="1"/>
          <p:nvPr/>
        </p:nvSpPr>
        <p:spPr>
          <a:xfrm>
            <a:off x="21783" y="3581400"/>
            <a:ext cx="1066800" cy="369332"/>
          </a:xfrm>
          <a:prstGeom prst="rect">
            <a:avLst/>
          </a:prstGeom>
          <a:noFill/>
        </p:spPr>
        <p:txBody>
          <a:bodyPr wrap="square" rtlCol="0">
            <a:spAutoFit/>
          </a:bodyPr>
          <a:lstStyle/>
          <a:p>
            <a:r>
              <a:rPr lang="en-US" dirty="0" smtClean="0"/>
              <a:t>Robust-A</a:t>
            </a:r>
            <a:endParaRPr lang="en-US" dirty="0"/>
          </a:p>
        </p:txBody>
      </p:sp>
    </p:spTree>
    <p:extLst>
      <p:ext uri="{BB962C8B-B14F-4D97-AF65-F5344CB8AC3E}">
        <p14:creationId xmlns:p14="http://schemas.microsoft.com/office/powerpoint/2010/main" val="77373045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1"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9144000" cy="990600"/>
          </a:xfrm>
        </p:spPr>
        <p:txBody>
          <a:bodyPr>
            <a:normAutofit fontScale="90000"/>
          </a:bodyPr>
          <a:lstStyle/>
          <a:p>
            <a:r>
              <a:rPr lang="en-US" b="1" dirty="0" smtClean="0">
                <a:solidFill>
                  <a:srgbClr val="000090"/>
                </a:solidFill>
                <a:latin typeface="Arial"/>
                <a:cs typeface="Arial"/>
              </a:rPr>
              <a:t>PRF Heuristic Constraints </a:t>
            </a:r>
            <a:r>
              <a:rPr lang="en-US" dirty="0" smtClean="0"/>
              <a:t/>
            </a:r>
            <a:br>
              <a:rPr lang="en-US" dirty="0" smtClean="0"/>
            </a:br>
            <a:r>
              <a:rPr lang="en-US" sz="2200" dirty="0" smtClean="0">
                <a:solidFill>
                  <a:schemeClr val="bg1">
                    <a:lumMod val="50000"/>
                  </a:schemeClr>
                </a:solidFill>
              </a:rPr>
              <a:t>[</a:t>
            </a:r>
            <a:r>
              <a:rPr lang="en-US" sz="2200" dirty="0" err="1" smtClean="0">
                <a:solidFill>
                  <a:schemeClr val="bg1">
                    <a:lumMod val="50000"/>
                  </a:schemeClr>
                </a:solidFill>
              </a:rPr>
              <a:t>Clinchant</a:t>
            </a:r>
            <a:r>
              <a:rPr lang="en-US" sz="2200" dirty="0" smtClean="0">
                <a:solidFill>
                  <a:schemeClr val="bg1">
                    <a:lumMod val="50000"/>
                  </a:schemeClr>
                </a:solidFill>
              </a:rPr>
              <a:t> and </a:t>
            </a:r>
            <a:r>
              <a:rPr lang="en-US" sz="2200" dirty="0" err="1" smtClean="0">
                <a:solidFill>
                  <a:schemeClr val="bg1">
                    <a:lumMod val="50000"/>
                  </a:schemeClr>
                </a:solidFill>
              </a:rPr>
              <a:t>Gaussier</a:t>
            </a:r>
            <a:r>
              <a:rPr lang="en-US" sz="2200" dirty="0" smtClean="0">
                <a:solidFill>
                  <a:schemeClr val="bg1">
                    <a:lumMod val="50000"/>
                  </a:schemeClr>
                </a:solidFill>
              </a:rPr>
              <a:t>, 2013]</a:t>
            </a:r>
            <a:endParaRPr lang="en-US" sz="2200" dirty="0">
              <a:solidFill>
                <a:schemeClr val="bg1">
                  <a:lumMod val="50000"/>
                </a:schemeClr>
              </a:solidFill>
            </a:endParaRPr>
          </a:p>
        </p:txBody>
      </p:sp>
      <p:sp>
        <p:nvSpPr>
          <p:cNvPr id="3" name="Content Placeholder 2"/>
          <p:cNvSpPr>
            <a:spLocks noGrp="1"/>
          </p:cNvSpPr>
          <p:nvPr>
            <p:ph idx="1"/>
          </p:nvPr>
        </p:nvSpPr>
        <p:spPr/>
        <p:txBody>
          <a:bodyPr>
            <a:noAutofit/>
          </a:bodyPr>
          <a:lstStyle/>
          <a:p>
            <a:r>
              <a:rPr lang="en-US" sz="2400" b="1" dirty="0" smtClean="0">
                <a:latin typeface="Arial"/>
                <a:cs typeface="Arial"/>
              </a:rPr>
              <a:t>TF effect</a:t>
            </a:r>
          </a:p>
          <a:p>
            <a:pPr lvl="1"/>
            <a:r>
              <a:rPr lang="en-US" sz="2000" dirty="0" smtClean="0">
                <a:latin typeface="Arial"/>
                <a:cs typeface="Arial"/>
              </a:rPr>
              <a:t>The feedback weight should increase with the term frequency. </a:t>
            </a:r>
          </a:p>
          <a:p>
            <a:r>
              <a:rPr lang="en-US" sz="2400" b="1" dirty="0" smtClean="0">
                <a:latin typeface="Arial"/>
                <a:cs typeface="Arial"/>
              </a:rPr>
              <a:t>Concavity effect</a:t>
            </a:r>
          </a:p>
          <a:p>
            <a:pPr lvl="1"/>
            <a:r>
              <a:rPr lang="en-US" sz="2000" dirty="0" smtClean="0">
                <a:latin typeface="Arial"/>
                <a:cs typeface="Arial"/>
              </a:rPr>
              <a:t>The above increase should be less marked in high frequency ranges. </a:t>
            </a:r>
            <a:endParaRPr lang="en-US" sz="2000" dirty="0">
              <a:latin typeface="Arial"/>
              <a:cs typeface="Arial"/>
            </a:endParaRPr>
          </a:p>
          <a:p>
            <a:r>
              <a:rPr lang="en-US" sz="2400" b="1" dirty="0" smtClean="0">
                <a:latin typeface="Arial"/>
                <a:cs typeface="Arial"/>
              </a:rPr>
              <a:t>IDF effect</a:t>
            </a:r>
          </a:p>
          <a:p>
            <a:pPr marL="742950" lvl="2" indent="-342900"/>
            <a:r>
              <a:rPr lang="en-US" sz="2000" dirty="0" smtClean="0">
                <a:latin typeface="Arial"/>
                <a:cs typeface="Arial"/>
              </a:rPr>
              <a:t>When all other things being equal, the feedback weight of a term with higher IDF value should be larger. </a:t>
            </a:r>
            <a:endParaRPr lang="en-US" sz="2000" b="1" dirty="0" smtClean="0">
              <a:latin typeface="Arial"/>
              <a:cs typeface="Arial"/>
            </a:endParaRPr>
          </a:p>
          <a:p>
            <a:r>
              <a:rPr lang="en-US" sz="2400" b="1" dirty="0" smtClean="0">
                <a:latin typeface="Arial"/>
                <a:cs typeface="Arial"/>
              </a:rPr>
              <a:t>Document length effect</a:t>
            </a:r>
          </a:p>
          <a:p>
            <a:pPr lvl="1"/>
            <a:r>
              <a:rPr lang="en-US" sz="2000" dirty="0" smtClean="0">
                <a:latin typeface="Arial"/>
                <a:cs typeface="Arial"/>
              </a:rPr>
              <a:t>The number of occurrences of feedback terms should be normalized by the length of documents they appear in. </a:t>
            </a:r>
          </a:p>
          <a:p>
            <a:r>
              <a:rPr lang="en-US" sz="2400" b="1" dirty="0" smtClean="0">
                <a:latin typeface="Arial"/>
                <a:cs typeface="Arial"/>
              </a:rPr>
              <a:t>DF effect </a:t>
            </a:r>
          </a:p>
          <a:p>
            <a:pPr lvl="1"/>
            <a:r>
              <a:rPr lang="en-US" sz="2000" dirty="0" smtClean="0">
                <a:latin typeface="Arial"/>
                <a:cs typeface="Arial"/>
              </a:rPr>
              <a:t>When all other things being equal, terms occurring in more feedback documents should receive higher feedback weights. </a:t>
            </a:r>
          </a:p>
        </p:txBody>
      </p:sp>
      <p:sp>
        <p:nvSpPr>
          <p:cNvPr id="5" name="Slide Number Placeholder 4"/>
          <p:cNvSpPr>
            <a:spLocks noGrp="1"/>
          </p:cNvSpPr>
          <p:nvPr>
            <p:ph type="sldNum" sz="quarter" idx="12"/>
          </p:nvPr>
        </p:nvSpPr>
        <p:spPr/>
        <p:txBody>
          <a:bodyPr/>
          <a:lstStyle/>
          <a:p>
            <a:fld id="{88AD08FE-21CA-447A-B5E0-10774CCDBD3A}" type="slidenum">
              <a:rPr lang="en-US" smtClean="0"/>
              <a:t>79</a:t>
            </a:fld>
            <a:endParaRPr lang="en-US"/>
          </a:p>
        </p:txBody>
      </p:sp>
    </p:spTree>
    <p:extLst>
      <p:ext uri="{BB962C8B-B14F-4D97-AF65-F5344CB8AC3E}">
        <p14:creationId xmlns:p14="http://schemas.microsoft.com/office/powerpoint/2010/main" val="2184545830"/>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a:xfrm>
            <a:off x="0" y="152400"/>
            <a:ext cx="9144000" cy="990600"/>
          </a:xfrm>
        </p:spPr>
        <p:txBody>
          <a:bodyPr>
            <a:normAutofit fontScale="90000"/>
          </a:bodyPr>
          <a:lstStyle/>
          <a:p>
            <a:r>
              <a:rPr lang="en-US" altLang="en-US" sz="4000" b="1" dirty="0" smtClean="0">
                <a:solidFill>
                  <a:srgbClr val="000090"/>
                </a:solidFill>
                <a:latin typeface="Arial" charset="0"/>
                <a:cs typeface="Arial" charset="0"/>
              </a:rPr>
              <a:t>Retrieval model = </a:t>
            </a:r>
            <a:br>
              <a:rPr lang="en-US" altLang="en-US" sz="4000" b="1" dirty="0" smtClean="0">
                <a:solidFill>
                  <a:srgbClr val="000090"/>
                </a:solidFill>
                <a:latin typeface="Arial" charset="0"/>
                <a:cs typeface="Arial" charset="0"/>
              </a:rPr>
            </a:br>
            <a:r>
              <a:rPr lang="en-US" altLang="en-US" sz="4000" b="1" dirty="0" smtClean="0">
                <a:solidFill>
                  <a:srgbClr val="000090"/>
                </a:solidFill>
                <a:latin typeface="Arial" charset="0"/>
                <a:cs typeface="Arial" charset="0"/>
              </a:rPr>
              <a:t>computational definition of “relevance”</a:t>
            </a:r>
            <a:r>
              <a:rPr lang="en-US" altLang="en-US" dirty="0" smtClean="0">
                <a:solidFill>
                  <a:srgbClr val="000090"/>
                </a:solidFill>
                <a:latin typeface="Arial" charset="0"/>
                <a:cs typeface="Arial" charset="0"/>
              </a:rPr>
              <a:t> </a:t>
            </a:r>
          </a:p>
        </p:txBody>
      </p:sp>
      <p:sp>
        <p:nvSpPr>
          <p:cNvPr id="20484" name="AutoShape 23"/>
          <p:cNvSpPr>
            <a:spLocks noChangeArrowheads="1"/>
          </p:cNvSpPr>
          <p:nvPr/>
        </p:nvSpPr>
        <p:spPr bwMode="auto">
          <a:xfrm>
            <a:off x="4953000" y="1447800"/>
            <a:ext cx="304800" cy="304800"/>
          </a:xfrm>
          <a:prstGeom prst="foldedCorner">
            <a:avLst>
              <a:gd name="adj" fmla="val 12500"/>
            </a:avLst>
          </a:prstGeom>
          <a:solidFill>
            <a:srgbClr val="99CC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endParaRPr lang="en-US" altLang="en-US"/>
          </a:p>
        </p:txBody>
      </p:sp>
      <p:sp>
        <p:nvSpPr>
          <p:cNvPr id="20485" name="TextBox 2"/>
          <p:cNvSpPr txBox="1">
            <a:spLocks noChangeArrowheads="1"/>
          </p:cNvSpPr>
          <p:nvPr/>
        </p:nvSpPr>
        <p:spPr bwMode="auto">
          <a:xfrm>
            <a:off x="1752600" y="1371600"/>
            <a:ext cx="376057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altLang="en-US" sz="2400" dirty="0"/>
              <a:t>S</a:t>
            </a:r>
            <a:r>
              <a:rPr lang="en-US" altLang="en-US" sz="2400" dirty="0" smtClean="0"/>
              <a:t>(“world cup schedule”,   d  </a:t>
            </a:r>
            <a:r>
              <a:rPr lang="en-US" altLang="en-US" dirty="0" smtClean="0"/>
              <a:t>) </a:t>
            </a:r>
            <a:endParaRPr lang="en-US" altLang="en-US" dirty="0"/>
          </a:p>
        </p:txBody>
      </p:sp>
      <p:sp>
        <p:nvSpPr>
          <p:cNvPr id="20486" name="AutoShape 23"/>
          <p:cNvSpPr>
            <a:spLocks noChangeArrowheads="1"/>
          </p:cNvSpPr>
          <p:nvPr/>
        </p:nvSpPr>
        <p:spPr bwMode="auto">
          <a:xfrm>
            <a:off x="2209800" y="2543175"/>
            <a:ext cx="304800" cy="304800"/>
          </a:xfrm>
          <a:prstGeom prst="foldedCorner">
            <a:avLst>
              <a:gd name="adj" fmla="val 12500"/>
            </a:avLst>
          </a:prstGeom>
          <a:solidFill>
            <a:srgbClr val="99CC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endParaRPr lang="en-US" altLang="en-US"/>
          </a:p>
        </p:txBody>
      </p:sp>
      <p:sp>
        <p:nvSpPr>
          <p:cNvPr id="20487" name="TextBox 27"/>
          <p:cNvSpPr txBox="1">
            <a:spLocks noChangeArrowheads="1"/>
          </p:cNvSpPr>
          <p:nvPr/>
        </p:nvSpPr>
        <p:spPr bwMode="auto">
          <a:xfrm>
            <a:off x="714474" y="2433935"/>
            <a:ext cx="210492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altLang="en-US" sz="2400" dirty="0"/>
              <a:t>s</a:t>
            </a:r>
            <a:r>
              <a:rPr lang="en-US" altLang="en-US" sz="2400" dirty="0" smtClean="0"/>
              <a:t>(“world”,   d  </a:t>
            </a:r>
            <a:r>
              <a:rPr lang="en-US" altLang="en-US" dirty="0" smtClean="0"/>
              <a:t>) </a:t>
            </a:r>
            <a:endParaRPr lang="en-US" altLang="en-US" dirty="0"/>
          </a:p>
        </p:txBody>
      </p:sp>
      <p:sp>
        <p:nvSpPr>
          <p:cNvPr id="20488" name="AutoShape 23"/>
          <p:cNvSpPr>
            <a:spLocks noChangeArrowheads="1"/>
          </p:cNvSpPr>
          <p:nvPr/>
        </p:nvSpPr>
        <p:spPr bwMode="auto">
          <a:xfrm>
            <a:off x="4343400" y="2543175"/>
            <a:ext cx="304800" cy="304800"/>
          </a:xfrm>
          <a:prstGeom prst="foldedCorner">
            <a:avLst>
              <a:gd name="adj" fmla="val 12500"/>
            </a:avLst>
          </a:prstGeom>
          <a:solidFill>
            <a:srgbClr val="99CC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endParaRPr lang="en-US" altLang="en-US"/>
          </a:p>
        </p:txBody>
      </p:sp>
      <p:sp>
        <p:nvSpPr>
          <p:cNvPr id="20489" name="TextBox 29"/>
          <p:cNvSpPr txBox="1">
            <a:spLocks noChangeArrowheads="1"/>
          </p:cNvSpPr>
          <p:nvPr/>
        </p:nvSpPr>
        <p:spPr bwMode="auto">
          <a:xfrm>
            <a:off x="3200400" y="2438400"/>
            <a:ext cx="176589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altLang="en-US" sz="2400" dirty="0"/>
              <a:t>s</a:t>
            </a:r>
            <a:r>
              <a:rPr lang="en-US" altLang="en-US" sz="2400" dirty="0" smtClean="0"/>
              <a:t>(“cup”,  d   </a:t>
            </a:r>
            <a:r>
              <a:rPr lang="en-US" altLang="en-US" dirty="0" smtClean="0"/>
              <a:t>) </a:t>
            </a:r>
            <a:endParaRPr lang="en-US" altLang="en-US" dirty="0"/>
          </a:p>
        </p:txBody>
      </p:sp>
      <p:sp>
        <p:nvSpPr>
          <p:cNvPr id="20490" name="AutoShape 23"/>
          <p:cNvSpPr>
            <a:spLocks noChangeArrowheads="1"/>
          </p:cNvSpPr>
          <p:nvPr/>
        </p:nvSpPr>
        <p:spPr bwMode="auto">
          <a:xfrm>
            <a:off x="7543800" y="2514600"/>
            <a:ext cx="304800" cy="304800"/>
          </a:xfrm>
          <a:prstGeom prst="foldedCorner">
            <a:avLst>
              <a:gd name="adj" fmla="val 12500"/>
            </a:avLst>
          </a:prstGeom>
          <a:solidFill>
            <a:srgbClr val="99CC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endParaRPr lang="en-US" altLang="en-US"/>
          </a:p>
        </p:txBody>
      </p:sp>
      <p:sp>
        <p:nvSpPr>
          <p:cNvPr id="20491" name="TextBox 31"/>
          <p:cNvSpPr txBox="1">
            <a:spLocks noChangeArrowheads="1"/>
          </p:cNvSpPr>
          <p:nvPr/>
        </p:nvSpPr>
        <p:spPr bwMode="auto">
          <a:xfrm>
            <a:off x="5638800" y="2438400"/>
            <a:ext cx="242487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altLang="en-US" sz="2400" dirty="0"/>
              <a:t>s</a:t>
            </a:r>
            <a:r>
              <a:rPr lang="en-US" altLang="en-US" sz="2400" dirty="0" smtClean="0"/>
              <a:t>(“schedule”,   d  </a:t>
            </a:r>
            <a:r>
              <a:rPr lang="en-US" altLang="en-US" dirty="0" smtClean="0"/>
              <a:t>) </a:t>
            </a:r>
            <a:endParaRPr lang="en-US" altLang="en-US" dirty="0"/>
          </a:p>
        </p:txBody>
      </p:sp>
      <p:cxnSp>
        <p:nvCxnSpPr>
          <p:cNvPr id="34" name="Straight Arrow Connector 33"/>
          <p:cNvCxnSpPr/>
          <p:nvPr/>
        </p:nvCxnSpPr>
        <p:spPr>
          <a:xfrm flipV="1">
            <a:off x="2209800" y="1793875"/>
            <a:ext cx="304800" cy="4572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p:nvPr/>
        </p:nvCxnSpPr>
        <p:spPr>
          <a:xfrm flipV="1">
            <a:off x="3962400" y="1793875"/>
            <a:ext cx="0" cy="4572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p:nvPr/>
        </p:nvCxnSpPr>
        <p:spPr>
          <a:xfrm flipH="1" flipV="1">
            <a:off x="5178425" y="1793875"/>
            <a:ext cx="917575" cy="4572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nvGrpSpPr>
          <p:cNvPr id="48" name="Group 47"/>
          <p:cNvGrpSpPr>
            <a:grpSpLocks/>
          </p:cNvGrpSpPr>
          <p:nvPr/>
        </p:nvGrpSpPr>
        <p:grpSpPr bwMode="auto">
          <a:xfrm>
            <a:off x="1454150" y="3124201"/>
            <a:ext cx="5826835" cy="1211766"/>
            <a:chOff x="1454822" y="3124200"/>
            <a:chExt cx="5826396" cy="1212500"/>
          </a:xfrm>
        </p:grpSpPr>
        <p:sp>
          <p:nvSpPr>
            <p:cNvPr id="20502" name="TextBox 39"/>
            <p:cNvSpPr txBox="1">
              <a:spLocks noChangeArrowheads="1"/>
            </p:cNvSpPr>
            <p:nvPr/>
          </p:nvSpPr>
          <p:spPr bwMode="auto">
            <a:xfrm>
              <a:off x="1454822" y="3505200"/>
              <a:ext cx="5826396" cy="83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altLang="en-US" sz="2400" dirty="0"/>
                <a:t>How many times does </a:t>
              </a:r>
              <a:r>
                <a:rPr lang="en-US" altLang="en-US" sz="2400" dirty="0" smtClean="0"/>
                <a:t>“schedule” </a:t>
              </a:r>
              <a:r>
                <a:rPr lang="en-US" altLang="en-US" sz="2400" dirty="0"/>
                <a:t>occur in d?  </a:t>
              </a:r>
            </a:p>
            <a:p>
              <a:pPr eaLnBrk="1" hangingPunct="1"/>
              <a:r>
                <a:rPr lang="en-US" altLang="en-US" sz="2400" dirty="0"/>
                <a:t>         </a:t>
              </a:r>
              <a:r>
                <a:rPr lang="en-US" altLang="en-US" sz="2400" b="1" dirty="0"/>
                <a:t>Term Frequency </a:t>
              </a:r>
              <a:r>
                <a:rPr lang="en-US" altLang="en-US" sz="2400" dirty="0"/>
                <a:t>(TF):    c</a:t>
              </a:r>
              <a:r>
                <a:rPr lang="en-US" altLang="en-US" sz="2400" dirty="0" smtClean="0"/>
                <a:t>(“schedule”, </a:t>
              </a:r>
              <a:r>
                <a:rPr lang="en-US" altLang="en-US" sz="2400" dirty="0"/>
                <a:t>d) </a:t>
              </a:r>
            </a:p>
          </p:txBody>
        </p:sp>
        <p:cxnSp>
          <p:nvCxnSpPr>
            <p:cNvPr id="43" name="Straight Arrow Connector 42"/>
            <p:cNvCxnSpPr/>
            <p:nvPr/>
          </p:nvCxnSpPr>
          <p:spPr>
            <a:xfrm flipV="1">
              <a:off x="2134221" y="3124200"/>
              <a:ext cx="0" cy="45747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grpSp>
        <p:nvGrpSpPr>
          <p:cNvPr id="49" name="Group 48"/>
          <p:cNvGrpSpPr>
            <a:grpSpLocks/>
          </p:cNvGrpSpPr>
          <p:nvPr/>
        </p:nvGrpSpPr>
        <p:grpSpPr bwMode="auto">
          <a:xfrm>
            <a:off x="849313" y="3140075"/>
            <a:ext cx="6257925" cy="1858963"/>
            <a:chOff x="849692" y="3139440"/>
            <a:chExt cx="6257118" cy="1859280"/>
          </a:xfrm>
        </p:grpSpPr>
        <p:sp>
          <p:nvSpPr>
            <p:cNvPr id="44" name="Freeform 43"/>
            <p:cNvSpPr/>
            <p:nvPr/>
          </p:nvSpPr>
          <p:spPr>
            <a:xfrm>
              <a:off x="849692" y="3139440"/>
              <a:ext cx="628569" cy="1629053"/>
            </a:xfrm>
            <a:custGeom>
              <a:avLst/>
              <a:gdLst>
                <a:gd name="connsiteX0" fmla="*/ 628588 w 628588"/>
                <a:gd name="connsiteY0" fmla="*/ 1859280 h 1859280"/>
                <a:gd name="connsiteX1" fmla="*/ 3748 w 628588"/>
                <a:gd name="connsiteY1" fmla="*/ 1051560 h 1859280"/>
                <a:gd name="connsiteX2" fmla="*/ 415228 w 628588"/>
                <a:gd name="connsiteY2" fmla="*/ 0 h 1859280"/>
              </a:gdLst>
              <a:ahLst/>
              <a:cxnLst>
                <a:cxn ang="0">
                  <a:pos x="connsiteX0" y="connsiteY0"/>
                </a:cxn>
                <a:cxn ang="0">
                  <a:pos x="connsiteX1" y="connsiteY1"/>
                </a:cxn>
                <a:cxn ang="0">
                  <a:pos x="connsiteX2" y="connsiteY2"/>
                </a:cxn>
              </a:cxnLst>
              <a:rect l="l" t="t" r="r" b="b"/>
              <a:pathLst>
                <a:path w="628588" h="1859280">
                  <a:moveTo>
                    <a:pt x="628588" y="1859280"/>
                  </a:moveTo>
                  <a:cubicBezTo>
                    <a:pt x="333948" y="1610360"/>
                    <a:pt x="39308" y="1361440"/>
                    <a:pt x="3748" y="1051560"/>
                  </a:cubicBezTo>
                  <a:cubicBezTo>
                    <a:pt x="-31812" y="741680"/>
                    <a:pt x="191708" y="370840"/>
                    <a:pt x="415228" y="0"/>
                  </a:cubicBezTo>
                </a:path>
              </a:pathLst>
            </a:custGeom>
            <a:noFill/>
            <a:ln>
              <a:tailEnd type="triangle"/>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0501" name="TextBox 44"/>
            <p:cNvSpPr txBox="1">
              <a:spLocks noChangeArrowheads="1"/>
            </p:cNvSpPr>
            <p:nvPr/>
          </p:nvSpPr>
          <p:spPr bwMode="auto">
            <a:xfrm>
              <a:off x="1524000" y="4537055"/>
              <a:ext cx="558281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altLang="en-US" sz="2400"/>
                <a:t>How long is d?        </a:t>
              </a:r>
              <a:r>
                <a:rPr lang="en-US" altLang="en-US" sz="2400" b="1"/>
                <a:t>Document length</a:t>
              </a:r>
              <a:r>
                <a:rPr lang="en-US" altLang="en-US" sz="2400"/>
                <a:t>:    |d| </a:t>
              </a:r>
            </a:p>
          </p:txBody>
        </p:sp>
      </p:grpSp>
      <p:grpSp>
        <p:nvGrpSpPr>
          <p:cNvPr id="50" name="Group 49"/>
          <p:cNvGrpSpPr>
            <a:grpSpLocks/>
          </p:cNvGrpSpPr>
          <p:nvPr/>
        </p:nvGrpSpPr>
        <p:grpSpPr bwMode="auto">
          <a:xfrm>
            <a:off x="381000" y="3049588"/>
            <a:ext cx="8369504" cy="3655931"/>
            <a:chOff x="381000" y="3049786"/>
            <a:chExt cx="8369740" cy="3655733"/>
          </a:xfrm>
        </p:grpSpPr>
        <p:sp>
          <p:nvSpPr>
            <p:cNvPr id="46" name="Freeform 45"/>
            <p:cNvSpPr/>
            <p:nvPr/>
          </p:nvSpPr>
          <p:spPr>
            <a:xfrm>
              <a:off x="381000" y="3049786"/>
              <a:ext cx="1073180" cy="2817659"/>
            </a:xfrm>
            <a:custGeom>
              <a:avLst/>
              <a:gdLst>
                <a:gd name="connsiteX0" fmla="*/ 628588 w 628588"/>
                <a:gd name="connsiteY0" fmla="*/ 1859280 h 1859280"/>
                <a:gd name="connsiteX1" fmla="*/ 3748 w 628588"/>
                <a:gd name="connsiteY1" fmla="*/ 1051560 h 1859280"/>
                <a:gd name="connsiteX2" fmla="*/ 415228 w 628588"/>
                <a:gd name="connsiteY2" fmla="*/ 0 h 1859280"/>
              </a:gdLst>
              <a:ahLst/>
              <a:cxnLst>
                <a:cxn ang="0">
                  <a:pos x="connsiteX0" y="connsiteY0"/>
                </a:cxn>
                <a:cxn ang="0">
                  <a:pos x="connsiteX1" y="connsiteY1"/>
                </a:cxn>
                <a:cxn ang="0">
                  <a:pos x="connsiteX2" y="connsiteY2"/>
                </a:cxn>
              </a:cxnLst>
              <a:rect l="l" t="t" r="r" b="b"/>
              <a:pathLst>
                <a:path w="628588" h="1859280">
                  <a:moveTo>
                    <a:pt x="628588" y="1859280"/>
                  </a:moveTo>
                  <a:cubicBezTo>
                    <a:pt x="333948" y="1610360"/>
                    <a:pt x="39308" y="1361440"/>
                    <a:pt x="3748" y="1051560"/>
                  </a:cubicBezTo>
                  <a:cubicBezTo>
                    <a:pt x="-31812" y="741680"/>
                    <a:pt x="191708" y="370840"/>
                    <a:pt x="415228" y="0"/>
                  </a:cubicBezTo>
                </a:path>
              </a:pathLst>
            </a:custGeom>
            <a:noFill/>
            <a:ln>
              <a:tailEnd type="triangle"/>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0499" name="TextBox 46"/>
            <p:cNvSpPr txBox="1">
              <a:spLocks noChangeArrowheads="1"/>
            </p:cNvSpPr>
            <p:nvPr/>
          </p:nvSpPr>
          <p:spPr bwMode="auto">
            <a:xfrm>
              <a:off x="1219200" y="5228272"/>
              <a:ext cx="7531540" cy="14772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altLang="en-US" sz="2400" dirty="0"/>
                <a:t>How often do we see </a:t>
              </a:r>
              <a:r>
                <a:rPr lang="en-US" altLang="en-US" sz="2400" dirty="0" smtClean="0"/>
                <a:t>“schedule” </a:t>
              </a:r>
              <a:r>
                <a:rPr lang="en-US" altLang="en-US" sz="2400" dirty="0"/>
                <a:t>in the entire </a:t>
              </a:r>
              <a:r>
                <a:rPr lang="en-US" altLang="en-US" sz="2400" dirty="0" smtClean="0"/>
                <a:t>collection C? </a:t>
              </a:r>
              <a:endParaRPr lang="en-US" altLang="en-US" sz="2400" dirty="0"/>
            </a:p>
            <a:p>
              <a:pPr eaLnBrk="1" hangingPunct="1"/>
              <a:r>
                <a:rPr lang="en-US" altLang="en-US" sz="2400" dirty="0"/>
                <a:t>        </a:t>
              </a:r>
              <a:r>
                <a:rPr lang="en-US" altLang="en-US" sz="2400" b="1" dirty="0"/>
                <a:t>Document Frequency</a:t>
              </a:r>
              <a:r>
                <a:rPr lang="en-US" altLang="en-US" sz="2400" dirty="0"/>
                <a:t>:  </a:t>
              </a:r>
              <a:r>
                <a:rPr lang="en-US" altLang="en-US" sz="2400" dirty="0" err="1"/>
                <a:t>df</a:t>
              </a:r>
              <a:r>
                <a:rPr lang="en-US" altLang="en-US" sz="2400" dirty="0" smtClean="0"/>
                <a:t>(“schedule”)        </a:t>
              </a:r>
              <a:endParaRPr lang="en-US" altLang="en-US" sz="2400" dirty="0"/>
            </a:p>
            <a:p>
              <a:pPr eaLnBrk="1" hangingPunct="1"/>
              <a:r>
                <a:rPr lang="en-US" altLang="en-US" sz="2400" dirty="0"/>
                <a:t>        P</a:t>
              </a:r>
              <a:r>
                <a:rPr lang="en-US" altLang="en-US" sz="2400" dirty="0" smtClean="0"/>
                <a:t>(“</a:t>
              </a:r>
              <a:r>
                <a:rPr lang="en-US" altLang="en-US" sz="2400" dirty="0" err="1" smtClean="0"/>
                <a:t>schedule”|C</a:t>
              </a:r>
              <a:r>
                <a:rPr lang="en-US" altLang="en-US" sz="2400" dirty="0" smtClean="0"/>
                <a:t>) </a:t>
              </a:r>
              <a:endParaRPr lang="en-US" altLang="en-US" sz="2400" dirty="0"/>
            </a:p>
            <a:p>
              <a:pPr eaLnBrk="1" hangingPunct="1"/>
              <a:endParaRPr lang="en-US" altLang="en-US" dirty="0"/>
            </a:p>
          </p:txBody>
        </p:sp>
      </p:grpSp>
      <p:sp>
        <p:nvSpPr>
          <p:cNvPr id="2" name="Slide Number Placeholder 1"/>
          <p:cNvSpPr>
            <a:spLocks noGrp="1"/>
          </p:cNvSpPr>
          <p:nvPr>
            <p:ph type="sldNum" sz="quarter" idx="12"/>
          </p:nvPr>
        </p:nvSpPr>
        <p:spPr/>
        <p:txBody>
          <a:bodyPr/>
          <a:lstStyle/>
          <a:p>
            <a:fld id="{88AD08FE-21CA-447A-B5E0-10774CCDBD3A}" type="slidenum">
              <a:rPr lang="en-US" smtClean="0"/>
              <a:t>8</a:t>
            </a:fld>
            <a:endParaRPr lang="en-US"/>
          </a:p>
        </p:txBody>
      </p:sp>
    </p:spTree>
    <p:extLst>
      <p:ext uri="{BB962C8B-B14F-4D97-AF65-F5344CB8AC3E}">
        <p14:creationId xmlns:p14="http://schemas.microsoft.com/office/powerpoint/2010/main" val="69368364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4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000090"/>
                </a:solidFill>
                <a:latin typeface="Arial"/>
                <a:cs typeface="Arial"/>
              </a:rPr>
              <a:t>Summary of Constraint Analysis</a:t>
            </a:r>
            <a:endParaRPr lang="en-US" dirty="0"/>
          </a:p>
        </p:txBody>
      </p:sp>
      <p:sp>
        <p:nvSpPr>
          <p:cNvPr id="4" name="Slide Number Placeholder 3"/>
          <p:cNvSpPr>
            <a:spLocks noGrp="1"/>
          </p:cNvSpPr>
          <p:nvPr>
            <p:ph type="sldNum" sz="quarter" idx="12"/>
          </p:nvPr>
        </p:nvSpPr>
        <p:spPr/>
        <p:txBody>
          <a:bodyPr/>
          <a:lstStyle/>
          <a:p>
            <a:fld id="{88AD08FE-21CA-447A-B5E0-10774CCDBD3A}" type="slidenum">
              <a:rPr lang="en-US" smtClean="0"/>
              <a:t>80</a:t>
            </a:fld>
            <a:endParaRPr lang="en-US"/>
          </a:p>
        </p:txBody>
      </p:sp>
      <p:graphicFrame>
        <p:nvGraphicFramePr>
          <p:cNvPr id="5" name="Table 4"/>
          <p:cNvGraphicFramePr>
            <a:graphicFrameLocks noGrp="1"/>
          </p:cNvGraphicFramePr>
          <p:nvPr>
            <p:extLst>
              <p:ext uri="{D42A27DB-BD31-4B8C-83A1-F6EECF244321}">
                <p14:modId xmlns:p14="http://schemas.microsoft.com/office/powerpoint/2010/main" val="3720443804"/>
              </p:ext>
            </p:extLst>
          </p:nvPr>
        </p:nvGraphicFramePr>
        <p:xfrm>
          <a:off x="457200" y="1676400"/>
          <a:ext cx="8001000" cy="2743200"/>
        </p:xfrm>
        <a:graphic>
          <a:graphicData uri="http://schemas.openxmlformats.org/drawingml/2006/table">
            <a:tbl>
              <a:tblPr firstRow="1" bandRow="1">
                <a:tableStyleId>{5C22544A-7EE6-4342-B048-85BDC9FD1C3A}</a:tableStyleId>
              </a:tblPr>
              <a:tblGrid>
                <a:gridCol w="1676400"/>
                <a:gridCol w="990600"/>
                <a:gridCol w="1333500"/>
                <a:gridCol w="1333500"/>
                <a:gridCol w="1333500"/>
                <a:gridCol w="1333500"/>
              </a:tblGrid>
              <a:tr h="370840">
                <a:tc>
                  <a:txBody>
                    <a:bodyPr/>
                    <a:lstStyle/>
                    <a:p>
                      <a:pPr algn="ctr"/>
                      <a:endParaRPr lang="en-US" sz="2400" dirty="0"/>
                    </a:p>
                  </a:txBody>
                  <a:tcPr/>
                </a:tc>
                <a:tc>
                  <a:txBody>
                    <a:bodyPr/>
                    <a:lstStyle/>
                    <a:p>
                      <a:pPr algn="ctr"/>
                      <a:r>
                        <a:rPr lang="en-US" sz="2400" dirty="0" smtClean="0"/>
                        <a:t>TF</a:t>
                      </a:r>
                      <a:endParaRPr lang="en-US" sz="2400" dirty="0"/>
                    </a:p>
                  </a:txBody>
                  <a:tcPr/>
                </a:tc>
                <a:tc>
                  <a:txBody>
                    <a:bodyPr/>
                    <a:lstStyle/>
                    <a:p>
                      <a:pPr algn="ctr"/>
                      <a:r>
                        <a:rPr lang="en-US" sz="2400" dirty="0" smtClean="0"/>
                        <a:t>Concave</a:t>
                      </a:r>
                      <a:endParaRPr lang="en-US" sz="2400" dirty="0"/>
                    </a:p>
                  </a:txBody>
                  <a:tcPr/>
                </a:tc>
                <a:tc>
                  <a:txBody>
                    <a:bodyPr/>
                    <a:lstStyle/>
                    <a:p>
                      <a:pPr algn="ctr"/>
                      <a:r>
                        <a:rPr lang="en-US" sz="2400" dirty="0" smtClean="0"/>
                        <a:t>IDF</a:t>
                      </a:r>
                      <a:endParaRPr lang="en-US" sz="2400" dirty="0"/>
                    </a:p>
                  </a:txBody>
                  <a:tcPr/>
                </a:tc>
                <a:tc>
                  <a:txBody>
                    <a:bodyPr/>
                    <a:lstStyle/>
                    <a:p>
                      <a:pPr algn="ctr"/>
                      <a:r>
                        <a:rPr lang="en-US" sz="2400" dirty="0" smtClean="0"/>
                        <a:t>Doc</a:t>
                      </a:r>
                      <a:r>
                        <a:rPr lang="en-US" sz="2400" baseline="0" dirty="0" smtClean="0"/>
                        <a:t> Len</a:t>
                      </a:r>
                      <a:endParaRPr lang="en-US" sz="2400" dirty="0"/>
                    </a:p>
                  </a:txBody>
                  <a:tcPr/>
                </a:tc>
                <a:tc>
                  <a:txBody>
                    <a:bodyPr/>
                    <a:lstStyle/>
                    <a:p>
                      <a:pPr algn="ctr"/>
                      <a:r>
                        <a:rPr lang="en-US" sz="2400" dirty="0" smtClean="0"/>
                        <a:t>DF</a:t>
                      </a:r>
                      <a:endParaRPr lang="en-US" sz="2400" dirty="0"/>
                    </a:p>
                  </a:txBody>
                  <a:tcPr/>
                </a:tc>
              </a:tr>
              <a:tr h="370840">
                <a:tc>
                  <a:txBody>
                    <a:bodyPr/>
                    <a:lstStyle/>
                    <a:p>
                      <a:pPr algn="ctr"/>
                      <a:r>
                        <a:rPr lang="en-US" sz="2400" b="1" dirty="0" smtClean="0"/>
                        <a:t>Mixture</a:t>
                      </a:r>
                      <a:endParaRPr lang="en-US" sz="2400" b="1" dirty="0"/>
                    </a:p>
                  </a:txBody>
                  <a:tcPr/>
                </a:tc>
                <a:tc>
                  <a:txBody>
                    <a:bodyPr/>
                    <a:lstStyle/>
                    <a:p>
                      <a:pPr algn="ctr"/>
                      <a:r>
                        <a:rPr lang="en-US" sz="2400" dirty="0" smtClean="0"/>
                        <a:t>Y</a:t>
                      </a:r>
                      <a:endParaRPr lang="en-US" sz="2400" dirty="0"/>
                    </a:p>
                  </a:txBody>
                  <a:tcPr/>
                </a:tc>
                <a:tc>
                  <a:txBody>
                    <a:bodyPr/>
                    <a:lstStyle/>
                    <a:p>
                      <a:pPr algn="ctr"/>
                      <a:r>
                        <a:rPr lang="en-US" sz="2400" dirty="0" smtClean="0"/>
                        <a:t>Cond.</a:t>
                      </a:r>
                      <a:endParaRPr lang="en-US" sz="2400" dirty="0"/>
                    </a:p>
                  </a:txBody>
                  <a:tcPr/>
                </a:tc>
                <a:tc>
                  <a:txBody>
                    <a:bodyPr/>
                    <a:lstStyle/>
                    <a:p>
                      <a:pPr algn="ctr"/>
                      <a:r>
                        <a:rPr lang="en-US" sz="2400" dirty="0" smtClean="0"/>
                        <a:t>Y</a:t>
                      </a:r>
                      <a:endParaRPr lang="en-US" sz="2400" dirty="0"/>
                    </a:p>
                  </a:txBody>
                  <a:tcPr/>
                </a:tc>
                <a:tc>
                  <a:txBody>
                    <a:bodyPr/>
                    <a:lstStyle/>
                    <a:p>
                      <a:pPr algn="ctr"/>
                      <a:r>
                        <a:rPr lang="en-US" sz="2400" dirty="0" smtClean="0"/>
                        <a:t>N</a:t>
                      </a:r>
                      <a:endParaRPr lang="en-US" sz="2400" dirty="0"/>
                    </a:p>
                  </a:txBody>
                  <a:tcPr/>
                </a:tc>
                <a:tc>
                  <a:txBody>
                    <a:bodyPr/>
                    <a:lstStyle/>
                    <a:p>
                      <a:pPr algn="ctr"/>
                      <a:r>
                        <a:rPr lang="en-US" sz="2400" dirty="0" smtClean="0"/>
                        <a:t>N</a:t>
                      </a:r>
                      <a:endParaRPr lang="en-US" sz="2400" dirty="0"/>
                    </a:p>
                  </a:txBody>
                  <a:tcPr/>
                </a:tc>
              </a:tr>
              <a:tr h="370840">
                <a:tc>
                  <a:txBody>
                    <a:bodyPr/>
                    <a:lstStyle/>
                    <a:p>
                      <a:pPr algn="ctr"/>
                      <a:r>
                        <a:rPr lang="en-US" sz="2400" b="1" dirty="0" err="1" smtClean="0"/>
                        <a:t>Div</a:t>
                      </a:r>
                      <a:r>
                        <a:rPr lang="en-US" sz="2400" b="1" dirty="0" smtClean="0"/>
                        <a:t> Min</a:t>
                      </a:r>
                      <a:endParaRPr lang="en-US" sz="2400" b="1" dirty="0"/>
                    </a:p>
                  </a:txBody>
                  <a:tcPr/>
                </a:tc>
                <a:tc>
                  <a:txBody>
                    <a:bodyPr/>
                    <a:lstStyle/>
                    <a:p>
                      <a:pPr algn="ctr"/>
                      <a:r>
                        <a:rPr lang="en-US" sz="2400" dirty="0" smtClean="0"/>
                        <a:t>Y</a:t>
                      </a:r>
                      <a:endParaRPr lang="en-US" sz="2400" dirty="0"/>
                    </a:p>
                  </a:txBody>
                  <a:tcPr/>
                </a:tc>
                <a:tc>
                  <a:txBody>
                    <a:bodyPr/>
                    <a:lstStyle/>
                    <a:p>
                      <a:pPr algn="ctr"/>
                      <a:r>
                        <a:rPr lang="en-US" sz="2400" dirty="0" smtClean="0"/>
                        <a:t>Y</a:t>
                      </a:r>
                      <a:endParaRPr lang="en-US" sz="2400" dirty="0"/>
                    </a:p>
                  </a:txBody>
                  <a:tcPr/>
                </a:tc>
                <a:tc>
                  <a:txBody>
                    <a:bodyPr/>
                    <a:lstStyle/>
                    <a:p>
                      <a:pPr algn="ctr"/>
                      <a:r>
                        <a:rPr lang="en-US" sz="2400" dirty="0" smtClean="0"/>
                        <a:t>Cond.</a:t>
                      </a:r>
                      <a:endParaRPr lang="en-US" sz="2400" dirty="0"/>
                    </a:p>
                  </a:txBody>
                  <a:tcPr/>
                </a:tc>
                <a:tc>
                  <a:txBody>
                    <a:bodyPr/>
                    <a:lstStyle/>
                    <a:p>
                      <a:pPr algn="ctr"/>
                      <a:r>
                        <a:rPr lang="en-US" sz="2400" dirty="0" smtClean="0"/>
                        <a:t>Y</a:t>
                      </a:r>
                      <a:endParaRPr lang="en-US" sz="2400" dirty="0"/>
                    </a:p>
                  </a:txBody>
                  <a:tcPr/>
                </a:tc>
                <a:tc>
                  <a:txBody>
                    <a:bodyPr/>
                    <a:lstStyle/>
                    <a:p>
                      <a:pPr algn="ctr"/>
                      <a:r>
                        <a:rPr lang="en-US" sz="2400" dirty="0" smtClean="0"/>
                        <a:t>Y</a:t>
                      </a:r>
                      <a:endParaRPr lang="en-US" sz="2400" dirty="0"/>
                    </a:p>
                  </a:txBody>
                  <a:tcPr/>
                </a:tc>
              </a:tr>
              <a:tr h="370840">
                <a:tc>
                  <a:txBody>
                    <a:bodyPr/>
                    <a:lstStyle/>
                    <a:p>
                      <a:pPr algn="ctr"/>
                      <a:r>
                        <a:rPr lang="en-US" sz="2400" b="1" dirty="0" smtClean="0"/>
                        <a:t>G. Rel.</a:t>
                      </a:r>
                      <a:endParaRPr lang="en-US" sz="2400" b="1" dirty="0"/>
                    </a:p>
                  </a:txBody>
                  <a:tcPr/>
                </a:tc>
                <a:tc>
                  <a:txBody>
                    <a:bodyPr/>
                    <a:lstStyle/>
                    <a:p>
                      <a:pPr algn="ctr"/>
                      <a:r>
                        <a:rPr lang="en-US" sz="2400" dirty="0" smtClean="0"/>
                        <a:t>Y</a:t>
                      </a:r>
                      <a:endParaRPr lang="en-US" sz="2400" dirty="0"/>
                    </a:p>
                  </a:txBody>
                  <a:tcPr/>
                </a:tc>
                <a:tc>
                  <a:txBody>
                    <a:bodyPr/>
                    <a:lstStyle/>
                    <a:p>
                      <a:pPr algn="ctr"/>
                      <a:r>
                        <a:rPr lang="en-US" sz="2400" dirty="0" smtClean="0"/>
                        <a:t>Y</a:t>
                      </a:r>
                      <a:endParaRPr lang="en-US" sz="2400" dirty="0"/>
                    </a:p>
                  </a:txBody>
                  <a:tcPr/>
                </a:tc>
                <a:tc>
                  <a:txBody>
                    <a:bodyPr/>
                    <a:lstStyle/>
                    <a:p>
                      <a:pPr algn="ctr"/>
                      <a:r>
                        <a:rPr lang="en-US" sz="2400" dirty="0" smtClean="0"/>
                        <a:t>N</a:t>
                      </a:r>
                      <a:endParaRPr lang="en-US" sz="2400" dirty="0"/>
                    </a:p>
                  </a:txBody>
                  <a:tcPr/>
                </a:tc>
                <a:tc>
                  <a:txBody>
                    <a:bodyPr/>
                    <a:lstStyle/>
                    <a:p>
                      <a:pPr algn="ctr"/>
                      <a:r>
                        <a:rPr lang="en-US" sz="2400" dirty="0" smtClean="0"/>
                        <a:t>Y</a:t>
                      </a:r>
                      <a:endParaRPr lang="en-US" sz="2400" dirty="0"/>
                    </a:p>
                  </a:txBody>
                  <a:tcPr/>
                </a:tc>
                <a:tc>
                  <a:txBody>
                    <a:bodyPr/>
                    <a:lstStyle/>
                    <a:p>
                      <a:pPr algn="ctr"/>
                      <a:r>
                        <a:rPr lang="en-US" sz="2400" dirty="0" smtClean="0"/>
                        <a:t>Y</a:t>
                      </a:r>
                      <a:endParaRPr lang="en-US" sz="2400" dirty="0"/>
                    </a:p>
                  </a:txBody>
                  <a:tcPr/>
                </a:tc>
              </a:tr>
              <a:tr h="370840">
                <a:tc>
                  <a:txBody>
                    <a:bodyPr/>
                    <a:lstStyle/>
                    <a:p>
                      <a:pPr algn="ctr"/>
                      <a:r>
                        <a:rPr lang="en-US" sz="2400" b="1" dirty="0" smtClean="0"/>
                        <a:t>Bo</a:t>
                      </a:r>
                      <a:endParaRPr lang="en-US" sz="2400" b="1" dirty="0"/>
                    </a:p>
                  </a:txBody>
                  <a:tcPr/>
                </a:tc>
                <a:tc>
                  <a:txBody>
                    <a:bodyPr/>
                    <a:lstStyle/>
                    <a:p>
                      <a:pPr algn="ctr"/>
                      <a:r>
                        <a:rPr lang="en-US" sz="2400" dirty="0" smtClean="0"/>
                        <a:t>Y</a:t>
                      </a:r>
                      <a:endParaRPr lang="en-US" sz="2400" dirty="0"/>
                    </a:p>
                  </a:txBody>
                  <a:tcPr/>
                </a:tc>
                <a:tc>
                  <a:txBody>
                    <a:bodyPr/>
                    <a:lstStyle/>
                    <a:p>
                      <a:pPr algn="ctr"/>
                      <a:r>
                        <a:rPr lang="en-US" sz="2400" dirty="0" smtClean="0"/>
                        <a:t>N</a:t>
                      </a:r>
                      <a:endParaRPr lang="en-US" sz="2400" dirty="0"/>
                    </a:p>
                  </a:txBody>
                  <a:tcPr/>
                </a:tc>
                <a:tc>
                  <a:txBody>
                    <a:bodyPr/>
                    <a:lstStyle/>
                    <a:p>
                      <a:pPr algn="ctr"/>
                      <a:r>
                        <a:rPr lang="en-US" sz="2400" dirty="0" smtClean="0"/>
                        <a:t>Cond.</a:t>
                      </a:r>
                      <a:endParaRPr lang="en-US" sz="2400" dirty="0"/>
                    </a:p>
                  </a:txBody>
                  <a:tcPr/>
                </a:tc>
                <a:tc>
                  <a:txBody>
                    <a:bodyPr/>
                    <a:lstStyle/>
                    <a:p>
                      <a:pPr algn="ctr"/>
                      <a:r>
                        <a:rPr lang="en-US" sz="2400" dirty="0" smtClean="0"/>
                        <a:t>N</a:t>
                      </a:r>
                      <a:endParaRPr lang="en-US" sz="2400" dirty="0"/>
                    </a:p>
                  </a:txBody>
                  <a:tcPr/>
                </a:tc>
                <a:tc>
                  <a:txBody>
                    <a:bodyPr/>
                    <a:lstStyle/>
                    <a:p>
                      <a:pPr algn="ctr"/>
                      <a:r>
                        <a:rPr lang="en-US" sz="2400" dirty="0" smtClean="0"/>
                        <a:t>N</a:t>
                      </a:r>
                      <a:endParaRPr lang="en-US" sz="2400" dirty="0"/>
                    </a:p>
                  </a:txBody>
                  <a:tcPr/>
                </a:tc>
              </a:tr>
              <a:tr h="370840">
                <a:tc>
                  <a:txBody>
                    <a:bodyPr/>
                    <a:lstStyle/>
                    <a:p>
                      <a:pPr algn="ctr"/>
                      <a:r>
                        <a:rPr lang="en-US" sz="2400" b="1" dirty="0" smtClean="0"/>
                        <a:t>Log-Logistic</a:t>
                      </a:r>
                      <a:endParaRPr lang="en-US" sz="2400" b="1" dirty="0"/>
                    </a:p>
                  </a:txBody>
                  <a:tcPr/>
                </a:tc>
                <a:tc>
                  <a:txBody>
                    <a:bodyPr/>
                    <a:lstStyle/>
                    <a:p>
                      <a:pPr algn="ctr"/>
                      <a:r>
                        <a:rPr lang="en-US" sz="2400" dirty="0" smtClean="0"/>
                        <a:t>Y</a:t>
                      </a:r>
                      <a:endParaRPr lang="en-US" sz="2400" dirty="0"/>
                    </a:p>
                  </a:txBody>
                  <a:tcPr/>
                </a:tc>
                <a:tc>
                  <a:txBody>
                    <a:bodyPr/>
                    <a:lstStyle/>
                    <a:p>
                      <a:pPr algn="ctr"/>
                      <a:r>
                        <a:rPr lang="en-US" sz="2400" dirty="0" smtClean="0"/>
                        <a:t>Y</a:t>
                      </a:r>
                      <a:endParaRPr lang="en-US" sz="2400" dirty="0"/>
                    </a:p>
                  </a:txBody>
                  <a:tcPr/>
                </a:tc>
                <a:tc>
                  <a:txBody>
                    <a:bodyPr/>
                    <a:lstStyle/>
                    <a:p>
                      <a:pPr algn="ctr"/>
                      <a:r>
                        <a:rPr lang="en-US" sz="2400" dirty="0" smtClean="0"/>
                        <a:t>Y</a:t>
                      </a:r>
                      <a:endParaRPr lang="en-US" sz="2400" dirty="0"/>
                    </a:p>
                  </a:txBody>
                  <a:tcPr/>
                </a:tc>
                <a:tc>
                  <a:txBody>
                    <a:bodyPr/>
                    <a:lstStyle/>
                    <a:p>
                      <a:pPr algn="ctr"/>
                      <a:r>
                        <a:rPr lang="en-US" sz="2400" dirty="0" smtClean="0"/>
                        <a:t>Y</a:t>
                      </a:r>
                      <a:endParaRPr lang="en-US" sz="2400" dirty="0"/>
                    </a:p>
                  </a:txBody>
                  <a:tcPr/>
                </a:tc>
                <a:tc>
                  <a:txBody>
                    <a:bodyPr/>
                    <a:lstStyle/>
                    <a:p>
                      <a:pPr algn="ctr"/>
                      <a:r>
                        <a:rPr lang="en-US" sz="2400" dirty="0" smtClean="0"/>
                        <a:t>Y</a:t>
                      </a:r>
                      <a:endParaRPr lang="en-US" sz="2400" dirty="0"/>
                    </a:p>
                  </a:txBody>
                  <a:tcPr/>
                </a:tc>
              </a:tr>
            </a:tbl>
          </a:graphicData>
        </a:graphic>
      </p:graphicFrame>
      <p:sp>
        <p:nvSpPr>
          <p:cNvPr id="6" name="TextBox 5"/>
          <p:cNvSpPr txBox="1"/>
          <p:nvPr/>
        </p:nvSpPr>
        <p:spPr>
          <a:xfrm>
            <a:off x="838200" y="4876800"/>
            <a:ext cx="7543800" cy="1200328"/>
          </a:xfrm>
          <a:prstGeom prst="rect">
            <a:avLst/>
          </a:prstGeom>
          <a:noFill/>
        </p:spPr>
        <p:txBody>
          <a:bodyPr wrap="square" rtlCol="0">
            <a:spAutoFit/>
          </a:bodyPr>
          <a:lstStyle/>
          <a:p>
            <a:r>
              <a:rPr lang="en-US" sz="2400" dirty="0" smtClean="0"/>
              <a:t>The authors also discussed how to revise the mixture model and geometric relevance model to improve the performance. </a:t>
            </a:r>
            <a:endParaRPr lang="en-US" sz="2400" dirty="0"/>
          </a:p>
        </p:txBody>
      </p:sp>
    </p:spTree>
    <p:extLst>
      <p:ext uri="{BB962C8B-B14F-4D97-AF65-F5344CB8AC3E}">
        <p14:creationId xmlns:p14="http://schemas.microsoft.com/office/powerpoint/2010/main" val="220052851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52400"/>
            <a:ext cx="9753600" cy="990600"/>
          </a:xfrm>
        </p:spPr>
        <p:txBody>
          <a:bodyPr>
            <a:noAutofit/>
          </a:bodyPr>
          <a:lstStyle/>
          <a:p>
            <a:r>
              <a:rPr lang="en-US" sz="3000" b="1" dirty="0">
                <a:solidFill>
                  <a:srgbClr val="000090"/>
                </a:solidFill>
                <a:latin typeface="Arial"/>
                <a:cs typeface="Arial"/>
              </a:rPr>
              <a:t>Axiomatic Analysis and Optimization: Recent Work </a:t>
            </a:r>
            <a:br>
              <a:rPr lang="en-US" sz="3000" b="1" dirty="0">
                <a:solidFill>
                  <a:srgbClr val="000090"/>
                </a:solidFill>
                <a:latin typeface="Arial"/>
                <a:cs typeface="Arial"/>
              </a:rPr>
            </a:br>
            <a:r>
              <a:rPr lang="en-US" sz="3000" b="1" dirty="0">
                <a:solidFill>
                  <a:srgbClr val="000090"/>
                </a:solidFill>
                <a:latin typeface="Arial"/>
                <a:cs typeface="Arial"/>
              </a:rPr>
              <a:t>– Outline </a:t>
            </a:r>
            <a:endParaRPr lang="en-US" sz="3000" dirty="0"/>
          </a:p>
        </p:txBody>
      </p:sp>
      <p:sp>
        <p:nvSpPr>
          <p:cNvPr id="3" name="Content Placeholder 2"/>
          <p:cNvSpPr>
            <a:spLocks noGrp="1"/>
          </p:cNvSpPr>
          <p:nvPr>
            <p:ph idx="1"/>
          </p:nvPr>
        </p:nvSpPr>
        <p:spPr>
          <a:xfrm>
            <a:off x="228600" y="1295400"/>
            <a:ext cx="8763000" cy="4830763"/>
          </a:xfrm>
        </p:spPr>
        <p:txBody>
          <a:bodyPr>
            <a:normAutofit/>
          </a:bodyPr>
          <a:lstStyle/>
          <a:p>
            <a:r>
              <a:rPr lang="en-US" sz="2800" dirty="0">
                <a:solidFill>
                  <a:srgbClr val="7F7F7F"/>
                </a:solidFill>
                <a:latin typeface="Arial"/>
                <a:cs typeface="Arial"/>
              </a:rPr>
              <a:t>Lower-bounding TF Normalization</a:t>
            </a:r>
          </a:p>
          <a:p>
            <a:endParaRPr lang="en-US" sz="2800" dirty="0" smtClean="0">
              <a:solidFill>
                <a:srgbClr val="7F7F7F"/>
              </a:solidFill>
              <a:latin typeface="Arial"/>
              <a:cs typeface="Arial"/>
            </a:endParaRPr>
          </a:p>
          <a:p>
            <a:r>
              <a:rPr lang="en-US" sz="2800" dirty="0" smtClean="0">
                <a:solidFill>
                  <a:srgbClr val="7F7F7F"/>
                </a:solidFill>
                <a:latin typeface="Arial"/>
                <a:cs typeface="Arial"/>
              </a:rPr>
              <a:t>Axiomatic </a:t>
            </a:r>
            <a:r>
              <a:rPr lang="en-US" sz="2800" dirty="0">
                <a:solidFill>
                  <a:srgbClr val="7F7F7F"/>
                </a:solidFill>
                <a:latin typeface="Arial"/>
                <a:cs typeface="Arial"/>
              </a:rPr>
              <a:t>Analysis of Pseudo-Relevance Feedback </a:t>
            </a:r>
            <a:r>
              <a:rPr lang="en-US" sz="2800" dirty="0" smtClean="0">
                <a:solidFill>
                  <a:srgbClr val="7F7F7F"/>
                </a:solidFill>
                <a:latin typeface="Arial"/>
                <a:cs typeface="Arial"/>
              </a:rPr>
              <a:t>Models</a:t>
            </a:r>
          </a:p>
          <a:p>
            <a:endParaRPr lang="en-US" sz="2800" dirty="0" smtClean="0">
              <a:latin typeface="Arial"/>
              <a:cs typeface="Arial"/>
            </a:endParaRPr>
          </a:p>
          <a:p>
            <a:r>
              <a:rPr lang="en-US" sz="2800" dirty="0" smtClean="0">
                <a:latin typeface="Arial"/>
                <a:cs typeface="Arial"/>
              </a:rPr>
              <a:t>Axiomatic </a:t>
            </a:r>
            <a:r>
              <a:rPr lang="en-US" sz="2800" dirty="0">
                <a:latin typeface="Arial"/>
                <a:cs typeface="Arial"/>
              </a:rPr>
              <a:t>Analysis of Translational Model</a:t>
            </a:r>
            <a:endParaRPr lang="en-US" sz="2800" dirty="0" smtClean="0">
              <a:latin typeface="Arial"/>
              <a:cs typeface="Arial"/>
            </a:endParaRPr>
          </a:p>
          <a:p>
            <a:endParaRPr lang="en-US" sz="2800" dirty="0" smtClean="0">
              <a:latin typeface="Arial"/>
              <a:cs typeface="Arial"/>
            </a:endParaRPr>
          </a:p>
          <a:p>
            <a:endParaRPr lang="en-US" sz="2800" dirty="0">
              <a:latin typeface="Arial"/>
              <a:cs typeface="Arial"/>
            </a:endParaRPr>
          </a:p>
          <a:p>
            <a:endParaRPr lang="en-US" sz="2800" dirty="0">
              <a:latin typeface="Arial"/>
              <a:cs typeface="Arial"/>
            </a:endParaRPr>
          </a:p>
        </p:txBody>
      </p:sp>
      <p:sp>
        <p:nvSpPr>
          <p:cNvPr id="4" name="Slide Number Placeholder 3"/>
          <p:cNvSpPr>
            <a:spLocks noGrp="1"/>
          </p:cNvSpPr>
          <p:nvPr>
            <p:ph type="sldNum" sz="quarter" idx="12"/>
          </p:nvPr>
        </p:nvSpPr>
        <p:spPr/>
        <p:txBody>
          <a:bodyPr/>
          <a:lstStyle/>
          <a:p>
            <a:fld id="{88AD08FE-21CA-447A-B5E0-10774CCDBD3A}" type="slidenum">
              <a:rPr lang="en-US" smtClean="0"/>
              <a:t>81</a:t>
            </a:fld>
            <a:endParaRPr lang="en-US"/>
          </a:p>
        </p:txBody>
      </p:sp>
      <p:sp>
        <p:nvSpPr>
          <p:cNvPr id="5" name="Rectangle 4"/>
          <p:cNvSpPr/>
          <p:nvPr/>
        </p:nvSpPr>
        <p:spPr>
          <a:xfrm>
            <a:off x="578534" y="3805837"/>
            <a:ext cx="6812866" cy="5334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Left Arrow 5"/>
          <p:cNvSpPr/>
          <p:nvPr/>
        </p:nvSpPr>
        <p:spPr>
          <a:xfrm rot="3447763">
            <a:off x="7177040" y="4529412"/>
            <a:ext cx="657352" cy="394139"/>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a:spLocks noChangeArrowheads="1"/>
          </p:cNvSpPr>
          <p:nvPr/>
        </p:nvSpPr>
        <p:spPr bwMode="auto">
          <a:xfrm>
            <a:off x="381000" y="5410200"/>
            <a:ext cx="8382000" cy="861774"/>
          </a:xfrm>
          <a:prstGeom prst="rect">
            <a:avLst/>
          </a:prstGeom>
          <a:ln/>
          <a:extLst/>
        </p:spPr>
        <p:style>
          <a:lnRef idx="1">
            <a:schemeClr val="accent3"/>
          </a:lnRef>
          <a:fillRef idx="2">
            <a:schemeClr val="accent3"/>
          </a:fillRef>
          <a:effectRef idx="1">
            <a:schemeClr val="accent3"/>
          </a:effectRef>
          <a:fontRef idx="minor">
            <a:schemeClr val="dk1"/>
          </a:fontRef>
        </p:style>
        <p:txBody>
          <a:bodyPr>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r>
              <a:rPr lang="en-US" sz="1800" dirty="0" smtClean="0">
                <a:solidFill>
                  <a:schemeClr val="tx1">
                    <a:lumMod val="65000"/>
                    <a:lumOff val="35000"/>
                  </a:schemeClr>
                </a:solidFill>
              </a:rPr>
              <a:t>For details, see </a:t>
            </a:r>
          </a:p>
          <a:p>
            <a:pPr marL="285750" indent="-285750" eaLnBrk="1" hangingPunct="1">
              <a:buFont typeface="Arial"/>
              <a:buChar char="•"/>
            </a:pPr>
            <a:r>
              <a:rPr lang="en-US" sz="1600" dirty="0" smtClean="0">
                <a:solidFill>
                  <a:schemeClr val="tx1">
                    <a:lumMod val="65000"/>
                    <a:lumOff val="35000"/>
                  </a:schemeClr>
                </a:solidFill>
              </a:rPr>
              <a:t>Maryam </a:t>
            </a:r>
            <a:r>
              <a:rPr lang="en-US" sz="1600" dirty="0" err="1" smtClean="0">
                <a:solidFill>
                  <a:schemeClr val="tx1">
                    <a:lumMod val="65000"/>
                    <a:lumOff val="35000"/>
                  </a:schemeClr>
                </a:solidFill>
              </a:rPr>
              <a:t>Karimzadehgan</a:t>
            </a:r>
            <a:r>
              <a:rPr lang="en-US" sz="1600" dirty="0" smtClean="0">
                <a:solidFill>
                  <a:schemeClr val="tx1">
                    <a:lumMod val="65000"/>
                    <a:lumOff val="35000"/>
                  </a:schemeClr>
                </a:solidFill>
              </a:rPr>
              <a:t> and </a:t>
            </a:r>
            <a:r>
              <a:rPr lang="en-US" sz="1600" dirty="0" err="1" smtClean="0">
                <a:solidFill>
                  <a:schemeClr val="tx1">
                    <a:lumMod val="65000"/>
                    <a:lumOff val="35000"/>
                  </a:schemeClr>
                </a:solidFill>
              </a:rPr>
              <a:t>ChengXiang</a:t>
            </a:r>
            <a:r>
              <a:rPr lang="en-US" sz="1600" dirty="0" smtClean="0">
                <a:solidFill>
                  <a:schemeClr val="tx1">
                    <a:lumMod val="65000"/>
                    <a:lumOff val="35000"/>
                  </a:schemeClr>
                </a:solidFill>
              </a:rPr>
              <a:t> </a:t>
            </a:r>
            <a:r>
              <a:rPr lang="en-US" sz="1600" dirty="0" err="1" smtClean="0">
                <a:solidFill>
                  <a:schemeClr val="tx1">
                    <a:lumMod val="65000"/>
                    <a:lumOff val="35000"/>
                  </a:schemeClr>
                </a:solidFill>
              </a:rPr>
              <a:t>Zhai</a:t>
            </a:r>
            <a:r>
              <a:rPr lang="en-US" sz="1600" dirty="0" smtClean="0">
                <a:solidFill>
                  <a:schemeClr val="tx1">
                    <a:lumMod val="65000"/>
                    <a:lumOff val="35000"/>
                  </a:schemeClr>
                </a:solidFill>
              </a:rPr>
              <a:t>: </a:t>
            </a:r>
            <a:r>
              <a:rPr lang="en-US" sz="1600" b="1" dirty="0" smtClean="0">
                <a:solidFill>
                  <a:schemeClr val="tx1">
                    <a:lumMod val="65000"/>
                    <a:lumOff val="35000"/>
                  </a:schemeClr>
                </a:solidFill>
              </a:rPr>
              <a:t>Axiomatic Analysis of Translation Language Model for Information Retrieval</a:t>
            </a:r>
            <a:r>
              <a:rPr lang="en-US" sz="1600" dirty="0" smtClean="0">
                <a:solidFill>
                  <a:schemeClr val="tx1">
                    <a:lumMod val="65000"/>
                    <a:lumOff val="35000"/>
                  </a:schemeClr>
                </a:solidFill>
              </a:rPr>
              <a:t>, ECIR’12. </a:t>
            </a:r>
          </a:p>
        </p:txBody>
      </p:sp>
    </p:spTree>
    <p:extLst>
      <p:ext uri="{BB962C8B-B14F-4D97-AF65-F5344CB8AC3E}">
        <p14:creationId xmlns:p14="http://schemas.microsoft.com/office/powerpoint/2010/main" val="2418047306"/>
      </p:ext>
    </p:extLst>
  </p:cSld>
  <p:clrMapOvr>
    <a:masterClrMapping/>
  </p:clrMapOvr>
  <p:timing>
    <p:tnLst>
      <p:par>
        <p:cTn xmlns:p14="http://schemas.microsoft.com/office/powerpoint/2010/mai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457200" y="-152400"/>
            <a:ext cx="8229600" cy="1143000"/>
          </a:xfrm>
        </p:spPr>
        <p:txBody>
          <a:bodyPr>
            <a:normAutofit/>
          </a:bodyPr>
          <a:lstStyle/>
          <a:p>
            <a:r>
              <a:rPr lang="en-US" sz="4000" b="1" dirty="0" smtClean="0">
                <a:solidFill>
                  <a:srgbClr val="000090"/>
                </a:solidFill>
                <a:latin typeface="Arial"/>
                <a:cs typeface="Arial"/>
              </a:rPr>
              <a:t>The Problem of Vocabulary Gap</a:t>
            </a:r>
            <a:r>
              <a:rPr lang="en-US" sz="4000" dirty="0" smtClean="0">
                <a:solidFill>
                  <a:srgbClr val="000090"/>
                </a:solidFill>
                <a:latin typeface="Arial"/>
                <a:cs typeface="Arial"/>
              </a:rPr>
              <a:t> </a:t>
            </a:r>
          </a:p>
        </p:txBody>
      </p:sp>
      <p:sp>
        <p:nvSpPr>
          <p:cNvPr id="28675" name="Text Box 26"/>
          <p:cNvSpPr txBox="1">
            <a:spLocks noChangeArrowheads="1"/>
          </p:cNvSpPr>
          <p:nvPr/>
        </p:nvSpPr>
        <p:spPr bwMode="auto">
          <a:xfrm>
            <a:off x="1524000" y="838200"/>
            <a:ext cx="3657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宋体" pitchFamily="2" charset="-122"/>
              </a:defRPr>
            </a:lvl1pPr>
            <a:lvl2pPr marL="742950" indent="-285750">
              <a:defRPr>
                <a:solidFill>
                  <a:schemeClr val="tx1"/>
                </a:solidFill>
                <a:latin typeface="Arial" charset="0"/>
                <a:ea typeface="宋体" pitchFamily="2" charset="-122"/>
              </a:defRPr>
            </a:lvl2pPr>
            <a:lvl3pPr marL="1143000" indent="-228600">
              <a:defRPr>
                <a:solidFill>
                  <a:schemeClr val="tx1"/>
                </a:solidFill>
                <a:latin typeface="Arial" charset="0"/>
                <a:ea typeface="宋体" pitchFamily="2" charset="-122"/>
              </a:defRPr>
            </a:lvl3pPr>
            <a:lvl4pPr marL="1600200" indent="-228600">
              <a:defRPr>
                <a:solidFill>
                  <a:schemeClr val="tx1"/>
                </a:solidFill>
                <a:latin typeface="Arial" charset="0"/>
                <a:ea typeface="宋体" pitchFamily="2" charset="-122"/>
              </a:defRPr>
            </a:lvl4pPr>
            <a:lvl5pPr marL="2057400" indent="-228600">
              <a:defRPr>
                <a:solidFill>
                  <a:schemeClr val="tx1"/>
                </a:solidFill>
                <a:latin typeface="Arial" charset="0"/>
                <a:ea typeface="宋体" pitchFamily="2" charset="-122"/>
              </a:defRPr>
            </a:lvl5pPr>
            <a:lvl6pPr marL="2514600" indent="-228600" eaLnBrk="0" fontAlgn="base" hangingPunct="0">
              <a:spcBef>
                <a:spcPct val="50000"/>
              </a:spcBef>
              <a:spcAft>
                <a:spcPct val="0"/>
              </a:spcAft>
              <a:defRPr>
                <a:solidFill>
                  <a:schemeClr val="tx1"/>
                </a:solidFill>
                <a:latin typeface="Arial" charset="0"/>
                <a:ea typeface="宋体" pitchFamily="2" charset="-122"/>
              </a:defRPr>
            </a:lvl6pPr>
            <a:lvl7pPr marL="2971800" indent="-228600" eaLnBrk="0" fontAlgn="base" hangingPunct="0">
              <a:spcBef>
                <a:spcPct val="50000"/>
              </a:spcBef>
              <a:spcAft>
                <a:spcPct val="0"/>
              </a:spcAft>
              <a:defRPr>
                <a:solidFill>
                  <a:schemeClr val="tx1"/>
                </a:solidFill>
                <a:latin typeface="Arial" charset="0"/>
                <a:ea typeface="宋体" pitchFamily="2" charset="-122"/>
              </a:defRPr>
            </a:lvl7pPr>
            <a:lvl8pPr marL="3429000" indent="-228600" eaLnBrk="0" fontAlgn="base" hangingPunct="0">
              <a:spcBef>
                <a:spcPct val="50000"/>
              </a:spcBef>
              <a:spcAft>
                <a:spcPct val="0"/>
              </a:spcAft>
              <a:defRPr>
                <a:solidFill>
                  <a:schemeClr val="tx1"/>
                </a:solidFill>
                <a:latin typeface="Arial" charset="0"/>
                <a:ea typeface="宋体" pitchFamily="2" charset="-122"/>
              </a:defRPr>
            </a:lvl8pPr>
            <a:lvl9pPr marL="3886200" indent="-228600" eaLnBrk="0" fontAlgn="base" hangingPunct="0">
              <a:spcBef>
                <a:spcPct val="50000"/>
              </a:spcBef>
              <a:spcAft>
                <a:spcPct val="0"/>
              </a:spcAft>
              <a:defRPr>
                <a:solidFill>
                  <a:schemeClr val="tx1"/>
                </a:solidFill>
                <a:latin typeface="Arial" charset="0"/>
                <a:ea typeface="宋体" pitchFamily="2" charset="-122"/>
              </a:defRPr>
            </a:lvl9pPr>
          </a:lstStyle>
          <a:p>
            <a:pPr algn="ctr"/>
            <a:r>
              <a:rPr lang="en-US" sz="2400" b="1"/>
              <a:t>Query = auto wash </a:t>
            </a:r>
          </a:p>
        </p:txBody>
      </p:sp>
      <p:sp>
        <p:nvSpPr>
          <p:cNvPr id="28676" name="AutoShape 6"/>
          <p:cNvSpPr>
            <a:spLocks noChangeArrowheads="1"/>
          </p:cNvSpPr>
          <p:nvPr/>
        </p:nvSpPr>
        <p:spPr bwMode="auto">
          <a:xfrm>
            <a:off x="609600" y="1068388"/>
            <a:ext cx="990600" cy="1751012"/>
          </a:xfrm>
          <a:prstGeom prst="foldedCorner">
            <a:avLst>
              <a:gd name="adj" fmla="val 12500"/>
            </a:avLst>
          </a:prstGeom>
          <a:solidFill>
            <a:srgbClr val="CCFFFF"/>
          </a:solidFill>
          <a:ln w="9525">
            <a:solidFill>
              <a:srgbClr val="000066"/>
            </a:solidFill>
            <a:round/>
            <a:headEnd/>
            <a:tailEnd/>
          </a:ln>
        </p:spPr>
        <p:txBody>
          <a:bodyPr wrap="none" anchor="ctr"/>
          <a:lstStyle/>
          <a:p>
            <a:pPr algn="ctr"/>
            <a:r>
              <a:rPr lang="en-US" sz="2400" b="1" dirty="0">
                <a:solidFill>
                  <a:srgbClr val="FF0000"/>
                </a:solidFill>
                <a:latin typeface="Times New Roman" pitchFamily="18" charset="0"/>
              </a:rPr>
              <a:t>auto</a:t>
            </a:r>
          </a:p>
          <a:p>
            <a:pPr algn="ctr"/>
            <a:r>
              <a:rPr lang="en-US" sz="2400" b="1" dirty="0">
                <a:solidFill>
                  <a:srgbClr val="FF0000"/>
                </a:solidFill>
                <a:latin typeface="Times New Roman" pitchFamily="18" charset="0"/>
              </a:rPr>
              <a:t>wash</a:t>
            </a:r>
          </a:p>
          <a:p>
            <a:pPr algn="ctr"/>
            <a:r>
              <a:rPr lang="en-US" sz="2400" dirty="0">
                <a:solidFill>
                  <a:srgbClr val="000066"/>
                </a:solidFill>
                <a:latin typeface="Times New Roman" pitchFamily="18" charset="0"/>
              </a:rPr>
              <a:t>…</a:t>
            </a:r>
            <a:endParaRPr lang="en-US" sz="2400" baseline="-25000" dirty="0">
              <a:solidFill>
                <a:srgbClr val="000066"/>
              </a:solidFill>
              <a:latin typeface="Times New Roman" pitchFamily="18" charset="0"/>
            </a:endParaRPr>
          </a:p>
        </p:txBody>
      </p:sp>
      <p:sp>
        <p:nvSpPr>
          <p:cNvPr id="28677" name="AutoShape 6"/>
          <p:cNvSpPr>
            <a:spLocks noChangeArrowheads="1"/>
          </p:cNvSpPr>
          <p:nvPr/>
        </p:nvSpPr>
        <p:spPr bwMode="auto">
          <a:xfrm>
            <a:off x="609600" y="4876800"/>
            <a:ext cx="914400" cy="1371600"/>
          </a:xfrm>
          <a:prstGeom prst="foldedCorner">
            <a:avLst>
              <a:gd name="adj" fmla="val 12500"/>
            </a:avLst>
          </a:prstGeom>
          <a:solidFill>
            <a:srgbClr val="CCFFFF"/>
          </a:solidFill>
          <a:ln w="9525">
            <a:solidFill>
              <a:srgbClr val="000066"/>
            </a:solidFill>
            <a:round/>
            <a:headEnd/>
            <a:tailEnd/>
          </a:ln>
        </p:spPr>
        <p:txBody>
          <a:bodyPr wrap="none" anchor="ctr"/>
          <a:lstStyle/>
          <a:p>
            <a:pPr algn="ctr"/>
            <a:r>
              <a:rPr lang="en-US" sz="2400">
                <a:solidFill>
                  <a:srgbClr val="000066"/>
                </a:solidFill>
                <a:latin typeface="Times New Roman" pitchFamily="18" charset="0"/>
              </a:rPr>
              <a:t>car</a:t>
            </a:r>
          </a:p>
          <a:p>
            <a:pPr algn="ctr"/>
            <a:r>
              <a:rPr lang="en-US" sz="2400" b="1">
                <a:solidFill>
                  <a:srgbClr val="FF0000"/>
                </a:solidFill>
                <a:latin typeface="Times New Roman" pitchFamily="18" charset="0"/>
              </a:rPr>
              <a:t>wash</a:t>
            </a:r>
          </a:p>
          <a:p>
            <a:pPr algn="ctr"/>
            <a:r>
              <a:rPr lang="en-US" sz="2400">
                <a:solidFill>
                  <a:srgbClr val="000066"/>
                </a:solidFill>
                <a:latin typeface="Times New Roman" pitchFamily="18" charset="0"/>
              </a:rPr>
              <a:t>vehicle</a:t>
            </a:r>
            <a:endParaRPr lang="en-US" sz="2400" baseline="-25000">
              <a:solidFill>
                <a:srgbClr val="000066"/>
              </a:solidFill>
              <a:latin typeface="Times New Roman" pitchFamily="18" charset="0"/>
            </a:endParaRPr>
          </a:p>
        </p:txBody>
      </p:sp>
      <p:sp>
        <p:nvSpPr>
          <p:cNvPr id="28678" name="Text Box 8"/>
          <p:cNvSpPr txBox="1">
            <a:spLocks noChangeArrowheads="1"/>
          </p:cNvSpPr>
          <p:nvPr/>
        </p:nvSpPr>
        <p:spPr bwMode="auto">
          <a:xfrm>
            <a:off x="76200" y="2133600"/>
            <a:ext cx="533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宋体" pitchFamily="2" charset="-122"/>
              </a:defRPr>
            </a:lvl1pPr>
            <a:lvl2pPr marL="742950" indent="-285750">
              <a:defRPr>
                <a:solidFill>
                  <a:schemeClr val="tx1"/>
                </a:solidFill>
                <a:latin typeface="Arial" charset="0"/>
                <a:ea typeface="宋体" pitchFamily="2" charset="-122"/>
              </a:defRPr>
            </a:lvl2pPr>
            <a:lvl3pPr marL="1143000" indent="-228600">
              <a:defRPr>
                <a:solidFill>
                  <a:schemeClr val="tx1"/>
                </a:solidFill>
                <a:latin typeface="Arial" charset="0"/>
                <a:ea typeface="宋体" pitchFamily="2" charset="-122"/>
              </a:defRPr>
            </a:lvl3pPr>
            <a:lvl4pPr marL="1600200" indent="-228600">
              <a:defRPr>
                <a:solidFill>
                  <a:schemeClr val="tx1"/>
                </a:solidFill>
                <a:latin typeface="Arial" charset="0"/>
                <a:ea typeface="宋体" pitchFamily="2" charset="-122"/>
              </a:defRPr>
            </a:lvl4pPr>
            <a:lvl5pPr marL="2057400" indent="-228600">
              <a:defRPr>
                <a:solidFill>
                  <a:schemeClr val="tx1"/>
                </a:solidFill>
                <a:latin typeface="Arial" charset="0"/>
                <a:ea typeface="宋体" pitchFamily="2" charset="-122"/>
              </a:defRPr>
            </a:lvl5pPr>
            <a:lvl6pPr marL="2514600" indent="-228600" eaLnBrk="0" fontAlgn="base" hangingPunct="0">
              <a:spcBef>
                <a:spcPct val="50000"/>
              </a:spcBef>
              <a:spcAft>
                <a:spcPct val="0"/>
              </a:spcAft>
              <a:defRPr>
                <a:solidFill>
                  <a:schemeClr val="tx1"/>
                </a:solidFill>
                <a:latin typeface="Arial" charset="0"/>
                <a:ea typeface="宋体" pitchFamily="2" charset="-122"/>
              </a:defRPr>
            </a:lvl6pPr>
            <a:lvl7pPr marL="2971800" indent="-228600" eaLnBrk="0" fontAlgn="base" hangingPunct="0">
              <a:spcBef>
                <a:spcPct val="50000"/>
              </a:spcBef>
              <a:spcAft>
                <a:spcPct val="0"/>
              </a:spcAft>
              <a:defRPr>
                <a:solidFill>
                  <a:schemeClr val="tx1"/>
                </a:solidFill>
                <a:latin typeface="Arial" charset="0"/>
                <a:ea typeface="宋体" pitchFamily="2" charset="-122"/>
              </a:defRPr>
            </a:lvl7pPr>
            <a:lvl8pPr marL="3429000" indent="-228600" eaLnBrk="0" fontAlgn="base" hangingPunct="0">
              <a:spcBef>
                <a:spcPct val="50000"/>
              </a:spcBef>
              <a:spcAft>
                <a:spcPct val="0"/>
              </a:spcAft>
              <a:defRPr>
                <a:solidFill>
                  <a:schemeClr val="tx1"/>
                </a:solidFill>
                <a:latin typeface="Arial" charset="0"/>
                <a:ea typeface="宋体" pitchFamily="2" charset="-122"/>
              </a:defRPr>
            </a:lvl8pPr>
            <a:lvl9pPr marL="3886200" indent="-228600" eaLnBrk="0" fontAlgn="base" hangingPunct="0">
              <a:spcBef>
                <a:spcPct val="50000"/>
              </a:spcBef>
              <a:spcAft>
                <a:spcPct val="0"/>
              </a:spcAft>
              <a:defRPr>
                <a:solidFill>
                  <a:schemeClr val="tx1"/>
                </a:solidFill>
                <a:latin typeface="Arial" charset="0"/>
                <a:ea typeface="宋体" pitchFamily="2" charset="-122"/>
              </a:defRPr>
            </a:lvl9pPr>
          </a:lstStyle>
          <a:p>
            <a:r>
              <a:rPr lang="en-US"/>
              <a:t>d1</a:t>
            </a:r>
          </a:p>
        </p:txBody>
      </p:sp>
      <p:sp>
        <p:nvSpPr>
          <p:cNvPr id="28679" name="AutoShape 6"/>
          <p:cNvSpPr>
            <a:spLocks noChangeArrowheads="1"/>
          </p:cNvSpPr>
          <p:nvPr/>
        </p:nvSpPr>
        <p:spPr bwMode="auto">
          <a:xfrm>
            <a:off x="571500" y="2887663"/>
            <a:ext cx="990600" cy="1800225"/>
          </a:xfrm>
          <a:prstGeom prst="foldedCorner">
            <a:avLst>
              <a:gd name="adj" fmla="val 12500"/>
            </a:avLst>
          </a:prstGeom>
          <a:solidFill>
            <a:srgbClr val="CCFFFF"/>
          </a:solidFill>
          <a:ln w="9525">
            <a:solidFill>
              <a:srgbClr val="000066"/>
            </a:solidFill>
            <a:round/>
            <a:headEnd/>
            <a:tailEnd/>
          </a:ln>
        </p:spPr>
        <p:txBody>
          <a:bodyPr wrap="none" anchor="ctr"/>
          <a:lstStyle/>
          <a:p>
            <a:pPr algn="ctr"/>
            <a:endParaRPr lang="en-US" sz="2400" dirty="0">
              <a:solidFill>
                <a:srgbClr val="000066"/>
              </a:solidFill>
              <a:latin typeface="Times New Roman" pitchFamily="18" charset="0"/>
            </a:endParaRPr>
          </a:p>
          <a:p>
            <a:pPr algn="ctr"/>
            <a:endParaRPr lang="en-US" sz="2400" b="1" dirty="0">
              <a:solidFill>
                <a:srgbClr val="FF0000"/>
              </a:solidFill>
              <a:latin typeface="Times New Roman" pitchFamily="18" charset="0"/>
            </a:endParaRPr>
          </a:p>
          <a:p>
            <a:pPr algn="ctr"/>
            <a:r>
              <a:rPr lang="en-US" sz="2400" b="1" dirty="0">
                <a:solidFill>
                  <a:srgbClr val="FF0000"/>
                </a:solidFill>
                <a:latin typeface="Times New Roman" pitchFamily="18" charset="0"/>
              </a:rPr>
              <a:t>auto</a:t>
            </a:r>
          </a:p>
          <a:p>
            <a:pPr algn="ctr"/>
            <a:r>
              <a:rPr lang="en-US" sz="2400" dirty="0">
                <a:solidFill>
                  <a:srgbClr val="000066"/>
                </a:solidFill>
                <a:latin typeface="Times New Roman" pitchFamily="18" charset="0"/>
              </a:rPr>
              <a:t>buy</a:t>
            </a:r>
          </a:p>
          <a:p>
            <a:pPr algn="ctr"/>
            <a:r>
              <a:rPr lang="en-US" sz="2400" b="1" dirty="0">
                <a:solidFill>
                  <a:srgbClr val="FF0000"/>
                </a:solidFill>
                <a:latin typeface="Times New Roman" pitchFamily="18" charset="0"/>
              </a:rPr>
              <a:t>auto</a:t>
            </a:r>
          </a:p>
          <a:p>
            <a:pPr algn="ctr"/>
            <a:endParaRPr lang="en-US" sz="2400" dirty="0">
              <a:solidFill>
                <a:srgbClr val="000066"/>
              </a:solidFill>
              <a:latin typeface="Times New Roman" pitchFamily="18" charset="0"/>
            </a:endParaRPr>
          </a:p>
          <a:p>
            <a:pPr algn="ctr"/>
            <a:endParaRPr lang="en-US" sz="2400" dirty="0">
              <a:solidFill>
                <a:srgbClr val="000066"/>
              </a:solidFill>
              <a:latin typeface="Times New Roman" pitchFamily="18" charset="0"/>
            </a:endParaRPr>
          </a:p>
        </p:txBody>
      </p:sp>
      <p:sp>
        <p:nvSpPr>
          <p:cNvPr id="28680" name="Text Box 10"/>
          <p:cNvSpPr txBox="1">
            <a:spLocks noChangeArrowheads="1"/>
          </p:cNvSpPr>
          <p:nvPr/>
        </p:nvSpPr>
        <p:spPr bwMode="auto">
          <a:xfrm>
            <a:off x="0" y="3505200"/>
            <a:ext cx="533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宋体" pitchFamily="2" charset="-122"/>
              </a:defRPr>
            </a:lvl1pPr>
            <a:lvl2pPr marL="742950" indent="-285750">
              <a:defRPr>
                <a:solidFill>
                  <a:schemeClr val="tx1"/>
                </a:solidFill>
                <a:latin typeface="Arial" charset="0"/>
                <a:ea typeface="宋体" pitchFamily="2" charset="-122"/>
              </a:defRPr>
            </a:lvl2pPr>
            <a:lvl3pPr marL="1143000" indent="-228600">
              <a:defRPr>
                <a:solidFill>
                  <a:schemeClr val="tx1"/>
                </a:solidFill>
                <a:latin typeface="Arial" charset="0"/>
                <a:ea typeface="宋体" pitchFamily="2" charset="-122"/>
              </a:defRPr>
            </a:lvl3pPr>
            <a:lvl4pPr marL="1600200" indent="-228600">
              <a:defRPr>
                <a:solidFill>
                  <a:schemeClr val="tx1"/>
                </a:solidFill>
                <a:latin typeface="Arial" charset="0"/>
                <a:ea typeface="宋体" pitchFamily="2" charset="-122"/>
              </a:defRPr>
            </a:lvl4pPr>
            <a:lvl5pPr marL="2057400" indent="-228600">
              <a:defRPr>
                <a:solidFill>
                  <a:schemeClr val="tx1"/>
                </a:solidFill>
                <a:latin typeface="Arial" charset="0"/>
                <a:ea typeface="宋体" pitchFamily="2" charset="-122"/>
              </a:defRPr>
            </a:lvl5pPr>
            <a:lvl6pPr marL="2514600" indent="-228600" eaLnBrk="0" fontAlgn="base" hangingPunct="0">
              <a:spcBef>
                <a:spcPct val="50000"/>
              </a:spcBef>
              <a:spcAft>
                <a:spcPct val="0"/>
              </a:spcAft>
              <a:defRPr>
                <a:solidFill>
                  <a:schemeClr val="tx1"/>
                </a:solidFill>
                <a:latin typeface="Arial" charset="0"/>
                <a:ea typeface="宋体" pitchFamily="2" charset="-122"/>
              </a:defRPr>
            </a:lvl6pPr>
            <a:lvl7pPr marL="2971800" indent="-228600" eaLnBrk="0" fontAlgn="base" hangingPunct="0">
              <a:spcBef>
                <a:spcPct val="50000"/>
              </a:spcBef>
              <a:spcAft>
                <a:spcPct val="0"/>
              </a:spcAft>
              <a:defRPr>
                <a:solidFill>
                  <a:schemeClr val="tx1"/>
                </a:solidFill>
                <a:latin typeface="Arial" charset="0"/>
                <a:ea typeface="宋体" pitchFamily="2" charset="-122"/>
              </a:defRPr>
            </a:lvl7pPr>
            <a:lvl8pPr marL="3429000" indent="-228600" eaLnBrk="0" fontAlgn="base" hangingPunct="0">
              <a:spcBef>
                <a:spcPct val="50000"/>
              </a:spcBef>
              <a:spcAft>
                <a:spcPct val="0"/>
              </a:spcAft>
              <a:defRPr>
                <a:solidFill>
                  <a:schemeClr val="tx1"/>
                </a:solidFill>
                <a:latin typeface="Arial" charset="0"/>
                <a:ea typeface="宋体" pitchFamily="2" charset="-122"/>
              </a:defRPr>
            </a:lvl8pPr>
            <a:lvl9pPr marL="3886200" indent="-228600" eaLnBrk="0" fontAlgn="base" hangingPunct="0">
              <a:spcBef>
                <a:spcPct val="50000"/>
              </a:spcBef>
              <a:spcAft>
                <a:spcPct val="0"/>
              </a:spcAft>
              <a:defRPr>
                <a:solidFill>
                  <a:schemeClr val="tx1"/>
                </a:solidFill>
                <a:latin typeface="Arial" charset="0"/>
                <a:ea typeface="宋体" pitchFamily="2" charset="-122"/>
              </a:defRPr>
            </a:lvl9pPr>
          </a:lstStyle>
          <a:p>
            <a:r>
              <a:rPr lang="en-US"/>
              <a:t>d2</a:t>
            </a:r>
          </a:p>
        </p:txBody>
      </p:sp>
      <p:sp>
        <p:nvSpPr>
          <p:cNvPr id="28681" name="Text Box 12"/>
          <p:cNvSpPr txBox="1">
            <a:spLocks noChangeArrowheads="1"/>
          </p:cNvSpPr>
          <p:nvPr/>
        </p:nvSpPr>
        <p:spPr bwMode="auto">
          <a:xfrm>
            <a:off x="0" y="5334000"/>
            <a:ext cx="533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宋体" pitchFamily="2" charset="-122"/>
              </a:defRPr>
            </a:lvl1pPr>
            <a:lvl2pPr marL="742950" indent="-285750">
              <a:defRPr>
                <a:solidFill>
                  <a:schemeClr val="tx1"/>
                </a:solidFill>
                <a:latin typeface="Arial" charset="0"/>
                <a:ea typeface="宋体" pitchFamily="2" charset="-122"/>
              </a:defRPr>
            </a:lvl2pPr>
            <a:lvl3pPr marL="1143000" indent="-228600">
              <a:defRPr>
                <a:solidFill>
                  <a:schemeClr val="tx1"/>
                </a:solidFill>
                <a:latin typeface="Arial" charset="0"/>
                <a:ea typeface="宋体" pitchFamily="2" charset="-122"/>
              </a:defRPr>
            </a:lvl3pPr>
            <a:lvl4pPr marL="1600200" indent="-228600">
              <a:defRPr>
                <a:solidFill>
                  <a:schemeClr val="tx1"/>
                </a:solidFill>
                <a:latin typeface="Arial" charset="0"/>
                <a:ea typeface="宋体" pitchFamily="2" charset="-122"/>
              </a:defRPr>
            </a:lvl4pPr>
            <a:lvl5pPr marL="2057400" indent="-228600">
              <a:defRPr>
                <a:solidFill>
                  <a:schemeClr val="tx1"/>
                </a:solidFill>
                <a:latin typeface="Arial" charset="0"/>
                <a:ea typeface="宋体" pitchFamily="2" charset="-122"/>
              </a:defRPr>
            </a:lvl5pPr>
            <a:lvl6pPr marL="2514600" indent="-228600" eaLnBrk="0" fontAlgn="base" hangingPunct="0">
              <a:spcBef>
                <a:spcPct val="50000"/>
              </a:spcBef>
              <a:spcAft>
                <a:spcPct val="0"/>
              </a:spcAft>
              <a:defRPr>
                <a:solidFill>
                  <a:schemeClr val="tx1"/>
                </a:solidFill>
                <a:latin typeface="Arial" charset="0"/>
                <a:ea typeface="宋体" pitchFamily="2" charset="-122"/>
              </a:defRPr>
            </a:lvl6pPr>
            <a:lvl7pPr marL="2971800" indent="-228600" eaLnBrk="0" fontAlgn="base" hangingPunct="0">
              <a:spcBef>
                <a:spcPct val="50000"/>
              </a:spcBef>
              <a:spcAft>
                <a:spcPct val="0"/>
              </a:spcAft>
              <a:defRPr>
                <a:solidFill>
                  <a:schemeClr val="tx1"/>
                </a:solidFill>
                <a:latin typeface="Arial" charset="0"/>
                <a:ea typeface="宋体" pitchFamily="2" charset="-122"/>
              </a:defRPr>
            </a:lvl7pPr>
            <a:lvl8pPr marL="3429000" indent="-228600" eaLnBrk="0" fontAlgn="base" hangingPunct="0">
              <a:spcBef>
                <a:spcPct val="50000"/>
              </a:spcBef>
              <a:spcAft>
                <a:spcPct val="0"/>
              </a:spcAft>
              <a:defRPr>
                <a:solidFill>
                  <a:schemeClr val="tx1"/>
                </a:solidFill>
                <a:latin typeface="Arial" charset="0"/>
                <a:ea typeface="宋体" pitchFamily="2" charset="-122"/>
              </a:defRPr>
            </a:lvl8pPr>
            <a:lvl9pPr marL="3886200" indent="-228600" eaLnBrk="0" fontAlgn="base" hangingPunct="0">
              <a:spcBef>
                <a:spcPct val="50000"/>
              </a:spcBef>
              <a:spcAft>
                <a:spcPct val="0"/>
              </a:spcAft>
              <a:defRPr>
                <a:solidFill>
                  <a:schemeClr val="tx1"/>
                </a:solidFill>
                <a:latin typeface="Arial" charset="0"/>
                <a:ea typeface="宋体" pitchFamily="2" charset="-122"/>
              </a:defRPr>
            </a:lvl9pPr>
          </a:lstStyle>
          <a:p>
            <a:r>
              <a:rPr lang="en-US"/>
              <a:t>d3</a:t>
            </a:r>
          </a:p>
        </p:txBody>
      </p:sp>
      <p:cxnSp>
        <p:nvCxnSpPr>
          <p:cNvPr id="16" name="Straight Connector 15"/>
          <p:cNvCxnSpPr/>
          <p:nvPr/>
        </p:nvCxnSpPr>
        <p:spPr>
          <a:xfrm>
            <a:off x="2133600" y="2971800"/>
            <a:ext cx="1981200" cy="0"/>
          </a:xfrm>
          <a:prstGeom prst="line">
            <a:avLst/>
          </a:prstGeom>
        </p:spPr>
        <p:style>
          <a:lnRef idx="1">
            <a:schemeClr val="accent1"/>
          </a:lnRef>
          <a:fillRef idx="0">
            <a:schemeClr val="accent1"/>
          </a:fillRef>
          <a:effectRef idx="0">
            <a:schemeClr val="accent1"/>
          </a:effectRef>
          <a:fontRef idx="minor">
            <a:schemeClr val="tx1"/>
          </a:fontRef>
        </p:style>
      </p:cxnSp>
      <p:sp>
        <p:nvSpPr>
          <p:cNvPr id="18" name="Rectangle 17"/>
          <p:cNvSpPr/>
          <p:nvPr/>
        </p:nvSpPr>
        <p:spPr>
          <a:xfrm>
            <a:off x="2438400" y="2133600"/>
            <a:ext cx="228600" cy="838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9" name="Rectangle 18"/>
          <p:cNvSpPr/>
          <p:nvPr/>
        </p:nvSpPr>
        <p:spPr>
          <a:xfrm>
            <a:off x="3429000" y="2133600"/>
            <a:ext cx="228600" cy="838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8685" name="Rectangle 19"/>
          <p:cNvSpPr>
            <a:spLocks noChangeArrowheads="1"/>
          </p:cNvSpPr>
          <p:nvPr/>
        </p:nvSpPr>
        <p:spPr bwMode="auto">
          <a:xfrm>
            <a:off x="1905000" y="1447800"/>
            <a:ext cx="12747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b="1"/>
              <a:t>P(“auto”) </a:t>
            </a:r>
          </a:p>
        </p:txBody>
      </p:sp>
      <p:sp>
        <p:nvSpPr>
          <p:cNvPr id="28686" name="Rectangle 20"/>
          <p:cNvSpPr>
            <a:spLocks noChangeArrowheads="1"/>
          </p:cNvSpPr>
          <p:nvPr/>
        </p:nvSpPr>
        <p:spPr bwMode="auto">
          <a:xfrm>
            <a:off x="3048000" y="1447800"/>
            <a:ext cx="13652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b="1"/>
              <a:t>P(“wash”) </a:t>
            </a:r>
          </a:p>
        </p:txBody>
      </p:sp>
      <p:cxnSp>
        <p:nvCxnSpPr>
          <p:cNvPr id="22" name="Straight Connector 21"/>
          <p:cNvCxnSpPr/>
          <p:nvPr/>
        </p:nvCxnSpPr>
        <p:spPr>
          <a:xfrm>
            <a:off x="2133600" y="4648200"/>
            <a:ext cx="1981200" cy="0"/>
          </a:xfrm>
          <a:prstGeom prst="line">
            <a:avLst/>
          </a:prstGeom>
        </p:spPr>
        <p:style>
          <a:lnRef idx="1">
            <a:schemeClr val="accent1"/>
          </a:lnRef>
          <a:fillRef idx="0">
            <a:schemeClr val="accent1"/>
          </a:fillRef>
          <a:effectRef idx="0">
            <a:schemeClr val="accent1"/>
          </a:effectRef>
          <a:fontRef idx="minor">
            <a:schemeClr val="tx1"/>
          </a:fontRef>
        </p:style>
      </p:cxnSp>
      <p:sp>
        <p:nvSpPr>
          <p:cNvPr id="23" name="Rectangle 22"/>
          <p:cNvSpPr/>
          <p:nvPr/>
        </p:nvSpPr>
        <p:spPr>
          <a:xfrm>
            <a:off x="2438400" y="3352800"/>
            <a:ext cx="228600" cy="1295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4" name="Rectangle 23"/>
          <p:cNvSpPr/>
          <p:nvPr/>
        </p:nvSpPr>
        <p:spPr>
          <a:xfrm>
            <a:off x="3429000" y="4495800"/>
            <a:ext cx="228600" cy="152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26" name="Straight Connector 25"/>
          <p:cNvCxnSpPr/>
          <p:nvPr/>
        </p:nvCxnSpPr>
        <p:spPr>
          <a:xfrm>
            <a:off x="2133600" y="6096000"/>
            <a:ext cx="1981200" cy="0"/>
          </a:xfrm>
          <a:prstGeom prst="line">
            <a:avLst/>
          </a:prstGeom>
        </p:spPr>
        <p:style>
          <a:lnRef idx="1">
            <a:schemeClr val="accent1"/>
          </a:lnRef>
          <a:fillRef idx="0">
            <a:schemeClr val="accent1"/>
          </a:fillRef>
          <a:effectRef idx="0">
            <a:schemeClr val="accent1"/>
          </a:effectRef>
          <a:fontRef idx="minor">
            <a:schemeClr val="tx1"/>
          </a:fontRef>
        </p:style>
      </p:cxnSp>
      <p:sp>
        <p:nvSpPr>
          <p:cNvPr id="27" name="Rectangle 26"/>
          <p:cNvSpPr/>
          <p:nvPr/>
        </p:nvSpPr>
        <p:spPr>
          <a:xfrm>
            <a:off x="2438400" y="5943600"/>
            <a:ext cx="228600" cy="152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8" name="Rectangle 27"/>
          <p:cNvSpPr/>
          <p:nvPr/>
        </p:nvSpPr>
        <p:spPr>
          <a:xfrm>
            <a:off x="3429000" y="5334000"/>
            <a:ext cx="228600" cy="762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29" name="Straight Connector 28"/>
          <p:cNvCxnSpPr/>
          <p:nvPr/>
        </p:nvCxnSpPr>
        <p:spPr>
          <a:xfrm>
            <a:off x="5562600" y="6172200"/>
            <a:ext cx="1981200" cy="0"/>
          </a:xfrm>
          <a:prstGeom prst="line">
            <a:avLst/>
          </a:prstGeom>
        </p:spPr>
        <p:style>
          <a:lnRef idx="1">
            <a:schemeClr val="accent1"/>
          </a:lnRef>
          <a:fillRef idx="0">
            <a:schemeClr val="accent1"/>
          </a:fillRef>
          <a:effectRef idx="0">
            <a:schemeClr val="accent1"/>
          </a:effectRef>
          <a:fontRef idx="minor">
            <a:schemeClr val="tx1"/>
          </a:fontRef>
        </p:style>
      </p:cxnSp>
      <p:sp>
        <p:nvSpPr>
          <p:cNvPr id="30" name="Rectangle 29"/>
          <p:cNvSpPr/>
          <p:nvPr/>
        </p:nvSpPr>
        <p:spPr>
          <a:xfrm>
            <a:off x="5867400" y="5562600"/>
            <a:ext cx="228600" cy="609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1" name="Rectangle 30"/>
          <p:cNvSpPr/>
          <p:nvPr/>
        </p:nvSpPr>
        <p:spPr>
          <a:xfrm>
            <a:off x="6858000" y="5410200"/>
            <a:ext cx="228600" cy="762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2" name="Right Arrow 31"/>
          <p:cNvSpPr/>
          <p:nvPr/>
        </p:nvSpPr>
        <p:spPr>
          <a:xfrm>
            <a:off x="4419600" y="5562600"/>
            <a:ext cx="977900" cy="48418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3" name="Freeform 32"/>
          <p:cNvSpPr/>
          <p:nvPr/>
        </p:nvSpPr>
        <p:spPr>
          <a:xfrm>
            <a:off x="1295400" y="4648200"/>
            <a:ext cx="4276725" cy="600075"/>
          </a:xfrm>
          <a:custGeom>
            <a:avLst/>
            <a:gdLst>
              <a:gd name="connsiteX0" fmla="*/ 0 w 4757737"/>
              <a:gd name="connsiteY0" fmla="*/ 466724 h 466724"/>
              <a:gd name="connsiteX1" fmla="*/ 3643312 w 4757737"/>
              <a:gd name="connsiteY1" fmla="*/ 52387 h 466724"/>
              <a:gd name="connsiteX2" fmla="*/ 4757737 w 4757737"/>
              <a:gd name="connsiteY2" fmla="*/ 152399 h 466724"/>
            </a:gdLst>
            <a:ahLst/>
            <a:cxnLst>
              <a:cxn ang="0">
                <a:pos x="connsiteX0" y="connsiteY0"/>
              </a:cxn>
              <a:cxn ang="0">
                <a:pos x="connsiteX1" y="connsiteY1"/>
              </a:cxn>
              <a:cxn ang="0">
                <a:pos x="connsiteX2" y="connsiteY2"/>
              </a:cxn>
            </a:cxnLst>
            <a:rect l="l" t="t" r="r" b="b"/>
            <a:pathLst>
              <a:path w="4757737" h="466724">
                <a:moveTo>
                  <a:pt x="0" y="466724"/>
                </a:moveTo>
                <a:cubicBezTo>
                  <a:pt x="1425178" y="285749"/>
                  <a:pt x="2850356" y="104774"/>
                  <a:pt x="3643312" y="52387"/>
                </a:cubicBezTo>
                <a:cubicBezTo>
                  <a:pt x="4436268" y="0"/>
                  <a:pt x="4597002" y="76199"/>
                  <a:pt x="4757737" y="152399"/>
                </a:cubicBezTo>
              </a:path>
            </a:pathLst>
          </a:custGeom>
          <a:ln w="28575">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34" name="Rectangle 33"/>
          <p:cNvSpPr>
            <a:spLocks noChangeArrowheads="1"/>
          </p:cNvSpPr>
          <p:nvPr/>
        </p:nvSpPr>
        <p:spPr bwMode="auto">
          <a:xfrm>
            <a:off x="5181600" y="4876800"/>
            <a:ext cx="12747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b="1"/>
              <a:t>P(“auto”) </a:t>
            </a:r>
          </a:p>
        </p:txBody>
      </p:sp>
      <p:sp>
        <p:nvSpPr>
          <p:cNvPr id="35" name="Rectangle 34"/>
          <p:cNvSpPr>
            <a:spLocks noChangeArrowheads="1"/>
          </p:cNvSpPr>
          <p:nvPr/>
        </p:nvSpPr>
        <p:spPr bwMode="auto">
          <a:xfrm>
            <a:off x="6324600" y="4876800"/>
            <a:ext cx="13652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b="1"/>
              <a:t>P(“wash”) </a:t>
            </a:r>
          </a:p>
        </p:txBody>
      </p:sp>
      <p:sp>
        <p:nvSpPr>
          <p:cNvPr id="36" name="Freeform 35"/>
          <p:cNvSpPr/>
          <p:nvPr/>
        </p:nvSpPr>
        <p:spPr>
          <a:xfrm>
            <a:off x="1371600" y="4191000"/>
            <a:ext cx="4419600" cy="1666875"/>
          </a:xfrm>
          <a:custGeom>
            <a:avLst/>
            <a:gdLst>
              <a:gd name="connsiteX0" fmla="*/ 0 w 4757737"/>
              <a:gd name="connsiteY0" fmla="*/ 466724 h 466724"/>
              <a:gd name="connsiteX1" fmla="*/ 3643312 w 4757737"/>
              <a:gd name="connsiteY1" fmla="*/ 52387 h 466724"/>
              <a:gd name="connsiteX2" fmla="*/ 4757737 w 4757737"/>
              <a:gd name="connsiteY2" fmla="*/ 152399 h 466724"/>
            </a:gdLst>
            <a:ahLst/>
            <a:cxnLst>
              <a:cxn ang="0">
                <a:pos x="connsiteX0" y="connsiteY0"/>
              </a:cxn>
              <a:cxn ang="0">
                <a:pos x="connsiteX1" y="connsiteY1"/>
              </a:cxn>
              <a:cxn ang="0">
                <a:pos x="connsiteX2" y="connsiteY2"/>
              </a:cxn>
            </a:cxnLst>
            <a:rect l="l" t="t" r="r" b="b"/>
            <a:pathLst>
              <a:path w="4757737" h="466724">
                <a:moveTo>
                  <a:pt x="0" y="466724"/>
                </a:moveTo>
                <a:cubicBezTo>
                  <a:pt x="1425178" y="285749"/>
                  <a:pt x="2850356" y="104774"/>
                  <a:pt x="3643312" y="52387"/>
                </a:cubicBezTo>
                <a:cubicBezTo>
                  <a:pt x="4436268" y="0"/>
                  <a:pt x="4597002" y="76199"/>
                  <a:pt x="4757737" y="152399"/>
                </a:cubicBezTo>
              </a:path>
            </a:pathLst>
          </a:custGeom>
          <a:ln w="28575">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grpSp>
        <p:nvGrpSpPr>
          <p:cNvPr id="47" name="Group 46"/>
          <p:cNvGrpSpPr>
            <a:grpSpLocks/>
          </p:cNvGrpSpPr>
          <p:nvPr/>
        </p:nvGrpSpPr>
        <p:grpSpPr bwMode="auto">
          <a:xfrm>
            <a:off x="3962400" y="2209800"/>
            <a:ext cx="5181600" cy="1569824"/>
            <a:chOff x="4114800" y="2590799"/>
            <a:chExt cx="5029200" cy="1385520"/>
          </a:xfrm>
        </p:grpSpPr>
        <p:sp>
          <p:nvSpPr>
            <p:cNvPr id="28702" name="Text Box 14"/>
            <p:cNvSpPr txBox="1">
              <a:spLocks noChangeArrowheads="1"/>
            </p:cNvSpPr>
            <p:nvPr/>
          </p:nvSpPr>
          <p:spPr bwMode="auto">
            <a:xfrm>
              <a:off x="4114800" y="2590799"/>
              <a:ext cx="5029200" cy="1385520"/>
            </a:xfrm>
            <a:prstGeom prst="rect">
              <a:avLst/>
            </a:prstGeom>
            <a:solidFill>
              <a:srgbClr val="FFFF66"/>
            </a:solidFill>
            <a:ln w="9525">
              <a:solidFill>
                <a:srgbClr val="000099"/>
              </a:solidFill>
              <a:miter lim="800000"/>
              <a:headEnd/>
              <a:tailEnd/>
            </a:ln>
          </p:spPr>
          <p:txBody>
            <a:bodyPr>
              <a:spAutoFit/>
            </a:bodyPr>
            <a:lstStyle>
              <a:lvl1pPr>
                <a:defRPr>
                  <a:solidFill>
                    <a:schemeClr val="tx1"/>
                  </a:solidFill>
                  <a:latin typeface="Arial" charset="0"/>
                  <a:ea typeface="宋体" pitchFamily="2" charset="-122"/>
                </a:defRPr>
              </a:lvl1pPr>
              <a:lvl2pPr marL="742950" indent="-285750">
                <a:defRPr>
                  <a:solidFill>
                    <a:schemeClr val="tx1"/>
                  </a:solidFill>
                  <a:latin typeface="Arial" charset="0"/>
                  <a:ea typeface="宋体" pitchFamily="2" charset="-122"/>
                </a:defRPr>
              </a:lvl2pPr>
              <a:lvl3pPr marL="1143000" indent="-228600">
                <a:defRPr>
                  <a:solidFill>
                    <a:schemeClr val="tx1"/>
                  </a:solidFill>
                  <a:latin typeface="Arial" charset="0"/>
                  <a:ea typeface="宋体" pitchFamily="2" charset="-122"/>
                </a:defRPr>
              </a:lvl3pPr>
              <a:lvl4pPr marL="1600200" indent="-228600">
                <a:defRPr>
                  <a:solidFill>
                    <a:schemeClr val="tx1"/>
                  </a:solidFill>
                  <a:latin typeface="Arial" charset="0"/>
                  <a:ea typeface="宋体" pitchFamily="2" charset="-122"/>
                </a:defRPr>
              </a:lvl4pPr>
              <a:lvl5pPr marL="2057400" indent="-228600">
                <a:defRPr>
                  <a:solidFill>
                    <a:schemeClr val="tx1"/>
                  </a:solidFill>
                  <a:latin typeface="Arial" charset="0"/>
                  <a:ea typeface="宋体" pitchFamily="2" charset="-122"/>
                </a:defRPr>
              </a:lvl5pPr>
              <a:lvl6pPr marL="2514600" indent="-228600" eaLnBrk="0" fontAlgn="base" hangingPunct="0">
                <a:spcBef>
                  <a:spcPct val="50000"/>
                </a:spcBef>
                <a:spcAft>
                  <a:spcPct val="0"/>
                </a:spcAft>
                <a:defRPr>
                  <a:solidFill>
                    <a:schemeClr val="tx1"/>
                  </a:solidFill>
                  <a:latin typeface="Arial" charset="0"/>
                  <a:ea typeface="宋体" pitchFamily="2" charset="-122"/>
                </a:defRPr>
              </a:lvl6pPr>
              <a:lvl7pPr marL="2971800" indent="-228600" eaLnBrk="0" fontAlgn="base" hangingPunct="0">
                <a:spcBef>
                  <a:spcPct val="50000"/>
                </a:spcBef>
                <a:spcAft>
                  <a:spcPct val="0"/>
                </a:spcAft>
                <a:defRPr>
                  <a:solidFill>
                    <a:schemeClr val="tx1"/>
                  </a:solidFill>
                  <a:latin typeface="Arial" charset="0"/>
                  <a:ea typeface="宋体" pitchFamily="2" charset="-122"/>
                </a:defRPr>
              </a:lvl7pPr>
              <a:lvl8pPr marL="3429000" indent="-228600" eaLnBrk="0" fontAlgn="base" hangingPunct="0">
                <a:spcBef>
                  <a:spcPct val="50000"/>
                </a:spcBef>
                <a:spcAft>
                  <a:spcPct val="0"/>
                </a:spcAft>
                <a:defRPr>
                  <a:solidFill>
                    <a:schemeClr val="tx1"/>
                  </a:solidFill>
                  <a:latin typeface="Arial" charset="0"/>
                  <a:ea typeface="宋体" pitchFamily="2" charset="-122"/>
                </a:defRPr>
              </a:lvl8pPr>
              <a:lvl9pPr marL="3886200" indent="-228600" eaLnBrk="0" fontAlgn="base" hangingPunct="0">
                <a:spcBef>
                  <a:spcPct val="50000"/>
                </a:spcBef>
                <a:spcAft>
                  <a:spcPct val="0"/>
                </a:spcAft>
                <a:defRPr>
                  <a:solidFill>
                    <a:schemeClr val="tx1"/>
                  </a:solidFill>
                  <a:latin typeface="Arial" charset="0"/>
                  <a:ea typeface="宋体" pitchFamily="2" charset="-122"/>
                </a:defRPr>
              </a:lvl9pPr>
            </a:lstStyle>
            <a:p>
              <a:r>
                <a:rPr lang="en-US" sz="2400" b="1"/>
                <a:t>How to support inexact matching? </a:t>
              </a:r>
            </a:p>
            <a:p>
              <a:r>
                <a:rPr lang="en-US" sz="2400" b="1"/>
                <a:t>{“car” , “vehicle”} </a:t>
              </a:r>
              <a:r>
                <a:rPr lang="en-US" sz="2400" b="1">
                  <a:sym typeface="Wingdings" pitchFamily="2" charset="2"/>
                </a:rPr>
                <a:t>==</a:t>
              </a:r>
              <a:r>
                <a:rPr lang="en-US" sz="2400" b="1"/>
                <a:t> “auto” </a:t>
              </a:r>
            </a:p>
            <a:p>
              <a:r>
                <a:rPr lang="en-US" sz="2400" b="1"/>
                <a:t>“buy” </a:t>
              </a:r>
              <a:r>
                <a:rPr lang="en-US" sz="2400" b="1">
                  <a:sym typeface="Wingdings" pitchFamily="2" charset="2"/>
                </a:rPr>
                <a:t>====</a:t>
              </a:r>
              <a:r>
                <a:rPr lang="en-US" sz="2400" b="1"/>
                <a:t> “wash” </a:t>
              </a:r>
            </a:p>
          </p:txBody>
        </p:sp>
        <p:cxnSp>
          <p:nvCxnSpPr>
            <p:cNvPr id="38" name="Straight Connector 37"/>
            <p:cNvCxnSpPr/>
            <p:nvPr/>
          </p:nvCxnSpPr>
          <p:spPr>
            <a:xfrm>
              <a:off x="5446059" y="3285755"/>
              <a:ext cx="610160" cy="38110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flipV="1">
              <a:off x="5372100" y="3285755"/>
              <a:ext cx="685660" cy="38110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2" name="Slide Number Placeholder 1"/>
          <p:cNvSpPr>
            <a:spLocks noGrp="1"/>
          </p:cNvSpPr>
          <p:nvPr>
            <p:ph type="sldNum" sz="quarter" idx="12"/>
          </p:nvPr>
        </p:nvSpPr>
        <p:spPr/>
        <p:txBody>
          <a:bodyPr/>
          <a:lstStyle/>
          <a:p>
            <a:pPr>
              <a:defRPr/>
            </a:pPr>
            <a:fld id="{B97C680C-8AED-4980-93C7-BFFEBD03D031}" type="slidenum">
              <a:rPr lang="en-US" smtClean="0"/>
              <a:pPr>
                <a:defRPr/>
              </a:pPr>
              <a:t>82</a:t>
            </a:fld>
            <a:endParaRPr lang="en-US" smtClean="0"/>
          </a:p>
          <a:p>
            <a:pPr>
              <a:defRPr/>
            </a:pPr>
            <a:endParaRPr lang="en-US"/>
          </a:p>
        </p:txBody>
      </p:sp>
    </p:spTree>
    <p:extLst>
      <p:ext uri="{BB962C8B-B14F-4D97-AF65-F5344CB8AC3E}">
        <p14:creationId xmlns:p14="http://schemas.microsoft.com/office/powerpoint/2010/main" val="252383545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5"/>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nodeType="clickEffect">
                                  <p:stCondLst>
                                    <p:cond delay="0"/>
                                  </p:stCondLst>
                                  <p:childTnLst>
                                    <p:set>
                                      <p:cBhvr>
                                        <p:cTn id="24" dur="1" fill="hold">
                                          <p:stCondLst>
                                            <p:cond delay="0"/>
                                          </p:stCondLst>
                                        </p:cTn>
                                        <p:tgtEl>
                                          <p:spTgt spid="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1" grpId="0" animBg="1"/>
      <p:bldP spid="32" grpId="0" animBg="1"/>
      <p:bldP spid="34" grpId="0"/>
      <p:bldP spid="35"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0" y="0"/>
            <a:ext cx="8686800" cy="1143000"/>
          </a:xfrm>
        </p:spPr>
        <p:txBody>
          <a:bodyPr>
            <a:normAutofit fontScale="90000"/>
          </a:bodyPr>
          <a:lstStyle/>
          <a:p>
            <a:r>
              <a:rPr lang="en-US" sz="4000" b="1" dirty="0" smtClean="0">
                <a:solidFill>
                  <a:srgbClr val="000090"/>
                </a:solidFill>
                <a:latin typeface="Arial"/>
                <a:cs typeface="Arial"/>
              </a:rPr>
              <a:t>Translation Language Models for IR</a:t>
            </a:r>
            <a:r>
              <a:rPr lang="en-US" sz="4000" dirty="0" smtClean="0">
                <a:solidFill>
                  <a:srgbClr val="000090"/>
                </a:solidFill>
                <a:latin typeface="Arial"/>
                <a:cs typeface="Arial"/>
              </a:rPr>
              <a:t> </a:t>
            </a:r>
            <a:r>
              <a:rPr lang="en-US" sz="2000" dirty="0" smtClean="0">
                <a:solidFill>
                  <a:schemeClr val="bg1">
                    <a:lumMod val="50000"/>
                  </a:schemeClr>
                </a:solidFill>
              </a:rPr>
              <a:t>[Berger &amp; Lafferty 1999]  </a:t>
            </a:r>
          </a:p>
        </p:txBody>
      </p:sp>
      <p:sp>
        <p:nvSpPr>
          <p:cNvPr id="29699" name="Text Box 26"/>
          <p:cNvSpPr txBox="1">
            <a:spLocks noChangeArrowheads="1"/>
          </p:cNvSpPr>
          <p:nvPr/>
        </p:nvSpPr>
        <p:spPr bwMode="auto">
          <a:xfrm>
            <a:off x="4572000" y="1219200"/>
            <a:ext cx="3657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宋体" pitchFamily="2" charset="-122"/>
              </a:defRPr>
            </a:lvl1pPr>
            <a:lvl2pPr marL="742950" indent="-285750">
              <a:defRPr>
                <a:solidFill>
                  <a:schemeClr val="tx1"/>
                </a:solidFill>
                <a:latin typeface="Arial" charset="0"/>
                <a:ea typeface="宋体" pitchFamily="2" charset="-122"/>
              </a:defRPr>
            </a:lvl2pPr>
            <a:lvl3pPr marL="1143000" indent="-228600">
              <a:defRPr>
                <a:solidFill>
                  <a:schemeClr val="tx1"/>
                </a:solidFill>
                <a:latin typeface="Arial" charset="0"/>
                <a:ea typeface="宋体" pitchFamily="2" charset="-122"/>
              </a:defRPr>
            </a:lvl3pPr>
            <a:lvl4pPr marL="1600200" indent="-228600">
              <a:defRPr>
                <a:solidFill>
                  <a:schemeClr val="tx1"/>
                </a:solidFill>
                <a:latin typeface="Arial" charset="0"/>
                <a:ea typeface="宋体" pitchFamily="2" charset="-122"/>
              </a:defRPr>
            </a:lvl4pPr>
            <a:lvl5pPr marL="2057400" indent="-228600">
              <a:defRPr>
                <a:solidFill>
                  <a:schemeClr val="tx1"/>
                </a:solidFill>
                <a:latin typeface="Arial" charset="0"/>
                <a:ea typeface="宋体" pitchFamily="2" charset="-122"/>
              </a:defRPr>
            </a:lvl5pPr>
            <a:lvl6pPr marL="2514600" indent="-228600" eaLnBrk="0" fontAlgn="base" hangingPunct="0">
              <a:spcBef>
                <a:spcPct val="50000"/>
              </a:spcBef>
              <a:spcAft>
                <a:spcPct val="0"/>
              </a:spcAft>
              <a:defRPr>
                <a:solidFill>
                  <a:schemeClr val="tx1"/>
                </a:solidFill>
                <a:latin typeface="Arial" charset="0"/>
                <a:ea typeface="宋体" pitchFamily="2" charset="-122"/>
              </a:defRPr>
            </a:lvl6pPr>
            <a:lvl7pPr marL="2971800" indent="-228600" eaLnBrk="0" fontAlgn="base" hangingPunct="0">
              <a:spcBef>
                <a:spcPct val="50000"/>
              </a:spcBef>
              <a:spcAft>
                <a:spcPct val="0"/>
              </a:spcAft>
              <a:defRPr>
                <a:solidFill>
                  <a:schemeClr val="tx1"/>
                </a:solidFill>
                <a:latin typeface="Arial" charset="0"/>
                <a:ea typeface="宋体" pitchFamily="2" charset="-122"/>
              </a:defRPr>
            </a:lvl7pPr>
            <a:lvl8pPr marL="3429000" indent="-228600" eaLnBrk="0" fontAlgn="base" hangingPunct="0">
              <a:spcBef>
                <a:spcPct val="50000"/>
              </a:spcBef>
              <a:spcAft>
                <a:spcPct val="0"/>
              </a:spcAft>
              <a:defRPr>
                <a:solidFill>
                  <a:schemeClr val="tx1"/>
                </a:solidFill>
                <a:latin typeface="Arial" charset="0"/>
                <a:ea typeface="宋体" pitchFamily="2" charset="-122"/>
              </a:defRPr>
            </a:lvl8pPr>
            <a:lvl9pPr marL="3886200" indent="-228600" eaLnBrk="0" fontAlgn="base" hangingPunct="0">
              <a:spcBef>
                <a:spcPct val="50000"/>
              </a:spcBef>
              <a:spcAft>
                <a:spcPct val="0"/>
              </a:spcAft>
              <a:defRPr>
                <a:solidFill>
                  <a:schemeClr val="tx1"/>
                </a:solidFill>
                <a:latin typeface="Arial" charset="0"/>
                <a:ea typeface="宋体" pitchFamily="2" charset="-122"/>
              </a:defRPr>
            </a:lvl9pPr>
          </a:lstStyle>
          <a:p>
            <a:pPr algn="ctr"/>
            <a:r>
              <a:rPr lang="en-US" sz="2400" b="1"/>
              <a:t>Query = auto wash </a:t>
            </a:r>
          </a:p>
        </p:txBody>
      </p:sp>
      <p:sp>
        <p:nvSpPr>
          <p:cNvPr id="29700" name="AutoShape 6"/>
          <p:cNvSpPr>
            <a:spLocks noChangeArrowheads="1"/>
          </p:cNvSpPr>
          <p:nvPr/>
        </p:nvSpPr>
        <p:spPr bwMode="auto">
          <a:xfrm>
            <a:off x="609600" y="1785003"/>
            <a:ext cx="990600" cy="1415397"/>
          </a:xfrm>
          <a:prstGeom prst="foldedCorner">
            <a:avLst>
              <a:gd name="adj" fmla="val 12500"/>
            </a:avLst>
          </a:prstGeom>
          <a:solidFill>
            <a:srgbClr val="CCFFFF"/>
          </a:solidFill>
          <a:ln w="9525">
            <a:solidFill>
              <a:srgbClr val="000066"/>
            </a:solidFill>
            <a:round/>
            <a:headEnd/>
            <a:tailEnd/>
          </a:ln>
        </p:spPr>
        <p:txBody>
          <a:bodyPr wrap="none" anchor="ctr"/>
          <a:lstStyle/>
          <a:p>
            <a:pPr algn="ctr"/>
            <a:r>
              <a:rPr lang="en-US" sz="2400" b="1" dirty="0">
                <a:solidFill>
                  <a:srgbClr val="FF0000"/>
                </a:solidFill>
                <a:latin typeface="Times New Roman" pitchFamily="18" charset="0"/>
              </a:rPr>
              <a:t>auto</a:t>
            </a:r>
          </a:p>
          <a:p>
            <a:pPr algn="ctr"/>
            <a:r>
              <a:rPr lang="en-US" sz="2400" b="1" dirty="0">
                <a:solidFill>
                  <a:srgbClr val="FF0000"/>
                </a:solidFill>
                <a:latin typeface="Times New Roman" pitchFamily="18" charset="0"/>
              </a:rPr>
              <a:t>wash</a:t>
            </a:r>
          </a:p>
          <a:p>
            <a:pPr algn="ctr"/>
            <a:r>
              <a:rPr lang="en-US" sz="2400" dirty="0">
                <a:solidFill>
                  <a:srgbClr val="000066"/>
                </a:solidFill>
                <a:latin typeface="Times New Roman" pitchFamily="18" charset="0"/>
              </a:rPr>
              <a:t>…</a:t>
            </a:r>
            <a:endParaRPr lang="en-US" sz="2400" baseline="-25000" dirty="0">
              <a:solidFill>
                <a:srgbClr val="000066"/>
              </a:solidFill>
              <a:latin typeface="Times New Roman" pitchFamily="18" charset="0"/>
            </a:endParaRPr>
          </a:p>
        </p:txBody>
      </p:sp>
      <p:sp>
        <p:nvSpPr>
          <p:cNvPr id="29701" name="AutoShape 6"/>
          <p:cNvSpPr>
            <a:spLocks noChangeArrowheads="1"/>
          </p:cNvSpPr>
          <p:nvPr/>
        </p:nvSpPr>
        <p:spPr bwMode="auto">
          <a:xfrm>
            <a:off x="609600" y="4679950"/>
            <a:ext cx="914400" cy="1371600"/>
          </a:xfrm>
          <a:prstGeom prst="foldedCorner">
            <a:avLst>
              <a:gd name="adj" fmla="val 12500"/>
            </a:avLst>
          </a:prstGeom>
          <a:solidFill>
            <a:srgbClr val="CCFFFF"/>
          </a:solidFill>
          <a:ln w="9525">
            <a:solidFill>
              <a:srgbClr val="000066"/>
            </a:solidFill>
            <a:round/>
            <a:headEnd/>
            <a:tailEnd/>
          </a:ln>
        </p:spPr>
        <p:txBody>
          <a:bodyPr wrap="none" anchor="ctr"/>
          <a:lstStyle/>
          <a:p>
            <a:pPr algn="ctr"/>
            <a:r>
              <a:rPr lang="en-US" sz="2400">
                <a:solidFill>
                  <a:srgbClr val="000066"/>
                </a:solidFill>
                <a:latin typeface="Times New Roman" pitchFamily="18" charset="0"/>
              </a:rPr>
              <a:t>car</a:t>
            </a:r>
          </a:p>
          <a:p>
            <a:pPr algn="ctr"/>
            <a:r>
              <a:rPr lang="en-US" sz="2400" b="1">
                <a:solidFill>
                  <a:srgbClr val="FF0000"/>
                </a:solidFill>
                <a:latin typeface="Times New Roman" pitchFamily="18" charset="0"/>
              </a:rPr>
              <a:t>wash</a:t>
            </a:r>
          </a:p>
          <a:p>
            <a:pPr algn="ctr"/>
            <a:r>
              <a:rPr lang="en-US" sz="2400">
                <a:solidFill>
                  <a:srgbClr val="000066"/>
                </a:solidFill>
                <a:latin typeface="Times New Roman" pitchFamily="18" charset="0"/>
              </a:rPr>
              <a:t>vehicle</a:t>
            </a:r>
            <a:endParaRPr lang="en-US" sz="2400" baseline="-25000">
              <a:solidFill>
                <a:srgbClr val="000066"/>
              </a:solidFill>
              <a:latin typeface="Times New Roman" pitchFamily="18" charset="0"/>
            </a:endParaRPr>
          </a:p>
        </p:txBody>
      </p:sp>
      <p:sp>
        <p:nvSpPr>
          <p:cNvPr id="29702" name="Text Box 8"/>
          <p:cNvSpPr txBox="1">
            <a:spLocks noChangeArrowheads="1"/>
          </p:cNvSpPr>
          <p:nvPr/>
        </p:nvSpPr>
        <p:spPr bwMode="auto">
          <a:xfrm>
            <a:off x="76200" y="2286000"/>
            <a:ext cx="533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宋体" pitchFamily="2" charset="-122"/>
              </a:defRPr>
            </a:lvl1pPr>
            <a:lvl2pPr marL="742950" indent="-285750">
              <a:defRPr>
                <a:solidFill>
                  <a:schemeClr val="tx1"/>
                </a:solidFill>
                <a:latin typeface="Arial" charset="0"/>
                <a:ea typeface="宋体" pitchFamily="2" charset="-122"/>
              </a:defRPr>
            </a:lvl2pPr>
            <a:lvl3pPr marL="1143000" indent="-228600">
              <a:defRPr>
                <a:solidFill>
                  <a:schemeClr val="tx1"/>
                </a:solidFill>
                <a:latin typeface="Arial" charset="0"/>
                <a:ea typeface="宋体" pitchFamily="2" charset="-122"/>
              </a:defRPr>
            </a:lvl3pPr>
            <a:lvl4pPr marL="1600200" indent="-228600">
              <a:defRPr>
                <a:solidFill>
                  <a:schemeClr val="tx1"/>
                </a:solidFill>
                <a:latin typeface="Arial" charset="0"/>
                <a:ea typeface="宋体" pitchFamily="2" charset="-122"/>
              </a:defRPr>
            </a:lvl4pPr>
            <a:lvl5pPr marL="2057400" indent="-228600">
              <a:defRPr>
                <a:solidFill>
                  <a:schemeClr val="tx1"/>
                </a:solidFill>
                <a:latin typeface="Arial" charset="0"/>
                <a:ea typeface="宋体" pitchFamily="2" charset="-122"/>
              </a:defRPr>
            </a:lvl5pPr>
            <a:lvl6pPr marL="2514600" indent="-228600" eaLnBrk="0" fontAlgn="base" hangingPunct="0">
              <a:spcBef>
                <a:spcPct val="50000"/>
              </a:spcBef>
              <a:spcAft>
                <a:spcPct val="0"/>
              </a:spcAft>
              <a:defRPr>
                <a:solidFill>
                  <a:schemeClr val="tx1"/>
                </a:solidFill>
                <a:latin typeface="Arial" charset="0"/>
                <a:ea typeface="宋体" pitchFamily="2" charset="-122"/>
              </a:defRPr>
            </a:lvl6pPr>
            <a:lvl7pPr marL="2971800" indent="-228600" eaLnBrk="0" fontAlgn="base" hangingPunct="0">
              <a:spcBef>
                <a:spcPct val="50000"/>
              </a:spcBef>
              <a:spcAft>
                <a:spcPct val="0"/>
              </a:spcAft>
              <a:defRPr>
                <a:solidFill>
                  <a:schemeClr val="tx1"/>
                </a:solidFill>
                <a:latin typeface="Arial" charset="0"/>
                <a:ea typeface="宋体" pitchFamily="2" charset="-122"/>
              </a:defRPr>
            </a:lvl7pPr>
            <a:lvl8pPr marL="3429000" indent="-228600" eaLnBrk="0" fontAlgn="base" hangingPunct="0">
              <a:spcBef>
                <a:spcPct val="50000"/>
              </a:spcBef>
              <a:spcAft>
                <a:spcPct val="0"/>
              </a:spcAft>
              <a:defRPr>
                <a:solidFill>
                  <a:schemeClr val="tx1"/>
                </a:solidFill>
                <a:latin typeface="Arial" charset="0"/>
                <a:ea typeface="宋体" pitchFamily="2" charset="-122"/>
              </a:defRPr>
            </a:lvl8pPr>
            <a:lvl9pPr marL="3886200" indent="-228600" eaLnBrk="0" fontAlgn="base" hangingPunct="0">
              <a:spcBef>
                <a:spcPct val="50000"/>
              </a:spcBef>
              <a:spcAft>
                <a:spcPct val="0"/>
              </a:spcAft>
              <a:defRPr>
                <a:solidFill>
                  <a:schemeClr val="tx1"/>
                </a:solidFill>
                <a:latin typeface="Arial" charset="0"/>
                <a:ea typeface="宋体" pitchFamily="2" charset="-122"/>
              </a:defRPr>
            </a:lvl9pPr>
          </a:lstStyle>
          <a:p>
            <a:r>
              <a:rPr lang="en-US"/>
              <a:t>d1</a:t>
            </a:r>
          </a:p>
        </p:txBody>
      </p:sp>
      <p:sp>
        <p:nvSpPr>
          <p:cNvPr id="29703" name="AutoShape 6"/>
          <p:cNvSpPr>
            <a:spLocks noChangeArrowheads="1"/>
          </p:cNvSpPr>
          <p:nvPr/>
        </p:nvSpPr>
        <p:spPr bwMode="auto">
          <a:xfrm>
            <a:off x="609600" y="3200400"/>
            <a:ext cx="990600" cy="1447800"/>
          </a:xfrm>
          <a:prstGeom prst="foldedCorner">
            <a:avLst>
              <a:gd name="adj" fmla="val 12500"/>
            </a:avLst>
          </a:prstGeom>
          <a:solidFill>
            <a:srgbClr val="CCFFFF"/>
          </a:solidFill>
          <a:ln w="9525">
            <a:solidFill>
              <a:srgbClr val="000066"/>
            </a:solidFill>
            <a:round/>
            <a:headEnd/>
            <a:tailEnd/>
          </a:ln>
        </p:spPr>
        <p:txBody>
          <a:bodyPr wrap="none" anchor="ctr"/>
          <a:lstStyle/>
          <a:p>
            <a:pPr algn="ctr"/>
            <a:endParaRPr lang="en-US" sz="2400" dirty="0">
              <a:solidFill>
                <a:srgbClr val="000066"/>
              </a:solidFill>
              <a:latin typeface="Times New Roman" pitchFamily="18" charset="0"/>
            </a:endParaRPr>
          </a:p>
          <a:p>
            <a:pPr algn="ctr"/>
            <a:r>
              <a:rPr lang="en-US" sz="2400" b="1" dirty="0">
                <a:solidFill>
                  <a:srgbClr val="FF0000"/>
                </a:solidFill>
                <a:latin typeface="Times New Roman" pitchFamily="18" charset="0"/>
              </a:rPr>
              <a:t>auto</a:t>
            </a:r>
          </a:p>
          <a:p>
            <a:pPr algn="ctr"/>
            <a:r>
              <a:rPr lang="en-US" sz="2400" dirty="0">
                <a:solidFill>
                  <a:srgbClr val="000066"/>
                </a:solidFill>
                <a:latin typeface="Times New Roman" pitchFamily="18" charset="0"/>
              </a:rPr>
              <a:t>buy</a:t>
            </a:r>
          </a:p>
          <a:p>
            <a:pPr algn="ctr"/>
            <a:r>
              <a:rPr lang="en-US" sz="2400" b="1" dirty="0">
                <a:solidFill>
                  <a:srgbClr val="FF0000"/>
                </a:solidFill>
                <a:latin typeface="Times New Roman" pitchFamily="18" charset="0"/>
              </a:rPr>
              <a:t>auto</a:t>
            </a:r>
          </a:p>
          <a:p>
            <a:pPr algn="ctr"/>
            <a:endParaRPr lang="en-US" sz="2400" dirty="0">
              <a:solidFill>
                <a:srgbClr val="000066"/>
              </a:solidFill>
              <a:latin typeface="Times New Roman" pitchFamily="18" charset="0"/>
            </a:endParaRPr>
          </a:p>
        </p:txBody>
      </p:sp>
      <p:sp>
        <p:nvSpPr>
          <p:cNvPr id="29704" name="Text Box 10"/>
          <p:cNvSpPr txBox="1">
            <a:spLocks noChangeArrowheads="1"/>
          </p:cNvSpPr>
          <p:nvPr/>
        </p:nvSpPr>
        <p:spPr bwMode="auto">
          <a:xfrm>
            <a:off x="0" y="3657600"/>
            <a:ext cx="533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宋体" pitchFamily="2" charset="-122"/>
              </a:defRPr>
            </a:lvl1pPr>
            <a:lvl2pPr marL="742950" indent="-285750">
              <a:defRPr>
                <a:solidFill>
                  <a:schemeClr val="tx1"/>
                </a:solidFill>
                <a:latin typeface="Arial" charset="0"/>
                <a:ea typeface="宋体" pitchFamily="2" charset="-122"/>
              </a:defRPr>
            </a:lvl2pPr>
            <a:lvl3pPr marL="1143000" indent="-228600">
              <a:defRPr>
                <a:solidFill>
                  <a:schemeClr val="tx1"/>
                </a:solidFill>
                <a:latin typeface="Arial" charset="0"/>
                <a:ea typeface="宋体" pitchFamily="2" charset="-122"/>
              </a:defRPr>
            </a:lvl3pPr>
            <a:lvl4pPr marL="1600200" indent="-228600">
              <a:defRPr>
                <a:solidFill>
                  <a:schemeClr val="tx1"/>
                </a:solidFill>
                <a:latin typeface="Arial" charset="0"/>
                <a:ea typeface="宋体" pitchFamily="2" charset="-122"/>
              </a:defRPr>
            </a:lvl4pPr>
            <a:lvl5pPr marL="2057400" indent="-228600">
              <a:defRPr>
                <a:solidFill>
                  <a:schemeClr val="tx1"/>
                </a:solidFill>
                <a:latin typeface="Arial" charset="0"/>
                <a:ea typeface="宋体" pitchFamily="2" charset="-122"/>
              </a:defRPr>
            </a:lvl5pPr>
            <a:lvl6pPr marL="2514600" indent="-228600" eaLnBrk="0" fontAlgn="base" hangingPunct="0">
              <a:spcBef>
                <a:spcPct val="50000"/>
              </a:spcBef>
              <a:spcAft>
                <a:spcPct val="0"/>
              </a:spcAft>
              <a:defRPr>
                <a:solidFill>
                  <a:schemeClr val="tx1"/>
                </a:solidFill>
                <a:latin typeface="Arial" charset="0"/>
                <a:ea typeface="宋体" pitchFamily="2" charset="-122"/>
              </a:defRPr>
            </a:lvl6pPr>
            <a:lvl7pPr marL="2971800" indent="-228600" eaLnBrk="0" fontAlgn="base" hangingPunct="0">
              <a:spcBef>
                <a:spcPct val="50000"/>
              </a:spcBef>
              <a:spcAft>
                <a:spcPct val="0"/>
              </a:spcAft>
              <a:defRPr>
                <a:solidFill>
                  <a:schemeClr val="tx1"/>
                </a:solidFill>
                <a:latin typeface="Arial" charset="0"/>
                <a:ea typeface="宋体" pitchFamily="2" charset="-122"/>
              </a:defRPr>
            </a:lvl7pPr>
            <a:lvl8pPr marL="3429000" indent="-228600" eaLnBrk="0" fontAlgn="base" hangingPunct="0">
              <a:spcBef>
                <a:spcPct val="50000"/>
              </a:spcBef>
              <a:spcAft>
                <a:spcPct val="0"/>
              </a:spcAft>
              <a:defRPr>
                <a:solidFill>
                  <a:schemeClr val="tx1"/>
                </a:solidFill>
                <a:latin typeface="Arial" charset="0"/>
                <a:ea typeface="宋体" pitchFamily="2" charset="-122"/>
              </a:defRPr>
            </a:lvl8pPr>
            <a:lvl9pPr marL="3886200" indent="-228600" eaLnBrk="0" fontAlgn="base" hangingPunct="0">
              <a:spcBef>
                <a:spcPct val="50000"/>
              </a:spcBef>
              <a:spcAft>
                <a:spcPct val="0"/>
              </a:spcAft>
              <a:defRPr>
                <a:solidFill>
                  <a:schemeClr val="tx1"/>
                </a:solidFill>
                <a:latin typeface="Arial" charset="0"/>
                <a:ea typeface="宋体" pitchFamily="2" charset="-122"/>
              </a:defRPr>
            </a:lvl9pPr>
          </a:lstStyle>
          <a:p>
            <a:r>
              <a:rPr lang="en-US"/>
              <a:t>d2</a:t>
            </a:r>
          </a:p>
        </p:txBody>
      </p:sp>
      <p:sp>
        <p:nvSpPr>
          <p:cNvPr id="29705" name="Text Box 12"/>
          <p:cNvSpPr txBox="1">
            <a:spLocks noChangeArrowheads="1"/>
          </p:cNvSpPr>
          <p:nvPr/>
        </p:nvSpPr>
        <p:spPr bwMode="auto">
          <a:xfrm>
            <a:off x="0" y="5029200"/>
            <a:ext cx="533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宋体" pitchFamily="2" charset="-122"/>
              </a:defRPr>
            </a:lvl1pPr>
            <a:lvl2pPr marL="742950" indent="-285750">
              <a:defRPr>
                <a:solidFill>
                  <a:schemeClr val="tx1"/>
                </a:solidFill>
                <a:latin typeface="Arial" charset="0"/>
                <a:ea typeface="宋体" pitchFamily="2" charset="-122"/>
              </a:defRPr>
            </a:lvl2pPr>
            <a:lvl3pPr marL="1143000" indent="-228600">
              <a:defRPr>
                <a:solidFill>
                  <a:schemeClr val="tx1"/>
                </a:solidFill>
                <a:latin typeface="Arial" charset="0"/>
                <a:ea typeface="宋体" pitchFamily="2" charset="-122"/>
              </a:defRPr>
            </a:lvl3pPr>
            <a:lvl4pPr marL="1600200" indent="-228600">
              <a:defRPr>
                <a:solidFill>
                  <a:schemeClr val="tx1"/>
                </a:solidFill>
                <a:latin typeface="Arial" charset="0"/>
                <a:ea typeface="宋体" pitchFamily="2" charset="-122"/>
              </a:defRPr>
            </a:lvl4pPr>
            <a:lvl5pPr marL="2057400" indent="-228600">
              <a:defRPr>
                <a:solidFill>
                  <a:schemeClr val="tx1"/>
                </a:solidFill>
                <a:latin typeface="Arial" charset="0"/>
                <a:ea typeface="宋体" pitchFamily="2" charset="-122"/>
              </a:defRPr>
            </a:lvl5pPr>
            <a:lvl6pPr marL="2514600" indent="-228600" eaLnBrk="0" fontAlgn="base" hangingPunct="0">
              <a:spcBef>
                <a:spcPct val="50000"/>
              </a:spcBef>
              <a:spcAft>
                <a:spcPct val="0"/>
              </a:spcAft>
              <a:defRPr>
                <a:solidFill>
                  <a:schemeClr val="tx1"/>
                </a:solidFill>
                <a:latin typeface="Arial" charset="0"/>
                <a:ea typeface="宋体" pitchFamily="2" charset="-122"/>
              </a:defRPr>
            </a:lvl6pPr>
            <a:lvl7pPr marL="2971800" indent="-228600" eaLnBrk="0" fontAlgn="base" hangingPunct="0">
              <a:spcBef>
                <a:spcPct val="50000"/>
              </a:spcBef>
              <a:spcAft>
                <a:spcPct val="0"/>
              </a:spcAft>
              <a:defRPr>
                <a:solidFill>
                  <a:schemeClr val="tx1"/>
                </a:solidFill>
                <a:latin typeface="Arial" charset="0"/>
                <a:ea typeface="宋体" pitchFamily="2" charset="-122"/>
              </a:defRPr>
            </a:lvl7pPr>
            <a:lvl8pPr marL="3429000" indent="-228600" eaLnBrk="0" fontAlgn="base" hangingPunct="0">
              <a:spcBef>
                <a:spcPct val="50000"/>
              </a:spcBef>
              <a:spcAft>
                <a:spcPct val="0"/>
              </a:spcAft>
              <a:defRPr>
                <a:solidFill>
                  <a:schemeClr val="tx1"/>
                </a:solidFill>
                <a:latin typeface="Arial" charset="0"/>
                <a:ea typeface="宋体" pitchFamily="2" charset="-122"/>
              </a:defRPr>
            </a:lvl8pPr>
            <a:lvl9pPr marL="3886200" indent="-228600" eaLnBrk="0" fontAlgn="base" hangingPunct="0">
              <a:spcBef>
                <a:spcPct val="50000"/>
              </a:spcBef>
              <a:spcAft>
                <a:spcPct val="0"/>
              </a:spcAft>
              <a:defRPr>
                <a:solidFill>
                  <a:schemeClr val="tx1"/>
                </a:solidFill>
                <a:latin typeface="Arial" charset="0"/>
                <a:ea typeface="宋体" pitchFamily="2" charset="-122"/>
              </a:defRPr>
            </a:lvl9pPr>
          </a:lstStyle>
          <a:p>
            <a:r>
              <a:rPr lang="en-US"/>
              <a:t>d3</a:t>
            </a:r>
          </a:p>
        </p:txBody>
      </p:sp>
      <p:sp>
        <p:nvSpPr>
          <p:cNvPr id="29706" name="Rectangle 36"/>
          <p:cNvSpPr>
            <a:spLocks noChangeArrowheads="1"/>
          </p:cNvSpPr>
          <p:nvPr/>
        </p:nvSpPr>
        <p:spPr bwMode="auto">
          <a:xfrm>
            <a:off x="2362200" y="1992313"/>
            <a:ext cx="9604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b="1"/>
              <a:t>“auto” </a:t>
            </a:r>
          </a:p>
        </p:txBody>
      </p:sp>
      <p:cxnSp>
        <p:nvCxnSpPr>
          <p:cNvPr id="39" name="Straight Arrow Connector 38"/>
          <p:cNvCxnSpPr/>
          <p:nvPr/>
        </p:nvCxnSpPr>
        <p:spPr>
          <a:xfrm>
            <a:off x="1447800" y="2133600"/>
            <a:ext cx="838200" cy="1588"/>
          </a:xfrm>
          <a:prstGeom prst="straightConnector1">
            <a:avLst/>
          </a:prstGeom>
          <a:ln w="28575">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45" name="Rectangle 44"/>
          <p:cNvSpPr>
            <a:spLocks noChangeArrowheads="1"/>
          </p:cNvSpPr>
          <p:nvPr/>
        </p:nvSpPr>
        <p:spPr bwMode="auto">
          <a:xfrm>
            <a:off x="4333875" y="2438400"/>
            <a:ext cx="8270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b="1">
                <a:solidFill>
                  <a:srgbClr val="C00000"/>
                </a:solidFill>
              </a:rPr>
              <a:t>“car” </a:t>
            </a:r>
          </a:p>
        </p:txBody>
      </p:sp>
      <p:cxnSp>
        <p:nvCxnSpPr>
          <p:cNvPr id="46" name="Straight Arrow Connector 45"/>
          <p:cNvCxnSpPr/>
          <p:nvPr/>
        </p:nvCxnSpPr>
        <p:spPr>
          <a:xfrm>
            <a:off x="3200400" y="2286000"/>
            <a:ext cx="990600" cy="382588"/>
          </a:xfrm>
          <a:prstGeom prst="straightConnector1">
            <a:avLst/>
          </a:prstGeom>
          <a:ln w="28575">
            <a:solidFill>
              <a:schemeClr val="tx1"/>
            </a:solidFill>
            <a:prstDash val="sysDot"/>
            <a:tailEnd type="triangle"/>
          </a:ln>
        </p:spPr>
        <p:style>
          <a:lnRef idx="1">
            <a:schemeClr val="accent1"/>
          </a:lnRef>
          <a:fillRef idx="0">
            <a:schemeClr val="accent1"/>
          </a:fillRef>
          <a:effectRef idx="0">
            <a:schemeClr val="accent1"/>
          </a:effectRef>
          <a:fontRef idx="minor">
            <a:schemeClr val="tx1"/>
          </a:fontRef>
        </p:style>
      </p:cxnSp>
      <p:grpSp>
        <p:nvGrpSpPr>
          <p:cNvPr id="40" name="Group 39"/>
          <p:cNvGrpSpPr>
            <a:grpSpLocks/>
          </p:cNvGrpSpPr>
          <p:nvPr/>
        </p:nvGrpSpPr>
        <p:grpSpPr bwMode="auto">
          <a:xfrm>
            <a:off x="3089275" y="1600200"/>
            <a:ext cx="3325813" cy="750888"/>
            <a:chOff x="3088938" y="1600200"/>
            <a:chExt cx="3326150" cy="750332"/>
          </a:xfrm>
        </p:grpSpPr>
        <p:sp>
          <p:nvSpPr>
            <p:cNvPr id="29738" name="Rectangle 20"/>
            <p:cNvSpPr>
              <a:spLocks noChangeArrowheads="1"/>
            </p:cNvSpPr>
            <p:nvPr/>
          </p:nvSpPr>
          <p:spPr bwMode="auto">
            <a:xfrm>
              <a:off x="3088938" y="1600200"/>
              <a:ext cx="143500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b="1"/>
                <a:t>“translate” </a:t>
              </a:r>
            </a:p>
          </p:txBody>
        </p:sp>
        <p:sp>
          <p:nvSpPr>
            <p:cNvPr id="29739" name="Rectangle 42"/>
            <p:cNvSpPr>
              <a:spLocks noChangeArrowheads="1"/>
            </p:cNvSpPr>
            <p:nvPr/>
          </p:nvSpPr>
          <p:spPr bwMode="auto">
            <a:xfrm>
              <a:off x="4267200" y="1981200"/>
              <a:ext cx="96052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b="1"/>
                <a:t>“auto” </a:t>
              </a:r>
            </a:p>
          </p:txBody>
        </p:sp>
        <p:cxnSp>
          <p:nvCxnSpPr>
            <p:cNvPr id="44" name="Straight Arrow Connector 43"/>
            <p:cNvCxnSpPr/>
            <p:nvPr/>
          </p:nvCxnSpPr>
          <p:spPr>
            <a:xfrm>
              <a:off x="3352490" y="2209349"/>
              <a:ext cx="838285" cy="1587"/>
            </a:xfrm>
            <a:prstGeom prst="straightConnector1">
              <a:avLst/>
            </a:prstGeom>
            <a:ln w="28575">
              <a:solidFill>
                <a:schemeClr val="tx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48" name="Freeform 47"/>
            <p:cNvSpPr/>
            <p:nvPr/>
          </p:nvSpPr>
          <p:spPr>
            <a:xfrm>
              <a:off x="5143371" y="1742969"/>
              <a:ext cx="1271717" cy="502865"/>
            </a:xfrm>
            <a:custGeom>
              <a:avLst/>
              <a:gdLst>
                <a:gd name="connsiteX0" fmla="*/ 0 w 1271588"/>
                <a:gd name="connsiteY0" fmla="*/ 442913 h 502444"/>
                <a:gd name="connsiteX1" fmla="*/ 842963 w 1271588"/>
                <a:gd name="connsiteY1" fmla="*/ 428625 h 502444"/>
                <a:gd name="connsiteX2" fmla="*/ 1271588 w 1271588"/>
                <a:gd name="connsiteY2" fmla="*/ 0 h 502444"/>
              </a:gdLst>
              <a:ahLst/>
              <a:cxnLst>
                <a:cxn ang="0">
                  <a:pos x="connsiteX0" y="connsiteY0"/>
                </a:cxn>
                <a:cxn ang="0">
                  <a:pos x="connsiteX1" y="connsiteY1"/>
                </a:cxn>
                <a:cxn ang="0">
                  <a:pos x="connsiteX2" y="connsiteY2"/>
                </a:cxn>
              </a:cxnLst>
              <a:rect l="l" t="t" r="r" b="b"/>
              <a:pathLst>
                <a:path w="1271588" h="502444">
                  <a:moveTo>
                    <a:pt x="0" y="442913"/>
                  </a:moveTo>
                  <a:cubicBezTo>
                    <a:pt x="315516" y="472678"/>
                    <a:pt x="631032" y="502444"/>
                    <a:pt x="842963" y="428625"/>
                  </a:cubicBezTo>
                  <a:cubicBezTo>
                    <a:pt x="1054894" y="354806"/>
                    <a:pt x="1163241" y="177403"/>
                    <a:pt x="1271588" y="0"/>
                  </a:cubicBezTo>
                </a:path>
              </a:pathLst>
            </a:custGeom>
            <a:ln w="28575">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grpSp>
      <p:sp>
        <p:nvSpPr>
          <p:cNvPr id="49" name="Freeform 48"/>
          <p:cNvSpPr/>
          <p:nvPr/>
        </p:nvSpPr>
        <p:spPr>
          <a:xfrm>
            <a:off x="5032375" y="2689225"/>
            <a:ext cx="1217613" cy="130175"/>
          </a:xfrm>
          <a:custGeom>
            <a:avLst/>
            <a:gdLst>
              <a:gd name="connsiteX0" fmla="*/ 0 w 1271588"/>
              <a:gd name="connsiteY0" fmla="*/ 442913 h 502444"/>
              <a:gd name="connsiteX1" fmla="*/ 842963 w 1271588"/>
              <a:gd name="connsiteY1" fmla="*/ 428625 h 502444"/>
              <a:gd name="connsiteX2" fmla="*/ 1271588 w 1271588"/>
              <a:gd name="connsiteY2" fmla="*/ 0 h 502444"/>
            </a:gdLst>
            <a:ahLst/>
            <a:cxnLst>
              <a:cxn ang="0">
                <a:pos x="connsiteX0" y="connsiteY0"/>
              </a:cxn>
              <a:cxn ang="0">
                <a:pos x="connsiteX1" y="connsiteY1"/>
              </a:cxn>
              <a:cxn ang="0">
                <a:pos x="connsiteX2" y="connsiteY2"/>
              </a:cxn>
            </a:cxnLst>
            <a:rect l="l" t="t" r="r" b="b"/>
            <a:pathLst>
              <a:path w="1271588" h="502444">
                <a:moveTo>
                  <a:pt x="0" y="442913"/>
                </a:moveTo>
                <a:cubicBezTo>
                  <a:pt x="315516" y="472678"/>
                  <a:pt x="631032" y="502444"/>
                  <a:pt x="842963" y="428625"/>
                </a:cubicBezTo>
                <a:cubicBezTo>
                  <a:pt x="1054894" y="354806"/>
                  <a:pt x="1163241" y="177403"/>
                  <a:pt x="1271588" y="0"/>
                </a:cubicBezTo>
              </a:path>
            </a:pathLst>
          </a:custGeom>
          <a:ln w="28575">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50" name="Text Box 26"/>
          <p:cNvSpPr txBox="1">
            <a:spLocks noChangeArrowheads="1"/>
          </p:cNvSpPr>
          <p:nvPr/>
        </p:nvSpPr>
        <p:spPr bwMode="auto">
          <a:xfrm>
            <a:off x="6019800" y="2209800"/>
            <a:ext cx="27432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宋体" pitchFamily="2" charset="-122"/>
              </a:defRPr>
            </a:lvl1pPr>
            <a:lvl2pPr marL="742950" indent="-285750">
              <a:defRPr>
                <a:solidFill>
                  <a:schemeClr val="tx1"/>
                </a:solidFill>
                <a:latin typeface="Arial" charset="0"/>
                <a:ea typeface="宋体" pitchFamily="2" charset="-122"/>
              </a:defRPr>
            </a:lvl2pPr>
            <a:lvl3pPr marL="1143000" indent="-228600">
              <a:defRPr>
                <a:solidFill>
                  <a:schemeClr val="tx1"/>
                </a:solidFill>
                <a:latin typeface="Arial" charset="0"/>
                <a:ea typeface="宋体" pitchFamily="2" charset="-122"/>
              </a:defRPr>
            </a:lvl3pPr>
            <a:lvl4pPr marL="1600200" indent="-228600">
              <a:defRPr>
                <a:solidFill>
                  <a:schemeClr val="tx1"/>
                </a:solidFill>
                <a:latin typeface="Arial" charset="0"/>
                <a:ea typeface="宋体" pitchFamily="2" charset="-122"/>
              </a:defRPr>
            </a:lvl4pPr>
            <a:lvl5pPr marL="2057400" indent="-228600">
              <a:defRPr>
                <a:solidFill>
                  <a:schemeClr val="tx1"/>
                </a:solidFill>
                <a:latin typeface="Arial" charset="0"/>
                <a:ea typeface="宋体" pitchFamily="2" charset="-122"/>
              </a:defRPr>
            </a:lvl5pPr>
            <a:lvl6pPr marL="2514600" indent="-228600" eaLnBrk="0" fontAlgn="base" hangingPunct="0">
              <a:spcBef>
                <a:spcPct val="50000"/>
              </a:spcBef>
              <a:spcAft>
                <a:spcPct val="0"/>
              </a:spcAft>
              <a:defRPr>
                <a:solidFill>
                  <a:schemeClr val="tx1"/>
                </a:solidFill>
                <a:latin typeface="Arial" charset="0"/>
                <a:ea typeface="宋体" pitchFamily="2" charset="-122"/>
              </a:defRPr>
            </a:lvl6pPr>
            <a:lvl7pPr marL="2971800" indent="-228600" eaLnBrk="0" fontAlgn="base" hangingPunct="0">
              <a:spcBef>
                <a:spcPct val="50000"/>
              </a:spcBef>
              <a:spcAft>
                <a:spcPct val="0"/>
              </a:spcAft>
              <a:defRPr>
                <a:solidFill>
                  <a:schemeClr val="tx1"/>
                </a:solidFill>
                <a:latin typeface="Arial" charset="0"/>
                <a:ea typeface="宋体" pitchFamily="2" charset="-122"/>
              </a:defRPr>
            </a:lvl7pPr>
            <a:lvl8pPr marL="3429000" indent="-228600" eaLnBrk="0" fontAlgn="base" hangingPunct="0">
              <a:spcBef>
                <a:spcPct val="50000"/>
              </a:spcBef>
              <a:spcAft>
                <a:spcPct val="0"/>
              </a:spcAft>
              <a:defRPr>
                <a:solidFill>
                  <a:schemeClr val="tx1"/>
                </a:solidFill>
                <a:latin typeface="Arial" charset="0"/>
                <a:ea typeface="宋体" pitchFamily="2" charset="-122"/>
              </a:defRPr>
            </a:lvl8pPr>
            <a:lvl9pPr marL="3886200" indent="-228600" eaLnBrk="0" fontAlgn="base" hangingPunct="0">
              <a:spcBef>
                <a:spcPct val="50000"/>
              </a:spcBef>
              <a:spcAft>
                <a:spcPct val="0"/>
              </a:spcAft>
              <a:defRPr>
                <a:solidFill>
                  <a:schemeClr val="tx1"/>
                </a:solidFill>
                <a:latin typeface="Arial" charset="0"/>
                <a:ea typeface="宋体" pitchFamily="2" charset="-122"/>
              </a:defRPr>
            </a:lvl9pPr>
          </a:lstStyle>
          <a:p>
            <a:pPr algn="ctr"/>
            <a:r>
              <a:rPr lang="en-US" sz="2400" b="1"/>
              <a:t>Query = </a:t>
            </a:r>
            <a:r>
              <a:rPr lang="en-US" sz="2400" b="1">
                <a:solidFill>
                  <a:srgbClr val="C00000"/>
                </a:solidFill>
              </a:rPr>
              <a:t>car</a:t>
            </a:r>
            <a:r>
              <a:rPr lang="en-US" sz="2400" b="1"/>
              <a:t> wash </a:t>
            </a:r>
          </a:p>
        </p:txBody>
      </p:sp>
      <p:grpSp>
        <p:nvGrpSpPr>
          <p:cNvPr id="47" name="Group 46"/>
          <p:cNvGrpSpPr>
            <a:grpSpLocks/>
          </p:cNvGrpSpPr>
          <p:nvPr/>
        </p:nvGrpSpPr>
        <p:grpSpPr bwMode="auto">
          <a:xfrm>
            <a:off x="6178550" y="4648200"/>
            <a:ext cx="2508250" cy="1295400"/>
            <a:chOff x="6179324" y="4648200"/>
            <a:chExt cx="2507476" cy="1295400"/>
          </a:xfrm>
        </p:grpSpPr>
        <p:cxnSp>
          <p:nvCxnSpPr>
            <p:cNvPr id="65" name="Straight Connector 64"/>
            <p:cNvCxnSpPr/>
            <p:nvPr/>
          </p:nvCxnSpPr>
          <p:spPr>
            <a:xfrm>
              <a:off x="6560206" y="5943600"/>
              <a:ext cx="1980589" cy="0"/>
            </a:xfrm>
            <a:prstGeom prst="line">
              <a:avLst/>
            </a:prstGeom>
          </p:spPr>
          <p:style>
            <a:lnRef idx="1">
              <a:schemeClr val="accent1"/>
            </a:lnRef>
            <a:fillRef idx="0">
              <a:schemeClr val="accent1"/>
            </a:fillRef>
            <a:effectRef idx="0">
              <a:schemeClr val="accent1"/>
            </a:effectRef>
            <a:fontRef idx="minor">
              <a:schemeClr val="tx1"/>
            </a:fontRef>
          </p:style>
        </p:cxnSp>
        <p:sp>
          <p:nvSpPr>
            <p:cNvPr id="66" name="Rectangle 65"/>
            <p:cNvSpPr/>
            <p:nvPr/>
          </p:nvSpPr>
          <p:spPr>
            <a:xfrm>
              <a:off x="6864912" y="5334000"/>
              <a:ext cx="228529" cy="609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7" name="Rectangle 66"/>
            <p:cNvSpPr/>
            <p:nvPr/>
          </p:nvSpPr>
          <p:spPr>
            <a:xfrm>
              <a:off x="7855207" y="5181600"/>
              <a:ext cx="228529" cy="762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9736" name="Rectangle 67"/>
            <p:cNvSpPr>
              <a:spLocks noChangeArrowheads="1"/>
            </p:cNvSpPr>
            <p:nvPr/>
          </p:nvSpPr>
          <p:spPr bwMode="auto">
            <a:xfrm>
              <a:off x="6179324" y="4648200"/>
              <a:ext cx="127470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b="1"/>
                <a:t>P(“auto”) </a:t>
              </a:r>
            </a:p>
          </p:txBody>
        </p:sp>
        <p:sp>
          <p:nvSpPr>
            <p:cNvPr id="29737" name="Rectangle 68"/>
            <p:cNvSpPr>
              <a:spLocks noChangeArrowheads="1"/>
            </p:cNvSpPr>
            <p:nvPr/>
          </p:nvSpPr>
          <p:spPr bwMode="auto">
            <a:xfrm>
              <a:off x="7322324" y="4648200"/>
              <a:ext cx="136447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b="1"/>
                <a:t>P(“wash”) </a:t>
              </a:r>
            </a:p>
          </p:txBody>
        </p:sp>
      </p:grpSp>
      <p:grpSp>
        <p:nvGrpSpPr>
          <p:cNvPr id="41" name="Group 40"/>
          <p:cNvGrpSpPr>
            <a:grpSpLocks/>
          </p:cNvGrpSpPr>
          <p:nvPr/>
        </p:nvGrpSpPr>
        <p:grpSpPr bwMode="auto">
          <a:xfrm>
            <a:off x="1295400" y="4495800"/>
            <a:ext cx="3805238" cy="1208088"/>
            <a:chOff x="1295400" y="4495800"/>
            <a:chExt cx="3805681" cy="1207532"/>
          </a:xfrm>
        </p:grpSpPr>
        <p:sp>
          <p:nvSpPr>
            <p:cNvPr id="29727" name="Rectangle 50"/>
            <p:cNvSpPr>
              <a:spLocks noChangeArrowheads="1"/>
            </p:cNvSpPr>
            <p:nvPr/>
          </p:nvSpPr>
          <p:spPr bwMode="auto">
            <a:xfrm>
              <a:off x="2277126" y="4888468"/>
              <a:ext cx="82586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b="1"/>
                <a:t>“car” </a:t>
              </a:r>
            </a:p>
          </p:txBody>
        </p:sp>
        <p:cxnSp>
          <p:nvCxnSpPr>
            <p:cNvPr id="52" name="Straight Arrow Connector 51"/>
            <p:cNvCxnSpPr/>
            <p:nvPr/>
          </p:nvCxnSpPr>
          <p:spPr>
            <a:xfrm>
              <a:off x="1295400" y="5028955"/>
              <a:ext cx="838298" cy="1587"/>
            </a:xfrm>
            <a:prstGeom prst="straightConnector1">
              <a:avLst/>
            </a:prstGeom>
            <a:ln w="28575">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29729" name="Rectangle 54"/>
            <p:cNvSpPr>
              <a:spLocks noChangeArrowheads="1"/>
            </p:cNvSpPr>
            <p:nvPr/>
          </p:nvSpPr>
          <p:spPr bwMode="auto">
            <a:xfrm>
              <a:off x="4111594" y="5334000"/>
              <a:ext cx="96693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b="1"/>
                <a:t>“auto” </a:t>
              </a:r>
            </a:p>
          </p:txBody>
        </p:sp>
        <p:cxnSp>
          <p:nvCxnSpPr>
            <p:cNvPr id="56" name="Straight Arrow Connector 55"/>
            <p:cNvCxnSpPr/>
            <p:nvPr/>
          </p:nvCxnSpPr>
          <p:spPr>
            <a:xfrm>
              <a:off x="3048204" y="5181284"/>
              <a:ext cx="990715" cy="382412"/>
            </a:xfrm>
            <a:prstGeom prst="straightConnector1">
              <a:avLst/>
            </a:prstGeom>
            <a:ln w="28575">
              <a:solidFill>
                <a:schemeClr val="tx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29731" name="Rectangle 69"/>
            <p:cNvSpPr>
              <a:spLocks noChangeArrowheads="1"/>
            </p:cNvSpPr>
            <p:nvPr/>
          </p:nvSpPr>
          <p:spPr bwMode="auto">
            <a:xfrm>
              <a:off x="1564132" y="4495800"/>
              <a:ext cx="134684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a:t>P(“car”|d3) </a:t>
              </a:r>
            </a:p>
          </p:txBody>
        </p:sp>
        <p:sp>
          <p:nvSpPr>
            <p:cNvPr id="29732" name="Rectangle 70"/>
            <p:cNvSpPr>
              <a:spLocks noChangeArrowheads="1"/>
            </p:cNvSpPr>
            <p:nvPr/>
          </p:nvSpPr>
          <p:spPr bwMode="auto">
            <a:xfrm>
              <a:off x="3279749" y="4876800"/>
              <a:ext cx="182133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a:t>P</a:t>
              </a:r>
              <a:r>
                <a:rPr lang="en-US" baseline="-25000"/>
                <a:t>t</a:t>
              </a:r>
              <a:r>
                <a:rPr lang="en-US"/>
                <a:t>(“auto”| “car”) </a:t>
              </a:r>
            </a:p>
          </p:txBody>
        </p:sp>
      </p:grpSp>
      <p:grpSp>
        <p:nvGrpSpPr>
          <p:cNvPr id="42" name="Group 41"/>
          <p:cNvGrpSpPr>
            <a:grpSpLocks/>
          </p:cNvGrpSpPr>
          <p:nvPr/>
        </p:nvGrpSpPr>
        <p:grpSpPr bwMode="auto">
          <a:xfrm>
            <a:off x="1360488" y="5718175"/>
            <a:ext cx="4141787" cy="738188"/>
            <a:chOff x="1309141" y="5574268"/>
            <a:chExt cx="4143114" cy="738664"/>
          </a:xfrm>
        </p:grpSpPr>
        <p:sp>
          <p:nvSpPr>
            <p:cNvPr id="29722" name="Rectangle 56"/>
            <p:cNvSpPr>
              <a:spLocks noChangeArrowheads="1"/>
            </p:cNvSpPr>
            <p:nvPr/>
          </p:nvSpPr>
          <p:spPr bwMode="auto">
            <a:xfrm>
              <a:off x="2314592" y="5574268"/>
              <a:ext cx="126188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b="1"/>
                <a:t>“vehicle” </a:t>
              </a:r>
            </a:p>
          </p:txBody>
        </p:sp>
        <p:cxnSp>
          <p:nvCxnSpPr>
            <p:cNvPr id="58" name="Straight Arrow Connector 57"/>
            <p:cNvCxnSpPr/>
            <p:nvPr/>
          </p:nvCxnSpPr>
          <p:spPr>
            <a:xfrm>
              <a:off x="1550518" y="5715647"/>
              <a:ext cx="838469" cy="1588"/>
            </a:xfrm>
            <a:prstGeom prst="straightConnector1">
              <a:avLst/>
            </a:prstGeom>
            <a:ln w="28575">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62" name="Straight Arrow Connector 61"/>
            <p:cNvCxnSpPr/>
            <p:nvPr/>
          </p:nvCxnSpPr>
          <p:spPr>
            <a:xfrm flipV="1">
              <a:off x="3276683" y="5715647"/>
              <a:ext cx="838469" cy="76249"/>
            </a:xfrm>
            <a:prstGeom prst="straightConnector1">
              <a:avLst/>
            </a:prstGeom>
            <a:ln w="28575">
              <a:solidFill>
                <a:schemeClr val="tx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29725" name="Rectangle 71"/>
            <p:cNvSpPr>
              <a:spLocks noChangeArrowheads="1"/>
            </p:cNvSpPr>
            <p:nvPr/>
          </p:nvSpPr>
          <p:spPr bwMode="auto">
            <a:xfrm>
              <a:off x="1309141" y="5867400"/>
              <a:ext cx="174438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a:t>P(“vehicle”|d3) </a:t>
              </a:r>
            </a:p>
          </p:txBody>
        </p:sp>
        <p:sp>
          <p:nvSpPr>
            <p:cNvPr id="29726" name="Rectangle 72"/>
            <p:cNvSpPr>
              <a:spLocks noChangeArrowheads="1"/>
            </p:cNvSpPr>
            <p:nvPr/>
          </p:nvSpPr>
          <p:spPr bwMode="auto">
            <a:xfrm>
              <a:off x="3233378" y="5943600"/>
              <a:ext cx="221887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a:t>P</a:t>
              </a:r>
              <a:r>
                <a:rPr lang="en-US" baseline="-25000"/>
                <a:t>t</a:t>
              </a:r>
              <a:r>
                <a:rPr lang="en-US"/>
                <a:t>(“auto”| “vehicle”) </a:t>
              </a:r>
            </a:p>
          </p:txBody>
        </p:sp>
      </p:grpSp>
      <p:sp>
        <p:nvSpPr>
          <p:cNvPr id="61" name="Rectangle 60"/>
          <p:cNvSpPr>
            <a:spLocks noChangeArrowheads="1"/>
          </p:cNvSpPr>
          <p:nvPr/>
        </p:nvSpPr>
        <p:spPr bwMode="auto">
          <a:xfrm>
            <a:off x="1828800" y="3429000"/>
            <a:ext cx="6629400" cy="78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b="1"/>
              <a:t>P(“auto” |d3)= p(“car”|d3) x  </a:t>
            </a:r>
            <a:r>
              <a:rPr lang="en-US" b="1">
                <a:solidFill>
                  <a:srgbClr val="FF0000"/>
                </a:solidFill>
              </a:rPr>
              <a:t>p</a:t>
            </a:r>
            <a:r>
              <a:rPr lang="en-US" b="1" baseline="-25000">
                <a:solidFill>
                  <a:srgbClr val="FF0000"/>
                </a:solidFill>
              </a:rPr>
              <a:t>t</a:t>
            </a:r>
            <a:r>
              <a:rPr lang="en-US" b="1">
                <a:solidFill>
                  <a:srgbClr val="FF0000"/>
                </a:solidFill>
              </a:rPr>
              <a:t>(“auto”| “car”) </a:t>
            </a:r>
          </a:p>
          <a:p>
            <a:pPr algn="ctr"/>
            <a:r>
              <a:rPr lang="en-US" b="1">
                <a:solidFill>
                  <a:srgbClr val="FF0000"/>
                </a:solidFill>
              </a:rPr>
              <a:t>+ </a:t>
            </a:r>
            <a:r>
              <a:rPr lang="en-US" b="1"/>
              <a:t>p(“vehicle”|d3) x  </a:t>
            </a:r>
            <a:r>
              <a:rPr lang="en-US" b="1">
                <a:solidFill>
                  <a:srgbClr val="FF0000"/>
                </a:solidFill>
              </a:rPr>
              <a:t>p</a:t>
            </a:r>
            <a:r>
              <a:rPr lang="en-US" b="1" baseline="-25000">
                <a:solidFill>
                  <a:srgbClr val="FF0000"/>
                </a:solidFill>
              </a:rPr>
              <a:t>t</a:t>
            </a:r>
            <a:r>
              <a:rPr lang="en-US" b="1">
                <a:solidFill>
                  <a:srgbClr val="FF0000"/>
                </a:solidFill>
              </a:rPr>
              <a:t>(“auto”| “vehicle”) </a:t>
            </a:r>
          </a:p>
        </p:txBody>
      </p:sp>
      <p:graphicFrame>
        <p:nvGraphicFramePr>
          <p:cNvPr id="74" name="Object 73"/>
          <p:cNvGraphicFramePr>
            <a:graphicFrameLocks noChangeAspect="1"/>
          </p:cNvGraphicFramePr>
          <p:nvPr/>
        </p:nvGraphicFramePr>
        <p:xfrm>
          <a:off x="2108200" y="3124200"/>
          <a:ext cx="6072188" cy="1071563"/>
        </p:xfrm>
        <a:graphic>
          <a:graphicData uri="http://schemas.openxmlformats.org/presentationml/2006/ole">
            <mc:AlternateContent xmlns:mc="http://schemas.openxmlformats.org/markup-compatibility/2006">
              <mc:Choice xmlns:v="urn:schemas-microsoft-com:vml" Requires="v">
                <p:oleObj spid="_x0000_s18842" name="Equation" r:id="rId4" imgW="1943100" imgH="342900" progId="Equation.3">
                  <p:embed/>
                </p:oleObj>
              </mc:Choice>
              <mc:Fallback>
                <p:oleObj name="Equation" r:id="rId4" imgW="1943100" imgH="3429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08200" y="3124200"/>
                        <a:ext cx="6072188" cy="1071563"/>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nvGrpSpPr>
          <p:cNvPr id="63" name="Group 62"/>
          <p:cNvGrpSpPr>
            <a:grpSpLocks/>
          </p:cNvGrpSpPr>
          <p:nvPr/>
        </p:nvGrpSpPr>
        <p:grpSpPr bwMode="auto">
          <a:xfrm>
            <a:off x="3276600" y="3962400"/>
            <a:ext cx="4724400" cy="690364"/>
            <a:chOff x="3276600" y="3962400"/>
            <a:chExt cx="4724400" cy="690066"/>
          </a:xfrm>
        </p:grpSpPr>
        <p:sp>
          <p:nvSpPr>
            <p:cNvPr id="29719" name="TextBox 74"/>
            <p:cNvSpPr txBox="1">
              <a:spLocks noChangeArrowheads="1"/>
            </p:cNvSpPr>
            <p:nvPr/>
          </p:nvSpPr>
          <p:spPr bwMode="auto">
            <a:xfrm>
              <a:off x="3276600" y="4191000"/>
              <a:ext cx="2816797" cy="461466"/>
            </a:xfrm>
            <a:prstGeom prst="rect">
              <a:avLst/>
            </a:prstGeom>
            <a:solidFill>
              <a:srgbClr val="FFFF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ea typeface="宋体" pitchFamily="2" charset="-122"/>
                </a:defRPr>
              </a:lvl1pPr>
              <a:lvl2pPr marL="742950" indent="-285750">
                <a:defRPr>
                  <a:solidFill>
                    <a:schemeClr val="tx1"/>
                  </a:solidFill>
                  <a:latin typeface="Arial" charset="0"/>
                  <a:ea typeface="宋体" pitchFamily="2" charset="-122"/>
                </a:defRPr>
              </a:lvl2pPr>
              <a:lvl3pPr marL="1143000" indent="-228600">
                <a:defRPr>
                  <a:solidFill>
                    <a:schemeClr val="tx1"/>
                  </a:solidFill>
                  <a:latin typeface="Arial" charset="0"/>
                  <a:ea typeface="宋体" pitchFamily="2" charset="-122"/>
                </a:defRPr>
              </a:lvl3pPr>
              <a:lvl4pPr marL="1600200" indent="-228600">
                <a:defRPr>
                  <a:solidFill>
                    <a:schemeClr val="tx1"/>
                  </a:solidFill>
                  <a:latin typeface="Arial" charset="0"/>
                  <a:ea typeface="宋体" pitchFamily="2" charset="-122"/>
                </a:defRPr>
              </a:lvl4pPr>
              <a:lvl5pPr marL="2057400" indent="-228600">
                <a:defRPr>
                  <a:solidFill>
                    <a:schemeClr val="tx1"/>
                  </a:solidFill>
                  <a:latin typeface="Arial" charset="0"/>
                  <a:ea typeface="宋体" pitchFamily="2" charset="-122"/>
                </a:defRPr>
              </a:lvl5pPr>
              <a:lvl6pPr marL="2514600" indent="-228600" eaLnBrk="0" fontAlgn="base" hangingPunct="0">
                <a:spcBef>
                  <a:spcPct val="50000"/>
                </a:spcBef>
                <a:spcAft>
                  <a:spcPct val="0"/>
                </a:spcAft>
                <a:defRPr>
                  <a:solidFill>
                    <a:schemeClr val="tx1"/>
                  </a:solidFill>
                  <a:latin typeface="Arial" charset="0"/>
                  <a:ea typeface="宋体" pitchFamily="2" charset="-122"/>
                </a:defRPr>
              </a:lvl6pPr>
              <a:lvl7pPr marL="2971800" indent="-228600" eaLnBrk="0" fontAlgn="base" hangingPunct="0">
                <a:spcBef>
                  <a:spcPct val="50000"/>
                </a:spcBef>
                <a:spcAft>
                  <a:spcPct val="0"/>
                </a:spcAft>
                <a:defRPr>
                  <a:solidFill>
                    <a:schemeClr val="tx1"/>
                  </a:solidFill>
                  <a:latin typeface="Arial" charset="0"/>
                  <a:ea typeface="宋体" pitchFamily="2" charset="-122"/>
                </a:defRPr>
              </a:lvl7pPr>
              <a:lvl8pPr marL="3429000" indent="-228600" eaLnBrk="0" fontAlgn="base" hangingPunct="0">
                <a:spcBef>
                  <a:spcPct val="50000"/>
                </a:spcBef>
                <a:spcAft>
                  <a:spcPct val="0"/>
                </a:spcAft>
                <a:defRPr>
                  <a:solidFill>
                    <a:schemeClr val="tx1"/>
                  </a:solidFill>
                  <a:latin typeface="Arial" charset="0"/>
                  <a:ea typeface="宋体" pitchFamily="2" charset="-122"/>
                </a:defRPr>
              </a:lvl8pPr>
              <a:lvl9pPr marL="3886200" indent="-228600" eaLnBrk="0" fontAlgn="base" hangingPunct="0">
                <a:spcBef>
                  <a:spcPct val="50000"/>
                </a:spcBef>
                <a:spcAft>
                  <a:spcPct val="0"/>
                </a:spcAft>
                <a:defRPr>
                  <a:solidFill>
                    <a:schemeClr val="tx1"/>
                  </a:solidFill>
                  <a:latin typeface="Arial" charset="0"/>
                  <a:ea typeface="宋体" pitchFamily="2" charset="-122"/>
                </a:defRPr>
              </a:lvl9pPr>
            </a:lstStyle>
            <a:p>
              <a:r>
                <a:rPr lang="en-US" sz="2400" b="1" dirty="0"/>
                <a:t>How to estimate</a:t>
              </a:r>
              <a:r>
                <a:rPr lang="en-US" sz="2400" b="1" dirty="0" smtClean="0"/>
                <a:t>? </a:t>
              </a:r>
              <a:endParaRPr lang="en-US" sz="2400" b="1" dirty="0"/>
            </a:p>
          </p:txBody>
        </p:sp>
        <p:cxnSp>
          <p:nvCxnSpPr>
            <p:cNvPr id="54" name="Straight Connector 53"/>
            <p:cNvCxnSpPr/>
            <p:nvPr/>
          </p:nvCxnSpPr>
          <p:spPr>
            <a:xfrm>
              <a:off x="6477000" y="3962400"/>
              <a:ext cx="1524000" cy="0"/>
            </a:xfrm>
            <a:prstGeom prst="line">
              <a:avLst/>
            </a:prstGeom>
            <a:ln w="508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60" name="Straight Arrow Connector 59"/>
            <p:cNvCxnSpPr/>
            <p:nvPr/>
          </p:nvCxnSpPr>
          <p:spPr>
            <a:xfrm flipV="1">
              <a:off x="6019800" y="4038567"/>
              <a:ext cx="838200" cy="228501"/>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sp>
        <p:nvSpPr>
          <p:cNvPr id="2" name="Slide Number Placeholder 1"/>
          <p:cNvSpPr>
            <a:spLocks noGrp="1"/>
          </p:cNvSpPr>
          <p:nvPr>
            <p:ph type="sldNum" sz="quarter" idx="12"/>
          </p:nvPr>
        </p:nvSpPr>
        <p:spPr/>
        <p:txBody>
          <a:bodyPr/>
          <a:lstStyle/>
          <a:p>
            <a:pPr>
              <a:defRPr/>
            </a:pPr>
            <a:fld id="{B97C680C-8AED-4980-93C7-BFFEBD03D031}" type="slidenum">
              <a:rPr lang="en-US" smtClean="0"/>
              <a:pPr>
                <a:defRPr/>
              </a:pPr>
              <a:t>83</a:t>
            </a:fld>
            <a:endParaRPr lang="en-US" smtClean="0"/>
          </a:p>
          <a:p>
            <a:pPr>
              <a:defRPr/>
            </a:pPr>
            <a:endParaRPr lang="en-US"/>
          </a:p>
        </p:txBody>
      </p:sp>
    </p:spTree>
    <p:extLst>
      <p:ext uri="{BB962C8B-B14F-4D97-AF65-F5344CB8AC3E}">
        <p14:creationId xmlns:p14="http://schemas.microsoft.com/office/powerpoint/2010/main" val="50831226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4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0"/>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nodeType="clickEffect">
                                  <p:stCondLst>
                                    <p:cond delay="0"/>
                                  </p:stCondLst>
                                  <p:childTnLst>
                                    <p:set>
                                      <p:cBhvr>
                                        <p:cTn id="20" dur="1" fill="hold">
                                          <p:stCondLst>
                                            <p:cond delay="0"/>
                                          </p:stCondLst>
                                        </p:cTn>
                                        <p:tgtEl>
                                          <p:spTgt spid="41"/>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nodeType="clickEffect">
                                  <p:stCondLst>
                                    <p:cond delay="0"/>
                                  </p:stCondLst>
                                  <p:childTnLst>
                                    <p:set>
                                      <p:cBhvr>
                                        <p:cTn id="24" dur="1" fill="hold">
                                          <p:stCondLst>
                                            <p:cond delay="0"/>
                                          </p:stCondLst>
                                        </p:cTn>
                                        <p:tgtEl>
                                          <p:spTgt spid="42"/>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61"/>
                                        </p:tgtEl>
                                        <p:attrNameLst>
                                          <p:attrName>style.visibility</p:attrName>
                                        </p:attrNameLst>
                                      </p:cBhvr>
                                      <p:to>
                                        <p:strVal val="visible"/>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ntr" presetSubtype="0" fill="hold" nodeType="clickEffect">
                                  <p:stCondLst>
                                    <p:cond delay="0"/>
                                  </p:stCondLst>
                                  <p:childTnLst>
                                    <p:set>
                                      <p:cBhvr>
                                        <p:cTn id="32" dur="1" fill="hold">
                                          <p:stCondLst>
                                            <p:cond delay="0"/>
                                          </p:stCondLst>
                                        </p:cTn>
                                        <p:tgtEl>
                                          <p:spTgt spid="47"/>
                                        </p:tgtEl>
                                        <p:attrNameLst>
                                          <p:attrName>style.visibility</p:attrName>
                                        </p:attrNameLst>
                                      </p:cBhvr>
                                      <p:to>
                                        <p:strVal val="visible"/>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1" presetClass="entr" presetSubtype="0" fill="hold" nodeType="clickEffect">
                                  <p:stCondLst>
                                    <p:cond delay="0"/>
                                  </p:stCondLst>
                                  <p:childTnLst>
                                    <p:set>
                                      <p:cBhvr>
                                        <p:cTn id="36" dur="1" fill="hold">
                                          <p:stCondLst>
                                            <p:cond delay="0"/>
                                          </p:stCondLst>
                                        </p:cTn>
                                        <p:tgtEl>
                                          <p:spTgt spid="74"/>
                                        </p:tgtEl>
                                        <p:attrNameLst>
                                          <p:attrName>style.visibility</p:attrName>
                                        </p:attrNameLst>
                                      </p:cBhvr>
                                      <p:to>
                                        <p:strVal val="visible"/>
                                      </p:to>
                                    </p:set>
                                  </p:childTnLst>
                                </p:cTn>
                              </p:par>
                            </p:childTnLst>
                          </p:cTn>
                        </p:par>
                      </p:childTnLst>
                    </p:cTn>
                  </p:par>
                  <p:par>
                    <p:cTn id="37" fill="hold" nodeType="clickPar">
                      <p:stCondLst>
                        <p:cond delay="indefinite"/>
                      </p:stCondLst>
                      <p:childTnLst>
                        <p:par>
                          <p:cTn id="38" fill="hold" nodeType="withGroup">
                            <p:stCondLst>
                              <p:cond delay="0"/>
                            </p:stCondLst>
                            <p:childTnLst>
                              <p:par>
                                <p:cTn id="39" presetID="1" presetClass="entr" presetSubtype="0" fill="hold" nodeType="clickEffect">
                                  <p:stCondLst>
                                    <p:cond delay="0"/>
                                  </p:stCondLst>
                                  <p:childTnLst>
                                    <p:set>
                                      <p:cBhvr>
                                        <p:cTn id="40" dur="1" fill="hold">
                                          <p:stCondLst>
                                            <p:cond delay="0"/>
                                          </p:stCondLst>
                                        </p:cTn>
                                        <p:tgtEl>
                                          <p:spTgt spid="6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P spid="50" grpId="0"/>
      <p:bldP spid="61" grpId="0"/>
    </p:bldLst>
  </p:timing>
</p:sld>
</file>

<file path=ppt/slides/slide8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5058" name="Title 1"/>
          <p:cNvSpPr>
            <a:spLocks noGrp="1"/>
          </p:cNvSpPr>
          <p:nvPr>
            <p:ph type="title"/>
          </p:nvPr>
        </p:nvSpPr>
        <p:spPr>
          <a:xfrm>
            <a:off x="0" y="152400"/>
            <a:ext cx="9144000" cy="1143000"/>
          </a:xfrm>
        </p:spPr>
        <p:txBody>
          <a:bodyPr>
            <a:normAutofit fontScale="90000"/>
          </a:bodyPr>
          <a:lstStyle/>
          <a:p>
            <a:r>
              <a:rPr lang="en-US" sz="3600" b="1" dirty="0" smtClean="0">
                <a:solidFill>
                  <a:srgbClr val="000090"/>
                </a:solidFill>
                <a:latin typeface="Arial"/>
                <a:cs typeface="Arial"/>
              </a:rPr>
              <a:t>Axiomatic Analysis of Translational Model</a:t>
            </a:r>
            <a:r>
              <a:rPr lang="en-US" dirty="0" smtClean="0"/>
              <a:t/>
            </a:r>
            <a:br>
              <a:rPr lang="en-US" dirty="0" smtClean="0"/>
            </a:br>
            <a:r>
              <a:rPr lang="en-US" sz="2200" dirty="0" smtClean="0">
                <a:solidFill>
                  <a:srgbClr val="7F7F7F"/>
                </a:solidFill>
              </a:rPr>
              <a:t>[</a:t>
            </a:r>
            <a:r>
              <a:rPr lang="en-US" sz="2200" dirty="0" err="1" smtClean="0">
                <a:solidFill>
                  <a:srgbClr val="7F7F7F"/>
                </a:solidFill>
              </a:rPr>
              <a:t>Karimzadehgan</a:t>
            </a:r>
            <a:r>
              <a:rPr lang="en-US" sz="2200" dirty="0" smtClean="0">
                <a:solidFill>
                  <a:srgbClr val="7F7F7F"/>
                </a:solidFill>
              </a:rPr>
              <a:t> &amp; </a:t>
            </a:r>
            <a:r>
              <a:rPr lang="en-US" sz="2200" dirty="0" err="1" smtClean="0">
                <a:solidFill>
                  <a:srgbClr val="7F7F7F"/>
                </a:solidFill>
              </a:rPr>
              <a:t>Zhai</a:t>
            </a:r>
            <a:r>
              <a:rPr lang="en-US" sz="2200" dirty="0" smtClean="0">
                <a:solidFill>
                  <a:srgbClr val="7F7F7F"/>
                </a:solidFill>
              </a:rPr>
              <a:t> 2012]</a:t>
            </a:r>
          </a:p>
        </p:txBody>
      </p:sp>
      <p:sp>
        <p:nvSpPr>
          <p:cNvPr id="45059" name="Content Placeholder 2"/>
          <p:cNvSpPr>
            <a:spLocks noGrp="1"/>
          </p:cNvSpPr>
          <p:nvPr>
            <p:ph idx="1"/>
          </p:nvPr>
        </p:nvSpPr>
        <p:spPr>
          <a:xfrm>
            <a:off x="228600" y="1524000"/>
            <a:ext cx="8686800" cy="4572000"/>
          </a:xfrm>
        </p:spPr>
        <p:txBody>
          <a:bodyPr>
            <a:normAutofit lnSpcReduction="10000"/>
          </a:bodyPr>
          <a:lstStyle/>
          <a:p>
            <a:pPr marL="0" indent="0">
              <a:buNone/>
            </a:pPr>
            <a:r>
              <a:rPr lang="en-US" dirty="0" smtClean="0"/>
              <a:t>Estimation of translation model </a:t>
            </a:r>
          </a:p>
          <a:p>
            <a:endParaRPr lang="en-US" dirty="0" smtClean="0"/>
          </a:p>
          <a:p>
            <a:endParaRPr lang="en-US" dirty="0"/>
          </a:p>
          <a:p>
            <a:r>
              <a:rPr lang="en-US" dirty="0" smtClean="0"/>
              <a:t>How do we know whether one estimation method is better than another one? </a:t>
            </a:r>
          </a:p>
          <a:p>
            <a:r>
              <a:rPr lang="en-US" dirty="0" smtClean="0"/>
              <a:t>Is there any better way than pure empirical evaluation?</a:t>
            </a:r>
          </a:p>
          <a:p>
            <a:r>
              <a:rPr lang="en-US" dirty="0" smtClean="0"/>
              <a:t>Can we </a:t>
            </a:r>
            <a:r>
              <a:rPr lang="en-US" i="1" dirty="0" smtClean="0"/>
              <a:t>analytically</a:t>
            </a:r>
            <a:r>
              <a:rPr lang="en-US" dirty="0" smtClean="0"/>
              <a:t> prove the optimality of a  translation language model?</a:t>
            </a:r>
          </a:p>
        </p:txBody>
      </p:sp>
      <p:sp>
        <p:nvSpPr>
          <p:cNvPr id="2" name="Slide Number Placeholder 1"/>
          <p:cNvSpPr>
            <a:spLocks noGrp="1"/>
          </p:cNvSpPr>
          <p:nvPr>
            <p:ph type="sldNum" sz="quarter" idx="12"/>
          </p:nvPr>
        </p:nvSpPr>
        <p:spPr/>
        <p:txBody>
          <a:bodyPr/>
          <a:lstStyle/>
          <a:p>
            <a:fld id="{88AD08FE-21CA-447A-B5E0-10774CCDBD3A}" type="slidenum">
              <a:rPr lang="en-US" smtClean="0"/>
              <a:t>84</a:t>
            </a:fld>
            <a:endParaRPr lang="en-US"/>
          </a:p>
        </p:txBody>
      </p:sp>
      <p:sp>
        <p:nvSpPr>
          <p:cNvPr id="5" name="Rectangle 4"/>
          <p:cNvSpPr/>
          <p:nvPr/>
        </p:nvSpPr>
        <p:spPr>
          <a:xfrm>
            <a:off x="685800" y="2133600"/>
            <a:ext cx="7739619" cy="584775"/>
          </a:xfrm>
          <a:prstGeom prst="rect">
            <a:avLst/>
          </a:prstGeom>
          <a:solidFill>
            <a:srgbClr val="FFFF99"/>
          </a:solidFill>
        </p:spPr>
        <p:txBody>
          <a:bodyPr wrap="none">
            <a:spAutoFit/>
          </a:bodyPr>
          <a:lstStyle/>
          <a:p>
            <a:r>
              <a:rPr lang="en-US" sz="3200" dirty="0" err="1" smtClean="0"/>
              <a:t>p</a:t>
            </a:r>
            <a:r>
              <a:rPr lang="en-US" sz="3200" baseline="-25000" dirty="0" err="1" smtClean="0"/>
              <a:t>t</a:t>
            </a:r>
            <a:r>
              <a:rPr lang="en-US" sz="3200" dirty="0" smtClean="0"/>
              <a:t>(</a:t>
            </a:r>
            <a:r>
              <a:rPr lang="en-US" sz="3200" dirty="0" err="1" smtClean="0"/>
              <a:t>w|u</a:t>
            </a:r>
            <a:r>
              <a:rPr lang="en-US" sz="3200" dirty="0" smtClean="0"/>
              <a:t>) = </a:t>
            </a:r>
            <a:r>
              <a:rPr lang="en-US" sz="3200" dirty="0" err="1" smtClean="0"/>
              <a:t>Pr</a:t>
            </a:r>
            <a:r>
              <a:rPr lang="en-US" sz="3200" dirty="0" smtClean="0"/>
              <a:t>(d mentions u </a:t>
            </a:r>
            <a:r>
              <a:rPr lang="en-US" sz="3200" dirty="0" smtClean="0">
                <a:sym typeface="Wingdings" pitchFamily="2" charset="2"/>
              </a:rPr>
              <a:t> d is about w)</a:t>
            </a:r>
            <a:endParaRPr lang="en-US" sz="3200" dirty="0"/>
          </a:p>
        </p:txBody>
      </p:sp>
    </p:spTree>
    <p:extLst>
      <p:ext uri="{BB962C8B-B14F-4D97-AF65-F5344CB8AC3E}">
        <p14:creationId xmlns:p14="http://schemas.microsoft.com/office/powerpoint/2010/main" val="665386801"/>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76200"/>
            <a:ext cx="9372600" cy="1143000"/>
          </a:xfrm>
        </p:spPr>
        <p:txBody>
          <a:bodyPr>
            <a:normAutofit fontScale="90000"/>
          </a:bodyPr>
          <a:lstStyle/>
          <a:p>
            <a:r>
              <a:rPr lang="en-US" b="1" dirty="0" smtClean="0">
                <a:solidFill>
                  <a:srgbClr val="000090"/>
                </a:solidFill>
                <a:latin typeface="Arial"/>
                <a:cs typeface="Arial"/>
              </a:rPr>
              <a:t>General Constraint 1: </a:t>
            </a:r>
            <a:br>
              <a:rPr lang="en-US" b="1" dirty="0" smtClean="0">
                <a:solidFill>
                  <a:srgbClr val="000090"/>
                </a:solidFill>
                <a:latin typeface="Arial"/>
                <a:cs typeface="Arial"/>
              </a:rPr>
            </a:br>
            <a:r>
              <a:rPr lang="en-US" b="1" dirty="0" smtClean="0">
                <a:solidFill>
                  <a:srgbClr val="000090"/>
                </a:solidFill>
                <a:latin typeface="Arial"/>
                <a:cs typeface="Arial"/>
              </a:rPr>
              <a:t>Constant Self-Trans. Prob.</a:t>
            </a:r>
            <a:endParaRPr lang="en-US" b="1" dirty="0">
              <a:solidFill>
                <a:srgbClr val="000090"/>
              </a:solidFill>
              <a:latin typeface="Arial"/>
              <a:cs typeface="Arial"/>
            </a:endParaRPr>
          </a:p>
        </p:txBody>
      </p:sp>
      <p:sp>
        <p:nvSpPr>
          <p:cNvPr id="3" name="Content Placeholder 2"/>
          <p:cNvSpPr>
            <a:spLocks noGrp="1"/>
          </p:cNvSpPr>
          <p:nvPr>
            <p:ph idx="1"/>
          </p:nvPr>
        </p:nvSpPr>
        <p:spPr>
          <a:xfrm>
            <a:off x="274288" y="1270000"/>
            <a:ext cx="8686800" cy="5029200"/>
          </a:xfrm>
        </p:spPr>
        <p:txBody>
          <a:bodyPr/>
          <a:lstStyle/>
          <a:p>
            <a:pPr marL="1828800" lvl="4" indent="0">
              <a:buNone/>
            </a:pPr>
            <a:endParaRPr lang="en-US" sz="3200" b="1" i="1" dirty="0" smtClean="0">
              <a:solidFill>
                <a:srgbClr val="CC0000"/>
              </a:solidFill>
              <a:latin typeface="Cambria Math"/>
              <a:ea typeface="Cambria Math"/>
            </a:endParaRPr>
          </a:p>
          <a:p>
            <a:pPr marL="1828800" lvl="4" indent="0">
              <a:buNone/>
            </a:pPr>
            <a:endParaRPr lang="en-US" sz="3200" b="1" i="1" dirty="0">
              <a:solidFill>
                <a:srgbClr val="CC0000"/>
              </a:solidFill>
              <a:latin typeface="Cambria Math"/>
              <a:ea typeface="Cambria Math"/>
            </a:endParaRPr>
          </a:p>
          <a:p>
            <a:pPr marL="1828800" lvl="4" indent="0">
              <a:buNone/>
            </a:pPr>
            <a:endParaRPr lang="en-US" sz="3200" b="1" i="1" dirty="0" smtClean="0">
              <a:solidFill>
                <a:srgbClr val="CC0000"/>
              </a:solidFill>
              <a:ea typeface="Cambria Math"/>
            </a:endParaRPr>
          </a:p>
          <a:p>
            <a:pPr marL="514350" lvl="1" indent="0">
              <a:buNone/>
            </a:pPr>
            <a:endParaRPr lang="en-US" sz="3600" b="1" i="1" dirty="0" smtClean="0">
              <a:solidFill>
                <a:srgbClr val="CC0000"/>
              </a:solidFill>
            </a:endParaRPr>
          </a:p>
        </p:txBody>
      </p:sp>
      <p:grpSp>
        <p:nvGrpSpPr>
          <p:cNvPr id="14" name="Group 53"/>
          <p:cNvGrpSpPr>
            <a:grpSpLocks/>
          </p:cNvGrpSpPr>
          <p:nvPr/>
        </p:nvGrpSpPr>
        <p:grpSpPr bwMode="auto">
          <a:xfrm>
            <a:off x="495300" y="4332287"/>
            <a:ext cx="2514600" cy="701675"/>
            <a:chOff x="3360" y="2630"/>
            <a:chExt cx="1584" cy="442"/>
          </a:xfrm>
        </p:grpSpPr>
        <p:sp>
          <p:nvSpPr>
            <p:cNvPr id="15" name="Rectangle 39"/>
            <p:cNvSpPr>
              <a:spLocks noChangeArrowheads="1"/>
            </p:cNvSpPr>
            <p:nvPr/>
          </p:nvSpPr>
          <p:spPr bwMode="auto">
            <a:xfrm>
              <a:off x="4608" y="2832"/>
              <a:ext cx="144" cy="144"/>
            </a:xfrm>
            <a:prstGeom prst="rect">
              <a:avLst/>
            </a:prstGeom>
            <a:ln>
              <a:headEnd/>
              <a:tailEnd/>
            </a:ln>
          </p:spPr>
          <p:style>
            <a:lnRef idx="1">
              <a:schemeClr val="accent2"/>
            </a:lnRef>
            <a:fillRef idx="3">
              <a:schemeClr val="accent2"/>
            </a:fillRef>
            <a:effectRef idx="2">
              <a:schemeClr val="accent2"/>
            </a:effectRef>
            <a:fontRef idx="minor">
              <a:schemeClr val="lt1"/>
            </a:fontRef>
          </p:style>
          <p:txBody>
            <a:bodyPr wrap="none" anchor="ctr"/>
            <a:lstStyle/>
            <a:p>
              <a:endParaRPr lang="en-US"/>
            </a:p>
          </p:txBody>
        </p:sp>
        <p:sp>
          <p:nvSpPr>
            <p:cNvPr id="16" name="Text Box 40"/>
            <p:cNvSpPr txBox="1">
              <a:spLocks noChangeArrowheads="1"/>
            </p:cNvSpPr>
            <p:nvPr/>
          </p:nvSpPr>
          <p:spPr bwMode="auto">
            <a:xfrm>
              <a:off x="3360" y="2784"/>
              <a:ext cx="576"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Gill Sans MT" pitchFamily="34" charset="0"/>
                </a:defRPr>
              </a:lvl1pPr>
              <a:lvl2pPr marL="742950" indent="-285750" eaLnBrk="0" hangingPunct="0">
                <a:defRPr sz="2400">
                  <a:solidFill>
                    <a:schemeClr val="tx1"/>
                  </a:solidFill>
                  <a:latin typeface="Gill Sans MT" pitchFamily="34" charset="0"/>
                </a:defRPr>
              </a:lvl2pPr>
              <a:lvl3pPr marL="1143000" indent="-228600" eaLnBrk="0" hangingPunct="0">
                <a:defRPr sz="2400">
                  <a:solidFill>
                    <a:schemeClr val="tx1"/>
                  </a:solidFill>
                  <a:latin typeface="Gill Sans MT" pitchFamily="34" charset="0"/>
                </a:defRPr>
              </a:lvl3pPr>
              <a:lvl4pPr marL="1600200" indent="-228600" eaLnBrk="0" hangingPunct="0">
                <a:defRPr sz="2400">
                  <a:solidFill>
                    <a:schemeClr val="tx1"/>
                  </a:solidFill>
                  <a:latin typeface="Gill Sans MT" pitchFamily="34" charset="0"/>
                </a:defRPr>
              </a:lvl4pPr>
              <a:lvl5pPr marL="2057400" indent="-228600" eaLnBrk="0" hangingPunct="0">
                <a:defRPr sz="2400">
                  <a:solidFill>
                    <a:schemeClr val="tx1"/>
                  </a:solidFill>
                  <a:latin typeface="Gill Sans MT" pitchFamily="34" charset="0"/>
                </a:defRPr>
              </a:lvl5pPr>
              <a:lvl6pPr marL="2514600" indent="-228600" eaLnBrk="0" fontAlgn="base" hangingPunct="0">
                <a:spcBef>
                  <a:spcPct val="0"/>
                </a:spcBef>
                <a:spcAft>
                  <a:spcPct val="0"/>
                </a:spcAft>
                <a:defRPr sz="2400">
                  <a:solidFill>
                    <a:schemeClr val="tx1"/>
                  </a:solidFill>
                  <a:latin typeface="Gill Sans MT" pitchFamily="34" charset="0"/>
                </a:defRPr>
              </a:lvl6pPr>
              <a:lvl7pPr marL="2971800" indent="-228600" eaLnBrk="0" fontAlgn="base" hangingPunct="0">
                <a:spcBef>
                  <a:spcPct val="0"/>
                </a:spcBef>
                <a:spcAft>
                  <a:spcPct val="0"/>
                </a:spcAft>
                <a:defRPr sz="2400">
                  <a:solidFill>
                    <a:schemeClr val="tx1"/>
                  </a:solidFill>
                  <a:latin typeface="Gill Sans MT" pitchFamily="34" charset="0"/>
                </a:defRPr>
              </a:lvl7pPr>
              <a:lvl8pPr marL="3429000" indent="-228600" eaLnBrk="0" fontAlgn="base" hangingPunct="0">
                <a:spcBef>
                  <a:spcPct val="0"/>
                </a:spcBef>
                <a:spcAft>
                  <a:spcPct val="0"/>
                </a:spcAft>
                <a:defRPr sz="2400">
                  <a:solidFill>
                    <a:schemeClr val="tx1"/>
                  </a:solidFill>
                  <a:latin typeface="Gill Sans MT" pitchFamily="34" charset="0"/>
                </a:defRPr>
              </a:lvl8pPr>
              <a:lvl9pPr marL="3886200" indent="-228600" eaLnBrk="0" fontAlgn="base" hangingPunct="0">
                <a:spcBef>
                  <a:spcPct val="0"/>
                </a:spcBef>
                <a:spcAft>
                  <a:spcPct val="0"/>
                </a:spcAft>
                <a:defRPr sz="2400">
                  <a:solidFill>
                    <a:schemeClr val="tx1"/>
                  </a:solidFill>
                  <a:latin typeface="Gill Sans MT" pitchFamily="34" charset="0"/>
                </a:defRPr>
              </a:lvl9pPr>
            </a:lstStyle>
            <a:p>
              <a:pPr eaLnBrk="1" hangingPunct="1">
                <a:spcBef>
                  <a:spcPct val="50000"/>
                </a:spcBef>
              </a:pPr>
              <a:r>
                <a:rPr lang="en-US" dirty="0" smtClean="0"/>
                <a:t>D</a:t>
              </a:r>
              <a:r>
                <a:rPr lang="en-US" baseline="-25000" dirty="0" smtClean="0"/>
                <a:t>1</a:t>
              </a:r>
              <a:r>
                <a:rPr lang="en-US" dirty="0" smtClean="0"/>
                <a:t>:</a:t>
              </a:r>
              <a:endParaRPr lang="en-US" dirty="0"/>
            </a:p>
          </p:txBody>
        </p:sp>
        <p:sp>
          <p:nvSpPr>
            <p:cNvPr id="17" name="Rectangle 41"/>
            <p:cNvSpPr>
              <a:spLocks noChangeArrowheads="1"/>
            </p:cNvSpPr>
            <p:nvPr/>
          </p:nvSpPr>
          <p:spPr bwMode="auto">
            <a:xfrm>
              <a:off x="3936" y="2832"/>
              <a:ext cx="672" cy="144"/>
            </a:xfrm>
            <a:prstGeom prst="rect">
              <a:avLst/>
            </a:prstGeom>
            <a:ln>
              <a:headEnd/>
              <a:tailEnd/>
            </a:ln>
          </p:spPr>
          <p:style>
            <a:lnRef idx="1">
              <a:schemeClr val="accent6"/>
            </a:lnRef>
            <a:fillRef idx="3">
              <a:schemeClr val="accent6"/>
            </a:fillRef>
            <a:effectRef idx="2">
              <a:schemeClr val="accent6"/>
            </a:effectRef>
            <a:fontRef idx="minor">
              <a:schemeClr val="lt1"/>
            </a:fontRef>
          </p:style>
          <p:txBody>
            <a:bodyPr wrap="none" anchor="ctr"/>
            <a:lstStyle/>
            <a:p>
              <a:endParaRPr lang="en-US"/>
            </a:p>
          </p:txBody>
        </p:sp>
        <p:sp>
          <p:nvSpPr>
            <p:cNvPr id="18" name="Text Box 50"/>
            <p:cNvSpPr txBox="1">
              <a:spLocks noChangeArrowheads="1"/>
            </p:cNvSpPr>
            <p:nvPr/>
          </p:nvSpPr>
          <p:spPr bwMode="auto">
            <a:xfrm>
              <a:off x="4608" y="2630"/>
              <a:ext cx="336"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Gill Sans MT" pitchFamily="34" charset="0"/>
                </a:defRPr>
              </a:lvl1pPr>
              <a:lvl2pPr marL="742950" indent="-285750" eaLnBrk="0" hangingPunct="0">
                <a:defRPr sz="2400">
                  <a:solidFill>
                    <a:schemeClr val="tx1"/>
                  </a:solidFill>
                  <a:latin typeface="Gill Sans MT" pitchFamily="34" charset="0"/>
                </a:defRPr>
              </a:lvl2pPr>
              <a:lvl3pPr marL="1143000" indent="-228600" eaLnBrk="0" hangingPunct="0">
                <a:defRPr sz="2400">
                  <a:solidFill>
                    <a:schemeClr val="tx1"/>
                  </a:solidFill>
                  <a:latin typeface="Gill Sans MT" pitchFamily="34" charset="0"/>
                </a:defRPr>
              </a:lvl3pPr>
              <a:lvl4pPr marL="1600200" indent="-228600" eaLnBrk="0" hangingPunct="0">
                <a:defRPr sz="2400">
                  <a:solidFill>
                    <a:schemeClr val="tx1"/>
                  </a:solidFill>
                  <a:latin typeface="Gill Sans MT" pitchFamily="34" charset="0"/>
                </a:defRPr>
              </a:lvl4pPr>
              <a:lvl5pPr marL="2057400" indent="-228600" eaLnBrk="0" hangingPunct="0">
                <a:defRPr sz="2400">
                  <a:solidFill>
                    <a:schemeClr val="tx1"/>
                  </a:solidFill>
                  <a:latin typeface="Gill Sans MT" pitchFamily="34" charset="0"/>
                </a:defRPr>
              </a:lvl5pPr>
              <a:lvl6pPr marL="2514600" indent="-228600" eaLnBrk="0" fontAlgn="base" hangingPunct="0">
                <a:spcBef>
                  <a:spcPct val="0"/>
                </a:spcBef>
                <a:spcAft>
                  <a:spcPct val="0"/>
                </a:spcAft>
                <a:defRPr sz="2400">
                  <a:solidFill>
                    <a:schemeClr val="tx1"/>
                  </a:solidFill>
                  <a:latin typeface="Gill Sans MT" pitchFamily="34" charset="0"/>
                </a:defRPr>
              </a:lvl6pPr>
              <a:lvl7pPr marL="2971800" indent="-228600" eaLnBrk="0" fontAlgn="base" hangingPunct="0">
                <a:spcBef>
                  <a:spcPct val="0"/>
                </a:spcBef>
                <a:spcAft>
                  <a:spcPct val="0"/>
                </a:spcAft>
                <a:defRPr sz="2400">
                  <a:solidFill>
                    <a:schemeClr val="tx1"/>
                  </a:solidFill>
                  <a:latin typeface="Gill Sans MT" pitchFamily="34" charset="0"/>
                </a:defRPr>
              </a:lvl7pPr>
              <a:lvl8pPr marL="3429000" indent="-228600" eaLnBrk="0" fontAlgn="base" hangingPunct="0">
                <a:spcBef>
                  <a:spcPct val="0"/>
                </a:spcBef>
                <a:spcAft>
                  <a:spcPct val="0"/>
                </a:spcAft>
                <a:defRPr sz="2400">
                  <a:solidFill>
                    <a:schemeClr val="tx1"/>
                  </a:solidFill>
                  <a:latin typeface="Gill Sans MT" pitchFamily="34" charset="0"/>
                </a:defRPr>
              </a:lvl8pPr>
              <a:lvl9pPr marL="3886200" indent="-228600" eaLnBrk="0" fontAlgn="base" hangingPunct="0">
                <a:spcBef>
                  <a:spcPct val="0"/>
                </a:spcBef>
                <a:spcAft>
                  <a:spcPct val="0"/>
                </a:spcAft>
                <a:defRPr sz="2400">
                  <a:solidFill>
                    <a:schemeClr val="tx1"/>
                  </a:solidFill>
                  <a:latin typeface="Gill Sans MT" pitchFamily="34" charset="0"/>
                </a:defRPr>
              </a:lvl9pPr>
            </a:lstStyle>
            <a:p>
              <a:pPr eaLnBrk="1" hangingPunct="1">
                <a:spcBef>
                  <a:spcPct val="50000"/>
                </a:spcBef>
              </a:pPr>
              <a:r>
                <a:rPr lang="en-US" sz="2000" dirty="0" smtClean="0"/>
                <a:t>w</a:t>
              </a:r>
              <a:endParaRPr lang="en-US" sz="2000" dirty="0"/>
            </a:p>
          </p:txBody>
        </p:sp>
      </p:grpSp>
      <p:grpSp>
        <p:nvGrpSpPr>
          <p:cNvPr id="22" name="Group 51"/>
          <p:cNvGrpSpPr>
            <a:grpSpLocks/>
          </p:cNvGrpSpPr>
          <p:nvPr/>
        </p:nvGrpSpPr>
        <p:grpSpPr bwMode="auto">
          <a:xfrm>
            <a:off x="685800" y="3586163"/>
            <a:ext cx="1485900" cy="715963"/>
            <a:chOff x="3408" y="1668"/>
            <a:chExt cx="936" cy="451"/>
          </a:xfrm>
        </p:grpSpPr>
        <p:sp>
          <p:nvSpPr>
            <p:cNvPr id="23" name="Text Box 30"/>
            <p:cNvSpPr txBox="1">
              <a:spLocks noChangeArrowheads="1"/>
            </p:cNvSpPr>
            <p:nvPr/>
          </p:nvSpPr>
          <p:spPr bwMode="auto">
            <a:xfrm>
              <a:off x="3408" y="1831"/>
              <a:ext cx="336"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Gill Sans MT" pitchFamily="34" charset="0"/>
                </a:defRPr>
              </a:lvl1pPr>
              <a:lvl2pPr marL="742950" indent="-285750" eaLnBrk="0" hangingPunct="0">
                <a:defRPr sz="2400">
                  <a:solidFill>
                    <a:schemeClr val="tx1"/>
                  </a:solidFill>
                  <a:latin typeface="Gill Sans MT" pitchFamily="34" charset="0"/>
                </a:defRPr>
              </a:lvl2pPr>
              <a:lvl3pPr marL="1143000" indent="-228600" eaLnBrk="0" hangingPunct="0">
                <a:defRPr sz="2400">
                  <a:solidFill>
                    <a:schemeClr val="tx1"/>
                  </a:solidFill>
                  <a:latin typeface="Gill Sans MT" pitchFamily="34" charset="0"/>
                </a:defRPr>
              </a:lvl3pPr>
              <a:lvl4pPr marL="1600200" indent="-228600" eaLnBrk="0" hangingPunct="0">
                <a:defRPr sz="2400">
                  <a:solidFill>
                    <a:schemeClr val="tx1"/>
                  </a:solidFill>
                  <a:latin typeface="Gill Sans MT" pitchFamily="34" charset="0"/>
                </a:defRPr>
              </a:lvl4pPr>
              <a:lvl5pPr marL="2057400" indent="-228600" eaLnBrk="0" hangingPunct="0">
                <a:defRPr sz="2400">
                  <a:solidFill>
                    <a:schemeClr val="tx1"/>
                  </a:solidFill>
                  <a:latin typeface="Gill Sans MT" pitchFamily="34" charset="0"/>
                </a:defRPr>
              </a:lvl5pPr>
              <a:lvl6pPr marL="2514600" indent="-228600" eaLnBrk="0" fontAlgn="base" hangingPunct="0">
                <a:spcBef>
                  <a:spcPct val="0"/>
                </a:spcBef>
                <a:spcAft>
                  <a:spcPct val="0"/>
                </a:spcAft>
                <a:defRPr sz="2400">
                  <a:solidFill>
                    <a:schemeClr val="tx1"/>
                  </a:solidFill>
                  <a:latin typeface="Gill Sans MT" pitchFamily="34" charset="0"/>
                </a:defRPr>
              </a:lvl6pPr>
              <a:lvl7pPr marL="2971800" indent="-228600" eaLnBrk="0" fontAlgn="base" hangingPunct="0">
                <a:spcBef>
                  <a:spcPct val="0"/>
                </a:spcBef>
                <a:spcAft>
                  <a:spcPct val="0"/>
                </a:spcAft>
                <a:defRPr sz="2400">
                  <a:solidFill>
                    <a:schemeClr val="tx1"/>
                  </a:solidFill>
                  <a:latin typeface="Gill Sans MT" pitchFamily="34" charset="0"/>
                </a:defRPr>
              </a:lvl7pPr>
              <a:lvl8pPr marL="3429000" indent="-228600" eaLnBrk="0" fontAlgn="base" hangingPunct="0">
                <a:spcBef>
                  <a:spcPct val="0"/>
                </a:spcBef>
                <a:spcAft>
                  <a:spcPct val="0"/>
                </a:spcAft>
                <a:defRPr sz="2400">
                  <a:solidFill>
                    <a:schemeClr val="tx1"/>
                  </a:solidFill>
                  <a:latin typeface="Gill Sans MT" pitchFamily="34" charset="0"/>
                </a:defRPr>
              </a:lvl8pPr>
              <a:lvl9pPr marL="3886200" indent="-228600" eaLnBrk="0" fontAlgn="base" hangingPunct="0">
                <a:spcBef>
                  <a:spcPct val="0"/>
                </a:spcBef>
                <a:spcAft>
                  <a:spcPct val="0"/>
                </a:spcAft>
                <a:defRPr sz="2400">
                  <a:solidFill>
                    <a:schemeClr val="tx1"/>
                  </a:solidFill>
                  <a:latin typeface="Gill Sans MT" pitchFamily="34" charset="0"/>
                </a:defRPr>
              </a:lvl9pPr>
            </a:lstStyle>
            <a:p>
              <a:pPr eaLnBrk="1" hangingPunct="1">
                <a:spcBef>
                  <a:spcPct val="50000"/>
                </a:spcBef>
              </a:pPr>
              <a:r>
                <a:rPr lang="en-US"/>
                <a:t>Q:</a:t>
              </a:r>
            </a:p>
          </p:txBody>
        </p:sp>
        <p:sp>
          <p:nvSpPr>
            <p:cNvPr id="24" name="Rectangle 32"/>
            <p:cNvSpPr>
              <a:spLocks noChangeArrowheads="1"/>
            </p:cNvSpPr>
            <p:nvPr/>
          </p:nvSpPr>
          <p:spPr bwMode="auto">
            <a:xfrm>
              <a:off x="3936" y="1927"/>
              <a:ext cx="144" cy="144"/>
            </a:xfrm>
            <a:prstGeom prst="rect">
              <a:avLst/>
            </a:prstGeom>
            <a:ln>
              <a:headEnd/>
              <a:tailEnd/>
            </a:ln>
          </p:spPr>
          <p:style>
            <a:lnRef idx="1">
              <a:schemeClr val="accent2"/>
            </a:lnRef>
            <a:fillRef idx="3">
              <a:schemeClr val="accent2"/>
            </a:fillRef>
            <a:effectRef idx="2">
              <a:schemeClr val="accent2"/>
            </a:effectRef>
            <a:fontRef idx="minor">
              <a:schemeClr val="lt1"/>
            </a:fontRef>
          </p:style>
          <p:txBody>
            <a:bodyPr wrap="none" anchor="ctr"/>
            <a:lstStyle/>
            <a:p>
              <a:endParaRPr lang="en-US"/>
            </a:p>
          </p:txBody>
        </p:sp>
        <p:sp>
          <p:nvSpPr>
            <p:cNvPr id="25" name="Rectangle 34"/>
            <p:cNvSpPr>
              <a:spLocks noChangeArrowheads="1"/>
            </p:cNvSpPr>
            <p:nvPr/>
          </p:nvSpPr>
          <p:spPr bwMode="auto">
            <a:xfrm>
              <a:off x="4080" y="1927"/>
              <a:ext cx="144" cy="144"/>
            </a:xfrm>
            <a:prstGeom prst="rect">
              <a:avLst/>
            </a:prstGeom>
            <a:ln>
              <a:headEnd/>
              <a:tailEnd/>
            </a:ln>
          </p:spPr>
          <p:style>
            <a:lnRef idx="1">
              <a:schemeClr val="accent5"/>
            </a:lnRef>
            <a:fillRef idx="3">
              <a:schemeClr val="accent5"/>
            </a:fillRef>
            <a:effectRef idx="2">
              <a:schemeClr val="accent5"/>
            </a:effectRef>
            <a:fontRef idx="minor">
              <a:schemeClr val="lt1"/>
            </a:fontRef>
          </p:style>
          <p:txBody>
            <a:bodyPr wrap="none" anchor="ctr"/>
            <a:lstStyle/>
            <a:p>
              <a:endParaRPr lang="en-US"/>
            </a:p>
          </p:txBody>
        </p:sp>
        <p:sp>
          <p:nvSpPr>
            <p:cNvPr id="26" name="Text Box 48"/>
            <p:cNvSpPr txBox="1">
              <a:spLocks noChangeArrowheads="1"/>
            </p:cNvSpPr>
            <p:nvPr/>
          </p:nvSpPr>
          <p:spPr bwMode="auto">
            <a:xfrm>
              <a:off x="3852" y="1668"/>
              <a:ext cx="492"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Gill Sans MT" pitchFamily="34" charset="0"/>
                </a:defRPr>
              </a:lvl1pPr>
              <a:lvl2pPr marL="742950" indent="-285750" eaLnBrk="0" hangingPunct="0">
                <a:defRPr sz="2400">
                  <a:solidFill>
                    <a:schemeClr val="tx1"/>
                  </a:solidFill>
                  <a:latin typeface="Gill Sans MT" pitchFamily="34" charset="0"/>
                </a:defRPr>
              </a:lvl2pPr>
              <a:lvl3pPr marL="1143000" indent="-228600" eaLnBrk="0" hangingPunct="0">
                <a:defRPr sz="2400">
                  <a:solidFill>
                    <a:schemeClr val="tx1"/>
                  </a:solidFill>
                  <a:latin typeface="Gill Sans MT" pitchFamily="34" charset="0"/>
                </a:defRPr>
              </a:lvl3pPr>
              <a:lvl4pPr marL="1600200" indent="-228600" eaLnBrk="0" hangingPunct="0">
                <a:defRPr sz="2400">
                  <a:solidFill>
                    <a:schemeClr val="tx1"/>
                  </a:solidFill>
                  <a:latin typeface="Gill Sans MT" pitchFamily="34" charset="0"/>
                </a:defRPr>
              </a:lvl4pPr>
              <a:lvl5pPr marL="2057400" indent="-228600" eaLnBrk="0" hangingPunct="0">
                <a:defRPr sz="2400">
                  <a:solidFill>
                    <a:schemeClr val="tx1"/>
                  </a:solidFill>
                  <a:latin typeface="Gill Sans MT" pitchFamily="34" charset="0"/>
                </a:defRPr>
              </a:lvl5pPr>
              <a:lvl6pPr marL="2514600" indent="-228600" eaLnBrk="0" fontAlgn="base" hangingPunct="0">
                <a:spcBef>
                  <a:spcPct val="0"/>
                </a:spcBef>
                <a:spcAft>
                  <a:spcPct val="0"/>
                </a:spcAft>
                <a:defRPr sz="2400">
                  <a:solidFill>
                    <a:schemeClr val="tx1"/>
                  </a:solidFill>
                  <a:latin typeface="Gill Sans MT" pitchFamily="34" charset="0"/>
                </a:defRPr>
              </a:lvl6pPr>
              <a:lvl7pPr marL="2971800" indent="-228600" eaLnBrk="0" fontAlgn="base" hangingPunct="0">
                <a:spcBef>
                  <a:spcPct val="0"/>
                </a:spcBef>
                <a:spcAft>
                  <a:spcPct val="0"/>
                </a:spcAft>
                <a:defRPr sz="2400">
                  <a:solidFill>
                    <a:schemeClr val="tx1"/>
                  </a:solidFill>
                  <a:latin typeface="Gill Sans MT" pitchFamily="34" charset="0"/>
                </a:defRPr>
              </a:lvl7pPr>
              <a:lvl8pPr marL="3429000" indent="-228600" eaLnBrk="0" fontAlgn="base" hangingPunct="0">
                <a:spcBef>
                  <a:spcPct val="0"/>
                </a:spcBef>
                <a:spcAft>
                  <a:spcPct val="0"/>
                </a:spcAft>
                <a:defRPr sz="2400">
                  <a:solidFill>
                    <a:schemeClr val="tx1"/>
                  </a:solidFill>
                  <a:latin typeface="Gill Sans MT" pitchFamily="34" charset="0"/>
                </a:defRPr>
              </a:lvl8pPr>
              <a:lvl9pPr marL="3886200" indent="-228600" eaLnBrk="0" fontAlgn="base" hangingPunct="0">
                <a:spcBef>
                  <a:spcPct val="0"/>
                </a:spcBef>
                <a:spcAft>
                  <a:spcPct val="0"/>
                </a:spcAft>
                <a:defRPr sz="2400">
                  <a:solidFill>
                    <a:schemeClr val="tx1"/>
                  </a:solidFill>
                  <a:latin typeface="Gill Sans MT" pitchFamily="34" charset="0"/>
                </a:defRPr>
              </a:lvl9pPr>
            </a:lstStyle>
            <a:p>
              <a:pPr eaLnBrk="1" hangingPunct="1">
                <a:spcBef>
                  <a:spcPct val="50000"/>
                </a:spcBef>
              </a:pPr>
              <a:r>
                <a:rPr lang="en-US" sz="2000" dirty="0"/>
                <a:t>w</a:t>
              </a:r>
              <a:r>
                <a:rPr lang="en-US" sz="2000" dirty="0" smtClean="0"/>
                <a:t>  v</a:t>
              </a:r>
              <a:endParaRPr lang="en-US" sz="2000" dirty="0"/>
            </a:p>
          </p:txBody>
        </p:sp>
      </p:grpSp>
      <p:grpSp>
        <p:nvGrpSpPr>
          <p:cNvPr id="27" name="Group 53"/>
          <p:cNvGrpSpPr>
            <a:grpSpLocks/>
          </p:cNvGrpSpPr>
          <p:nvPr/>
        </p:nvGrpSpPr>
        <p:grpSpPr bwMode="auto">
          <a:xfrm>
            <a:off x="495300" y="4962525"/>
            <a:ext cx="2514600" cy="701675"/>
            <a:chOff x="3360" y="2630"/>
            <a:chExt cx="1584" cy="442"/>
          </a:xfrm>
        </p:grpSpPr>
        <p:sp>
          <p:nvSpPr>
            <p:cNvPr id="28" name="Rectangle 39"/>
            <p:cNvSpPr>
              <a:spLocks noChangeArrowheads="1"/>
            </p:cNvSpPr>
            <p:nvPr/>
          </p:nvSpPr>
          <p:spPr bwMode="auto">
            <a:xfrm>
              <a:off x="4608" y="2832"/>
              <a:ext cx="144" cy="144"/>
            </a:xfrm>
            <a:prstGeom prst="rect">
              <a:avLst/>
            </a:prstGeom>
            <a:ln>
              <a:headEnd/>
              <a:tailEnd/>
            </a:ln>
          </p:spPr>
          <p:style>
            <a:lnRef idx="1">
              <a:schemeClr val="accent5"/>
            </a:lnRef>
            <a:fillRef idx="3">
              <a:schemeClr val="accent5"/>
            </a:fillRef>
            <a:effectRef idx="2">
              <a:schemeClr val="accent5"/>
            </a:effectRef>
            <a:fontRef idx="minor">
              <a:schemeClr val="lt1"/>
            </a:fontRef>
          </p:style>
          <p:txBody>
            <a:bodyPr wrap="none" anchor="ctr"/>
            <a:lstStyle/>
            <a:p>
              <a:endParaRPr lang="en-US"/>
            </a:p>
          </p:txBody>
        </p:sp>
        <p:sp>
          <p:nvSpPr>
            <p:cNvPr id="29" name="Text Box 40"/>
            <p:cNvSpPr txBox="1">
              <a:spLocks noChangeArrowheads="1"/>
            </p:cNvSpPr>
            <p:nvPr/>
          </p:nvSpPr>
          <p:spPr bwMode="auto">
            <a:xfrm>
              <a:off x="3360" y="2784"/>
              <a:ext cx="576"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Gill Sans MT" pitchFamily="34" charset="0"/>
                </a:defRPr>
              </a:lvl1pPr>
              <a:lvl2pPr marL="742950" indent="-285750" eaLnBrk="0" hangingPunct="0">
                <a:defRPr sz="2400">
                  <a:solidFill>
                    <a:schemeClr val="tx1"/>
                  </a:solidFill>
                  <a:latin typeface="Gill Sans MT" pitchFamily="34" charset="0"/>
                </a:defRPr>
              </a:lvl2pPr>
              <a:lvl3pPr marL="1143000" indent="-228600" eaLnBrk="0" hangingPunct="0">
                <a:defRPr sz="2400">
                  <a:solidFill>
                    <a:schemeClr val="tx1"/>
                  </a:solidFill>
                  <a:latin typeface="Gill Sans MT" pitchFamily="34" charset="0"/>
                </a:defRPr>
              </a:lvl3pPr>
              <a:lvl4pPr marL="1600200" indent="-228600" eaLnBrk="0" hangingPunct="0">
                <a:defRPr sz="2400">
                  <a:solidFill>
                    <a:schemeClr val="tx1"/>
                  </a:solidFill>
                  <a:latin typeface="Gill Sans MT" pitchFamily="34" charset="0"/>
                </a:defRPr>
              </a:lvl4pPr>
              <a:lvl5pPr marL="2057400" indent="-228600" eaLnBrk="0" hangingPunct="0">
                <a:defRPr sz="2400">
                  <a:solidFill>
                    <a:schemeClr val="tx1"/>
                  </a:solidFill>
                  <a:latin typeface="Gill Sans MT" pitchFamily="34" charset="0"/>
                </a:defRPr>
              </a:lvl5pPr>
              <a:lvl6pPr marL="2514600" indent="-228600" eaLnBrk="0" fontAlgn="base" hangingPunct="0">
                <a:spcBef>
                  <a:spcPct val="0"/>
                </a:spcBef>
                <a:spcAft>
                  <a:spcPct val="0"/>
                </a:spcAft>
                <a:defRPr sz="2400">
                  <a:solidFill>
                    <a:schemeClr val="tx1"/>
                  </a:solidFill>
                  <a:latin typeface="Gill Sans MT" pitchFamily="34" charset="0"/>
                </a:defRPr>
              </a:lvl6pPr>
              <a:lvl7pPr marL="2971800" indent="-228600" eaLnBrk="0" fontAlgn="base" hangingPunct="0">
                <a:spcBef>
                  <a:spcPct val="0"/>
                </a:spcBef>
                <a:spcAft>
                  <a:spcPct val="0"/>
                </a:spcAft>
                <a:defRPr sz="2400">
                  <a:solidFill>
                    <a:schemeClr val="tx1"/>
                  </a:solidFill>
                  <a:latin typeface="Gill Sans MT" pitchFamily="34" charset="0"/>
                </a:defRPr>
              </a:lvl7pPr>
              <a:lvl8pPr marL="3429000" indent="-228600" eaLnBrk="0" fontAlgn="base" hangingPunct="0">
                <a:spcBef>
                  <a:spcPct val="0"/>
                </a:spcBef>
                <a:spcAft>
                  <a:spcPct val="0"/>
                </a:spcAft>
                <a:defRPr sz="2400">
                  <a:solidFill>
                    <a:schemeClr val="tx1"/>
                  </a:solidFill>
                  <a:latin typeface="Gill Sans MT" pitchFamily="34" charset="0"/>
                </a:defRPr>
              </a:lvl8pPr>
              <a:lvl9pPr marL="3886200" indent="-228600" eaLnBrk="0" fontAlgn="base" hangingPunct="0">
                <a:spcBef>
                  <a:spcPct val="0"/>
                </a:spcBef>
                <a:spcAft>
                  <a:spcPct val="0"/>
                </a:spcAft>
                <a:defRPr sz="2400">
                  <a:solidFill>
                    <a:schemeClr val="tx1"/>
                  </a:solidFill>
                  <a:latin typeface="Gill Sans MT" pitchFamily="34" charset="0"/>
                </a:defRPr>
              </a:lvl9pPr>
            </a:lstStyle>
            <a:p>
              <a:pPr eaLnBrk="1" hangingPunct="1">
                <a:spcBef>
                  <a:spcPct val="50000"/>
                </a:spcBef>
              </a:pPr>
              <a:r>
                <a:rPr lang="en-US" dirty="0"/>
                <a:t>D</a:t>
              </a:r>
              <a:r>
                <a:rPr lang="en-US" baseline="-25000" dirty="0"/>
                <a:t>2</a:t>
              </a:r>
              <a:r>
                <a:rPr lang="en-US" dirty="0"/>
                <a:t>:</a:t>
              </a:r>
            </a:p>
          </p:txBody>
        </p:sp>
        <p:sp>
          <p:nvSpPr>
            <p:cNvPr id="30" name="Rectangle 41"/>
            <p:cNvSpPr>
              <a:spLocks noChangeArrowheads="1"/>
            </p:cNvSpPr>
            <p:nvPr/>
          </p:nvSpPr>
          <p:spPr bwMode="auto">
            <a:xfrm>
              <a:off x="3936" y="2832"/>
              <a:ext cx="672" cy="144"/>
            </a:xfrm>
            <a:prstGeom prst="rect">
              <a:avLst/>
            </a:prstGeom>
            <a:ln>
              <a:headEnd/>
              <a:tailEnd/>
            </a:ln>
          </p:spPr>
          <p:style>
            <a:lnRef idx="1">
              <a:schemeClr val="accent6"/>
            </a:lnRef>
            <a:fillRef idx="3">
              <a:schemeClr val="accent6"/>
            </a:fillRef>
            <a:effectRef idx="2">
              <a:schemeClr val="accent6"/>
            </a:effectRef>
            <a:fontRef idx="minor">
              <a:schemeClr val="lt1"/>
            </a:fontRef>
          </p:style>
          <p:txBody>
            <a:bodyPr wrap="none" anchor="ctr"/>
            <a:lstStyle/>
            <a:p>
              <a:endParaRPr lang="en-US"/>
            </a:p>
          </p:txBody>
        </p:sp>
        <p:sp>
          <p:nvSpPr>
            <p:cNvPr id="31" name="Text Box 50"/>
            <p:cNvSpPr txBox="1">
              <a:spLocks noChangeArrowheads="1"/>
            </p:cNvSpPr>
            <p:nvPr/>
          </p:nvSpPr>
          <p:spPr bwMode="auto">
            <a:xfrm>
              <a:off x="4608" y="2630"/>
              <a:ext cx="336"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Gill Sans MT" pitchFamily="34" charset="0"/>
                </a:defRPr>
              </a:lvl1pPr>
              <a:lvl2pPr marL="742950" indent="-285750" eaLnBrk="0" hangingPunct="0">
                <a:defRPr sz="2400">
                  <a:solidFill>
                    <a:schemeClr val="tx1"/>
                  </a:solidFill>
                  <a:latin typeface="Gill Sans MT" pitchFamily="34" charset="0"/>
                </a:defRPr>
              </a:lvl2pPr>
              <a:lvl3pPr marL="1143000" indent="-228600" eaLnBrk="0" hangingPunct="0">
                <a:defRPr sz="2400">
                  <a:solidFill>
                    <a:schemeClr val="tx1"/>
                  </a:solidFill>
                  <a:latin typeface="Gill Sans MT" pitchFamily="34" charset="0"/>
                </a:defRPr>
              </a:lvl3pPr>
              <a:lvl4pPr marL="1600200" indent="-228600" eaLnBrk="0" hangingPunct="0">
                <a:defRPr sz="2400">
                  <a:solidFill>
                    <a:schemeClr val="tx1"/>
                  </a:solidFill>
                  <a:latin typeface="Gill Sans MT" pitchFamily="34" charset="0"/>
                </a:defRPr>
              </a:lvl4pPr>
              <a:lvl5pPr marL="2057400" indent="-228600" eaLnBrk="0" hangingPunct="0">
                <a:defRPr sz="2400">
                  <a:solidFill>
                    <a:schemeClr val="tx1"/>
                  </a:solidFill>
                  <a:latin typeface="Gill Sans MT" pitchFamily="34" charset="0"/>
                </a:defRPr>
              </a:lvl5pPr>
              <a:lvl6pPr marL="2514600" indent="-228600" eaLnBrk="0" fontAlgn="base" hangingPunct="0">
                <a:spcBef>
                  <a:spcPct val="0"/>
                </a:spcBef>
                <a:spcAft>
                  <a:spcPct val="0"/>
                </a:spcAft>
                <a:defRPr sz="2400">
                  <a:solidFill>
                    <a:schemeClr val="tx1"/>
                  </a:solidFill>
                  <a:latin typeface="Gill Sans MT" pitchFamily="34" charset="0"/>
                </a:defRPr>
              </a:lvl6pPr>
              <a:lvl7pPr marL="2971800" indent="-228600" eaLnBrk="0" fontAlgn="base" hangingPunct="0">
                <a:spcBef>
                  <a:spcPct val="0"/>
                </a:spcBef>
                <a:spcAft>
                  <a:spcPct val="0"/>
                </a:spcAft>
                <a:defRPr sz="2400">
                  <a:solidFill>
                    <a:schemeClr val="tx1"/>
                  </a:solidFill>
                  <a:latin typeface="Gill Sans MT" pitchFamily="34" charset="0"/>
                </a:defRPr>
              </a:lvl7pPr>
              <a:lvl8pPr marL="3429000" indent="-228600" eaLnBrk="0" fontAlgn="base" hangingPunct="0">
                <a:spcBef>
                  <a:spcPct val="0"/>
                </a:spcBef>
                <a:spcAft>
                  <a:spcPct val="0"/>
                </a:spcAft>
                <a:defRPr sz="2400">
                  <a:solidFill>
                    <a:schemeClr val="tx1"/>
                  </a:solidFill>
                  <a:latin typeface="Gill Sans MT" pitchFamily="34" charset="0"/>
                </a:defRPr>
              </a:lvl8pPr>
              <a:lvl9pPr marL="3886200" indent="-228600" eaLnBrk="0" fontAlgn="base" hangingPunct="0">
                <a:spcBef>
                  <a:spcPct val="0"/>
                </a:spcBef>
                <a:spcAft>
                  <a:spcPct val="0"/>
                </a:spcAft>
                <a:defRPr sz="2400">
                  <a:solidFill>
                    <a:schemeClr val="tx1"/>
                  </a:solidFill>
                  <a:latin typeface="Gill Sans MT" pitchFamily="34" charset="0"/>
                </a:defRPr>
              </a:lvl9pPr>
            </a:lstStyle>
            <a:p>
              <a:pPr eaLnBrk="1" hangingPunct="1">
                <a:spcBef>
                  <a:spcPct val="50000"/>
                </a:spcBef>
              </a:pPr>
              <a:r>
                <a:rPr lang="en-US" sz="2000" dirty="0" smtClean="0"/>
                <a:t>v</a:t>
              </a:r>
              <a:endParaRPr lang="en-US" sz="2000" dirty="0"/>
            </a:p>
          </p:txBody>
        </p:sp>
      </p:grpSp>
      <p:sp>
        <p:nvSpPr>
          <p:cNvPr id="39" name="TextBox 38"/>
          <p:cNvSpPr txBox="1"/>
          <p:nvPr/>
        </p:nvSpPr>
        <p:spPr>
          <a:xfrm>
            <a:off x="3009900" y="5511800"/>
            <a:ext cx="6017272" cy="1015663"/>
          </a:xfrm>
          <a:prstGeom prst="rect">
            <a:avLst/>
          </a:prstGeom>
          <a:noFill/>
        </p:spPr>
        <p:txBody>
          <a:bodyPr wrap="square" rtlCol="0">
            <a:spAutoFit/>
          </a:bodyPr>
          <a:lstStyle/>
          <a:p>
            <a:pPr algn="ctr"/>
            <a:r>
              <a:rPr lang="en-US" sz="2400" b="1" dirty="0" smtClean="0">
                <a:solidFill>
                  <a:srgbClr val="CC0000"/>
                </a:solidFill>
              </a:rPr>
              <a:t>If  p(</a:t>
            </a:r>
            <a:r>
              <a:rPr lang="en-US" sz="2400" b="1" dirty="0" err="1" smtClean="0">
                <a:solidFill>
                  <a:srgbClr val="CC0000"/>
                </a:solidFill>
              </a:rPr>
              <a:t>w|w</a:t>
            </a:r>
            <a:r>
              <a:rPr lang="en-US" sz="2400" b="1" dirty="0" smtClean="0">
                <a:solidFill>
                  <a:srgbClr val="CC0000"/>
                </a:solidFill>
              </a:rPr>
              <a:t>)&gt;p(</a:t>
            </a:r>
            <a:r>
              <a:rPr lang="en-US" sz="2400" b="1" dirty="0" err="1" smtClean="0">
                <a:solidFill>
                  <a:srgbClr val="CC0000"/>
                </a:solidFill>
              </a:rPr>
              <a:t>v|v</a:t>
            </a:r>
            <a:r>
              <a:rPr lang="en-US" sz="2400" b="1" dirty="0" smtClean="0">
                <a:solidFill>
                  <a:srgbClr val="CC0000"/>
                </a:solidFill>
              </a:rPr>
              <a:t>), D1 would be </a:t>
            </a:r>
          </a:p>
          <a:p>
            <a:pPr algn="ctr"/>
            <a:r>
              <a:rPr lang="en-US" sz="2400" b="1" dirty="0" smtClean="0">
                <a:solidFill>
                  <a:srgbClr val="CC0000"/>
                </a:solidFill>
              </a:rPr>
              <a:t>(unfairly) favored</a:t>
            </a:r>
            <a:endParaRPr lang="en-US" sz="2400" b="1" dirty="0">
              <a:solidFill>
                <a:srgbClr val="CC0000"/>
              </a:solidFill>
            </a:endParaRPr>
          </a:p>
        </p:txBody>
      </p:sp>
      <p:sp>
        <p:nvSpPr>
          <p:cNvPr id="6" name="Slide Number Placeholder 5"/>
          <p:cNvSpPr>
            <a:spLocks noGrp="1"/>
          </p:cNvSpPr>
          <p:nvPr>
            <p:ph type="sldNum" sz="quarter" idx="12"/>
          </p:nvPr>
        </p:nvSpPr>
        <p:spPr/>
        <p:txBody>
          <a:bodyPr/>
          <a:lstStyle/>
          <a:p>
            <a:fld id="{88AD08FE-21CA-447A-B5E0-10774CCDBD3A}" type="slidenum">
              <a:rPr lang="en-US" smtClean="0"/>
              <a:t>85</a:t>
            </a:fld>
            <a:endParaRPr lang="en-US"/>
          </a:p>
        </p:txBody>
      </p:sp>
      <p:pic>
        <p:nvPicPr>
          <p:cNvPr id="4" name="Picture 3"/>
          <p:cNvPicPr>
            <a:picLocks noChangeAspect="1"/>
          </p:cNvPicPr>
          <p:nvPr/>
        </p:nvPicPr>
        <p:blipFill>
          <a:blip r:embed="rId3"/>
          <a:stretch>
            <a:fillRect/>
          </a:stretch>
        </p:blipFill>
        <p:spPr>
          <a:xfrm>
            <a:off x="609600" y="1295400"/>
            <a:ext cx="7950200" cy="2413000"/>
          </a:xfrm>
          <a:prstGeom prst="rect">
            <a:avLst/>
          </a:prstGeom>
        </p:spPr>
      </p:pic>
      <p:pic>
        <p:nvPicPr>
          <p:cNvPr id="7" name="Picture 6"/>
          <p:cNvPicPr>
            <a:picLocks noChangeAspect="1"/>
          </p:cNvPicPr>
          <p:nvPr/>
        </p:nvPicPr>
        <p:blipFill>
          <a:blip r:embed="rId4"/>
          <a:stretch>
            <a:fillRect/>
          </a:stretch>
        </p:blipFill>
        <p:spPr>
          <a:xfrm>
            <a:off x="3581400" y="3683000"/>
            <a:ext cx="5029200" cy="1803400"/>
          </a:xfrm>
          <a:prstGeom prst="rect">
            <a:avLst/>
          </a:prstGeom>
        </p:spPr>
      </p:pic>
      <p:pic>
        <p:nvPicPr>
          <p:cNvPr id="8" name="Picture 7"/>
          <p:cNvPicPr>
            <a:picLocks noChangeAspect="1"/>
          </p:cNvPicPr>
          <p:nvPr/>
        </p:nvPicPr>
        <p:blipFill>
          <a:blip r:embed="rId5"/>
          <a:stretch>
            <a:fillRect/>
          </a:stretch>
        </p:blipFill>
        <p:spPr>
          <a:xfrm>
            <a:off x="685800" y="5715000"/>
            <a:ext cx="2082800" cy="685800"/>
          </a:xfrm>
          <a:prstGeom prst="rect">
            <a:avLst/>
          </a:prstGeom>
        </p:spPr>
      </p:pic>
    </p:spTree>
    <p:extLst>
      <p:ext uri="{BB962C8B-B14F-4D97-AF65-F5344CB8AC3E}">
        <p14:creationId xmlns:p14="http://schemas.microsoft.com/office/powerpoint/2010/main" val="2276970709"/>
      </p:ext>
    </p:extLst>
  </p:cSld>
  <p:clrMapOvr>
    <a:masterClrMapping/>
  </p:clrMapOvr>
  <p:timing>
    <p:tnLst>
      <p:par>
        <p:cTn xmlns:p14="http://schemas.microsoft.com/office/powerpoint/2010/mai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000090"/>
                </a:solidFill>
                <a:latin typeface="Arial"/>
                <a:cs typeface="Arial"/>
              </a:rPr>
              <a:t>General Constraint 2</a:t>
            </a:r>
            <a:endParaRPr lang="en-US" b="1" dirty="0">
              <a:solidFill>
                <a:srgbClr val="000090"/>
              </a:solidFill>
              <a:latin typeface="Arial"/>
              <a:cs typeface="Arial"/>
            </a:endParaRPr>
          </a:p>
        </p:txBody>
      </p:sp>
      <p:sp>
        <p:nvSpPr>
          <p:cNvPr id="3" name="Content Placeholder 2"/>
          <p:cNvSpPr>
            <a:spLocks noGrp="1"/>
          </p:cNvSpPr>
          <p:nvPr>
            <p:ph idx="1"/>
          </p:nvPr>
        </p:nvSpPr>
        <p:spPr>
          <a:xfrm>
            <a:off x="228600" y="1295400"/>
            <a:ext cx="8686800" cy="5029200"/>
          </a:xfrm>
        </p:spPr>
        <p:txBody>
          <a:bodyPr/>
          <a:lstStyle/>
          <a:p>
            <a:pPr marL="1828800" lvl="4" indent="0">
              <a:buNone/>
            </a:pPr>
            <a:endParaRPr lang="en-US" sz="3200" b="1" i="1" dirty="0" smtClean="0">
              <a:solidFill>
                <a:srgbClr val="CC0000"/>
              </a:solidFill>
              <a:latin typeface="Cambria Math"/>
              <a:ea typeface="Cambria Math"/>
            </a:endParaRPr>
          </a:p>
          <a:p>
            <a:pPr marL="1828800" lvl="4" indent="0">
              <a:buNone/>
            </a:pPr>
            <a:endParaRPr lang="en-US" sz="3200" b="1" i="1" dirty="0">
              <a:solidFill>
                <a:srgbClr val="CC0000"/>
              </a:solidFill>
              <a:latin typeface="Cambria Math"/>
              <a:ea typeface="Cambria Math"/>
            </a:endParaRPr>
          </a:p>
          <a:p>
            <a:pPr marL="1828800" lvl="4" indent="0">
              <a:buNone/>
            </a:pPr>
            <a:endParaRPr lang="en-US" sz="3200" b="1" i="1" dirty="0" smtClean="0">
              <a:solidFill>
                <a:srgbClr val="CC0000"/>
              </a:solidFill>
              <a:ea typeface="Cambria Math"/>
            </a:endParaRPr>
          </a:p>
          <a:p>
            <a:pPr marL="514350" lvl="1" indent="0">
              <a:buNone/>
            </a:pPr>
            <a:endParaRPr lang="en-US" sz="3600" b="1" i="1" dirty="0" smtClean="0">
              <a:solidFill>
                <a:srgbClr val="CC0000"/>
              </a:solidFill>
            </a:endParaRPr>
          </a:p>
        </p:txBody>
      </p:sp>
      <p:grpSp>
        <p:nvGrpSpPr>
          <p:cNvPr id="14" name="Group 53"/>
          <p:cNvGrpSpPr>
            <a:grpSpLocks/>
          </p:cNvGrpSpPr>
          <p:nvPr/>
        </p:nvGrpSpPr>
        <p:grpSpPr bwMode="auto">
          <a:xfrm>
            <a:off x="312388" y="4173027"/>
            <a:ext cx="2514600" cy="701675"/>
            <a:chOff x="3360" y="2630"/>
            <a:chExt cx="1584" cy="442"/>
          </a:xfrm>
        </p:grpSpPr>
        <p:sp>
          <p:nvSpPr>
            <p:cNvPr id="15" name="Rectangle 39"/>
            <p:cNvSpPr>
              <a:spLocks noChangeArrowheads="1"/>
            </p:cNvSpPr>
            <p:nvPr/>
          </p:nvSpPr>
          <p:spPr bwMode="auto">
            <a:xfrm>
              <a:off x="4608" y="2832"/>
              <a:ext cx="144" cy="144"/>
            </a:xfrm>
            <a:prstGeom prst="rect">
              <a:avLst/>
            </a:prstGeom>
            <a:ln>
              <a:headEnd/>
              <a:tailEnd/>
            </a:ln>
          </p:spPr>
          <p:style>
            <a:lnRef idx="1">
              <a:schemeClr val="accent2"/>
            </a:lnRef>
            <a:fillRef idx="3">
              <a:schemeClr val="accent2"/>
            </a:fillRef>
            <a:effectRef idx="2">
              <a:schemeClr val="accent2"/>
            </a:effectRef>
            <a:fontRef idx="minor">
              <a:schemeClr val="lt1"/>
            </a:fontRef>
          </p:style>
          <p:txBody>
            <a:bodyPr wrap="none" anchor="ctr"/>
            <a:lstStyle/>
            <a:p>
              <a:endParaRPr lang="en-US"/>
            </a:p>
          </p:txBody>
        </p:sp>
        <p:sp>
          <p:nvSpPr>
            <p:cNvPr id="16" name="Text Box 40"/>
            <p:cNvSpPr txBox="1">
              <a:spLocks noChangeArrowheads="1"/>
            </p:cNvSpPr>
            <p:nvPr/>
          </p:nvSpPr>
          <p:spPr bwMode="auto">
            <a:xfrm>
              <a:off x="3360" y="2784"/>
              <a:ext cx="576"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Gill Sans MT" pitchFamily="34" charset="0"/>
                </a:defRPr>
              </a:lvl1pPr>
              <a:lvl2pPr marL="742950" indent="-285750" eaLnBrk="0" hangingPunct="0">
                <a:defRPr sz="2400">
                  <a:solidFill>
                    <a:schemeClr val="tx1"/>
                  </a:solidFill>
                  <a:latin typeface="Gill Sans MT" pitchFamily="34" charset="0"/>
                </a:defRPr>
              </a:lvl2pPr>
              <a:lvl3pPr marL="1143000" indent="-228600" eaLnBrk="0" hangingPunct="0">
                <a:defRPr sz="2400">
                  <a:solidFill>
                    <a:schemeClr val="tx1"/>
                  </a:solidFill>
                  <a:latin typeface="Gill Sans MT" pitchFamily="34" charset="0"/>
                </a:defRPr>
              </a:lvl3pPr>
              <a:lvl4pPr marL="1600200" indent="-228600" eaLnBrk="0" hangingPunct="0">
                <a:defRPr sz="2400">
                  <a:solidFill>
                    <a:schemeClr val="tx1"/>
                  </a:solidFill>
                  <a:latin typeface="Gill Sans MT" pitchFamily="34" charset="0"/>
                </a:defRPr>
              </a:lvl4pPr>
              <a:lvl5pPr marL="2057400" indent="-228600" eaLnBrk="0" hangingPunct="0">
                <a:defRPr sz="2400">
                  <a:solidFill>
                    <a:schemeClr val="tx1"/>
                  </a:solidFill>
                  <a:latin typeface="Gill Sans MT" pitchFamily="34" charset="0"/>
                </a:defRPr>
              </a:lvl5pPr>
              <a:lvl6pPr marL="2514600" indent="-228600" eaLnBrk="0" fontAlgn="base" hangingPunct="0">
                <a:spcBef>
                  <a:spcPct val="0"/>
                </a:spcBef>
                <a:spcAft>
                  <a:spcPct val="0"/>
                </a:spcAft>
                <a:defRPr sz="2400">
                  <a:solidFill>
                    <a:schemeClr val="tx1"/>
                  </a:solidFill>
                  <a:latin typeface="Gill Sans MT" pitchFamily="34" charset="0"/>
                </a:defRPr>
              </a:lvl6pPr>
              <a:lvl7pPr marL="2971800" indent="-228600" eaLnBrk="0" fontAlgn="base" hangingPunct="0">
                <a:spcBef>
                  <a:spcPct val="0"/>
                </a:spcBef>
                <a:spcAft>
                  <a:spcPct val="0"/>
                </a:spcAft>
                <a:defRPr sz="2400">
                  <a:solidFill>
                    <a:schemeClr val="tx1"/>
                  </a:solidFill>
                  <a:latin typeface="Gill Sans MT" pitchFamily="34" charset="0"/>
                </a:defRPr>
              </a:lvl7pPr>
              <a:lvl8pPr marL="3429000" indent="-228600" eaLnBrk="0" fontAlgn="base" hangingPunct="0">
                <a:spcBef>
                  <a:spcPct val="0"/>
                </a:spcBef>
                <a:spcAft>
                  <a:spcPct val="0"/>
                </a:spcAft>
                <a:defRPr sz="2400">
                  <a:solidFill>
                    <a:schemeClr val="tx1"/>
                  </a:solidFill>
                  <a:latin typeface="Gill Sans MT" pitchFamily="34" charset="0"/>
                </a:defRPr>
              </a:lvl8pPr>
              <a:lvl9pPr marL="3886200" indent="-228600" eaLnBrk="0" fontAlgn="base" hangingPunct="0">
                <a:spcBef>
                  <a:spcPct val="0"/>
                </a:spcBef>
                <a:spcAft>
                  <a:spcPct val="0"/>
                </a:spcAft>
                <a:defRPr sz="2400">
                  <a:solidFill>
                    <a:schemeClr val="tx1"/>
                  </a:solidFill>
                  <a:latin typeface="Gill Sans MT" pitchFamily="34" charset="0"/>
                </a:defRPr>
              </a:lvl9pPr>
            </a:lstStyle>
            <a:p>
              <a:pPr eaLnBrk="1" hangingPunct="1">
                <a:spcBef>
                  <a:spcPct val="50000"/>
                </a:spcBef>
              </a:pPr>
              <a:r>
                <a:rPr lang="en-US" dirty="0" smtClean="0"/>
                <a:t>D</a:t>
              </a:r>
              <a:r>
                <a:rPr lang="en-US" baseline="-25000" dirty="0" smtClean="0"/>
                <a:t>1</a:t>
              </a:r>
              <a:r>
                <a:rPr lang="en-US" dirty="0" smtClean="0"/>
                <a:t>:</a:t>
              </a:r>
              <a:endParaRPr lang="en-US" dirty="0"/>
            </a:p>
          </p:txBody>
        </p:sp>
        <p:sp>
          <p:nvSpPr>
            <p:cNvPr id="17" name="Rectangle 41"/>
            <p:cNvSpPr>
              <a:spLocks noChangeArrowheads="1"/>
            </p:cNvSpPr>
            <p:nvPr/>
          </p:nvSpPr>
          <p:spPr bwMode="auto">
            <a:xfrm>
              <a:off x="3936" y="2832"/>
              <a:ext cx="672" cy="144"/>
            </a:xfrm>
            <a:prstGeom prst="rect">
              <a:avLst/>
            </a:prstGeom>
            <a:ln>
              <a:headEnd/>
              <a:tailEnd/>
            </a:ln>
          </p:spPr>
          <p:style>
            <a:lnRef idx="1">
              <a:schemeClr val="accent6"/>
            </a:lnRef>
            <a:fillRef idx="3">
              <a:schemeClr val="accent6"/>
            </a:fillRef>
            <a:effectRef idx="2">
              <a:schemeClr val="accent6"/>
            </a:effectRef>
            <a:fontRef idx="minor">
              <a:schemeClr val="lt1"/>
            </a:fontRef>
          </p:style>
          <p:txBody>
            <a:bodyPr wrap="none" anchor="ctr"/>
            <a:lstStyle/>
            <a:p>
              <a:endParaRPr lang="en-US"/>
            </a:p>
          </p:txBody>
        </p:sp>
        <p:sp>
          <p:nvSpPr>
            <p:cNvPr id="18" name="Text Box 50"/>
            <p:cNvSpPr txBox="1">
              <a:spLocks noChangeArrowheads="1"/>
            </p:cNvSpPr>
            <p:nvPr/>
          </p:nvSpPr>
          <p:spPr bwMode="auto">
            <a:xfrm>
              <a:off x="4608" y="2630"/>
              <a:ext cx="336"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Gill Sans MT" pitchFamily="34" charset="0"/>
                </a:defRPr>
              </a:lvl1pPr>
              <a:lvl2pPr marL="742950" indent="-285750" eaLnBrk="0" hangingPunct="0">
                <a:defRPr sz="2400">
                  <a:solidFill>
                    <a:schemeClr val="tx1"/>
                  </a:solidFill>
                  <a:latin typeface="Gill Sans MT" pitchFamily="34" charset="0"/>
                </a:defRPr>
              </a:lvl2pPr>
              <a:lvl3pPr marL="1143000" indent="-228600" eaLnBrk="0" hangingPunct="0">
                <a:defRPr sz="2400">
                  <a:solidFill>
                    <a:schemeClr val="tx1"/>
                  </a:solidFill>
                  <a:latin typeface="Gill Sans MT" pitchFamily="34" charset="0"/>
                </a:defRPr>
              </a:lvl3pPr>
              <a:lvl4pPr marL="1600200" indent="-228600" eaLnBrk="0" hangingPunct="0">
                <a:defRPr sz="2400">
                  <a:solidFill>
                    <a:schemeClr val="tx1"/>
                  </a:solidFill>
                  <a:latin typeface="Gill Sans MT" pitchFamily="34" charset="0"/>
                </a:defRPr>
              </a:lvl4pPr>
              <a:lvl5pPr marL="2057400" indent="-228600" eaLnBrk="0" hangingPunct="0">
                <a:defRPr sz="2400">
                  <a:solidFill>
                    <a:schemeClr val="tx1"/>
                  </a:solidFill>
                  <a:latin typeface="Gill Sans MT" pitchFamily="34" charset="0"/>
                </a:defRPr>
              </a:lvl5pPr>
              <a:lvl6pPr marL="2514600" indent="-228600" eaLnBrk="0" fontAlgn="base" hangingPunct="0">
                <a:spcBef>
                  <a:spcPct val="0"/>
                </a:spcBef>
                <a:spcAft>
                  <a:spcPct val="0"/>
                </a:spcAft>
                <a:defRPr sz="2400">
                  <a:solidFill>
                    <a:schemeClr val="tx1"/>
                  </a:solidFill>
                  <a:latin typeface="Gill Sans MT" pitchFamily="34" charset="0"/>
                </a:defRPr>
              </a:lvl6pPr>
              <a:lvl7pPr marL="2971800" indent="-228600" eaLnBrk="0" fontAlgn="base" hangingPunct="0">
                <a:spcBef>
                  <a:spcPct val="0"/>
                </a:spcBef>
                <a:spcAft>
                  <a:spcPct val="0"/>
                </a:spcAft>
                <a:defRPr sz="2400">
                  <a:solidFill>
                    <a:schemeClr val="tx1"/>
                  </a:solidFill>
                  <a:latin typeface="Gill Sans MT" pitchFamily="34" charset="0"/>
                </a:defRPr>
              </a:lvl7pPr>
              <a:lvl8pPr marL="3429000" indent="-228600" eaLnBrk="0" fontAlgn="base" hangingPunct="0">
                <a:spcBef>
                  <a:spcPct val="0"/>
                </a:spcBef>
                <a:spcAft>
                  <a:spcPct val="0"/>
                </a:spcAft>
                <a:defRPr sz="2400">
                  <a:solidFill>
                    <a:schemeClr val="tx1"/>
                  </a:solidFill>
                  <a:latin typeface="Gill Sans MT" pitchFamily="34" charset="0"/>
                </a:defRPr>
              </a:lvl8pPr>
              <a:lvl9pPr marL="3886200" indent="-228600" eaLnBrk="0" fontAlgn="base" hangingPunct="0">
                <a:spcBef>
                  <a:spcPct val="0"/>
                </a:spcBef>
                <a:spcAft>
                  <a:spcPct val="0"/>
                </a:spcAft>
                <a:defRPr sz="2400">
                  <a:solidFill>
                    <a:schemeClr val="tx1"/>
                  </a:solidFill>
                  <a:latin typeface="Gill Sans MT" pitchFamily="34" charset="0"/>
                </a:defRPr>
              </a:lvl9pPr>
            </a:lstStyle>
            <a:p>
              <a:pPr eaLnBrk="1" hangingPunct="1">
                <a:spcBef>
                  <a:spcPct val="50000"/>
                </a:spcBef>
              </a:pPr>
              <a:r>
                <a:rPr lang="en-US" sz="2000" dirty="0" smtClean="0"/>
                <a:t>w</a:t>
              </a:r>
              <a:endParaRPr lang="en-US" sz="2000" dirty="0"/>
            </a:p>
          </p:txBody>
        </p:sp>
      </p:grpSp>
      <p:grpSp>
        <p:nvGrpSpPr>
          <p:cNvPr id="22" name="Group 51"/>
          <p:cNvGrpSpPr>
            <a:grpSpLocks/>
          </p:cNvGrpSpPr>
          <p:nvPr/>
        </p:nvGrpSpPr>
        <p:grpSpPr bwMode="auto">
          <a:xfrm>
            <a:off x="581025" y="2889992"/>
            <a:ext cx="1524000" cy="715963"/>
            <a:chOff x="3408" y="1668"/>
            <a:chExt cx="960" cy="451"/>
          </a:xfrm>
        </p:grpSpPr>
        <p:sp>
          <p:nvSpPr>
            <p:cNvPr id="23" name="Text Box 30"/>
            <p:cNvSpPr txBox="1">
              <a:spLocks noChangeArrowheads="1"/>
            </p:cNvSpPr>
            <p:nvPr/>
          </p:nvSpPr>
          <p:spPr bwMode="auto">
            <a:xfrm>
              <a:off x="3408" y="1831"/>
              <a:ext cx="336"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Gill Sans MT" pitchFamily="34" charset="0"/>
                </a:defRPr>
              </a:lvl1pPr>
              <a:lvl2pPr marL="742950" indent="-285750" eaLnBrk="0" hangingPunct="0">
                <a:defRPr sz="2400">
                  <a:solidFill>
                    <a:schemeClr val="tx1"/>
                  </a:solidFill>
                  <a:latin typeface="Gill Sans MT" pitchFamily="34" charset="0"/>
                </a:defRPr>
              </a:lvl2pPr>
              <a:lvl3pPr marL="1143000" indent="-228600" eaLnBrk="0" hangingPunct="0">
                <a:defRPr sz="2400">
                  <a:solidFill>
                    <a:schemeClr val="tx1"/>
                  </a:solidFill>
                  <a:latin typeface="Gill Sans MT" pitchFamily="34" charset="0"/>
                </a:defRPr>
              </a:lvl3pPr>
              <a:lvl4pPr marL="1600200" indent="-228600" eaLnBrk="0" hangingPunct="0">
                <a:defRPr sz="2400">
                  <a:solidFill>
                    <a:schemeClr val="tx1"/>
                  </a:solidFill>
                  <a:latin typeface="Gill Sans MT" pitchFamily="34" charset="0"/>
                </a:defRPr>
              </a:lvl4pPr>
              <a:lvl5pPr marL="2057400" indent="-228600" eaLnBrk="0" hangingPunct="0">
                <a:defRPr sz="2400">
                  <a:solidFill>
                    <a:schemeClr val="tx1"/>
                  </a:solidFill>
                  <a:latin typeface="Gill Sans MT" pitchFamily="34" charset="0"/>
                </a:defRPr>
              </a:lvl5pPr>
              <a:lvl6pPr marL="2514600" indent="-228600" eaLnBrk="0" fontAlgn="base" hangingPunct="0">
                <a:spcBef>
                  <a:spcPct val="0"/>
                </a:spcBef>
                <a:spcAft>
                  <a:spcPct val="0"/>
                </a:spcAft>
                <a:defRPr sz="2400">
                  <a:solidFill>
                    <a:schemeClr val="tx1"/>
                  </a:solidFill>
                  <a:latin typeface="Gill Sans MT" pitchFamily="34" charset="0"/>
                </a:defRPr>
              </a:lvl6pPr>
              <a:lvl7pPr marL="2971800" indent="-228600" eaLnBrk="0" fontAlgn="base" hangingPunct="0">
                <a:spcBef>
                  <a:spcPct val="0"/>
                </a:spcBef>
                <a:spcAft>
                  <a:spcPct val="0"/>
                </a:spcAft>
                <a:defRPr sz="2400">
                  <a:solidFill>
                    <a:schemeClr val="tx1"/>
                  </a:solidFill>
                  <a:latin typeface="Gill Sans MT" pitchFamily="34" charset="0"/>
                </a:defRPr>
              </a:lvl7pPr>
              <a:lvl8pPr marL="3429000" indent="-228600" eaLnBrk="0" fontAlgn="base" hangingPunct="0">
                <a:spcBef>
                  <a:spcPct val="0"/>
                </a:spcBef>
                <a:spcAft>
                  <a:spcPct val="0"/>
                </a:spcAft>
                <a:defRPr sz="2400">
                  <a:solidFill>
                    <a:schemeClr val="tx1"/>
                  </a:solidFill>
                  <a:latin typeface="Gill Sans MT" pitchFamily="34" charset="0"/>
                </a:defRPr>
              </a:lvl8pPr>
              <a:lvl9pPr marL="3886200" indent="-228600" eaLnBrk="0" fontAlgn="base" hangingPunct="0">
                <a:spcBef>
                  <a:spcPct val="0"/>
                </a:spcBef>
                <a:spcAft>
                  <a:spcPct val="0"/>
                </a:spcAft>
                <a:defRPr sz="2400">
                  <a:solidFill>
                    <a:schemeClr val="tx1"/>
                  </a:solidFill>
                  <a:latin typeface="Gill Sans MT" pitchFamily="34" charset="0"/>
                </a:defRPr>
              </a:lvl9pPr>
            </a:lstStyle>
            <a:p>
              <a:pPr eaLnBrk="1" hangingPunct="1">
                <a:spcBef>
                  <a:spcPct val="50000"/>
                </a:spcBef>
              </a:pPr>
              <a:r>
                <a:rPr lang="en-US"/>
                <a:t>Q:</a:t>
              </a:r>
            </a:p>
          </p:txBody>
        </p:sp>
        <p:sp>
          <p:nvSpPr>
            <p:cNvPr id="24" name="Rectangle 32"/>
            <p:cNvSpPr>
              <a:spLocks noChangeArrowheads="1"/>
            </p:cNvSpPr>
            <p:nvPr/>
          </p:nvSpPr>
          <p:spPr bwMode="auto">
            <a:xfrm>
              <a:off x="3936" y="1927"/>
              <a:ext cx="144" cy="144"/>
            </a:xfrm>
            <a:prstGeom prst="rect">
              <a:avLst/>
            </a:prstGeom>
            <a:ln>
              <a:headEnd/>
              <a:tailEnd/>
            </a:ln>
          </p:spPr>
          <p:style>
            <a:lnRef idx="1">
              <a:schemeClr val="accent2"/>
            </a:lnRef>
            <a:fillRef idx="3">
              <a:schemeClr val="accent2"/>
            </a:fillRef>
            <a:effectRef idx="2">
              <a:schemeClr val="accent2"/>
            </a:effectRef>
            <a:fontRef idx="minor">
              <a:schemeClr val="lt1"/>
            </a:fontRef>
          </p:style>
          <p:txBody>
            <a:bodyPr wrap="none" anchor="ctr"/>
            <a:lstStyle/>
            <a:p>
              <a:endParaRPr lang="en-US"/>
            </a:p>
          </p:txBody>
        </p:sp>
        <p:sp>
          <p:nvSpPr>
            <p:cNvPr id="26" name="Text Box 48"/>
            <p:cNvSpPr txBox="1">
              <a:spLocks noChangeArrowheads="1"/>
            </p:cNvSpPr>
            <p:nvPr/>
          </p:nvSpPr>
          <p:spPr bwMode="auto">
            <a:xfrm>
              <a:off x="3876" y="1668"/>
              <a:ext cx="492"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Gill Sans MT" pitchFamily="34" charset="0"/>
                </a:defRPr>
              </a:lvl1pPr>
              <a:lvl2pPr marL="742950" indent="-285750" eaLnBrk="0" hangingPunct="0">
                <a:defRPr sz="2400">
                  <a:solidFill>
                    <a:schemeClr val="tx1"/>
                  </a:solidFill>
                  <a:latin typeface="Gill Sans MT" pitchFamily="34" charset="0"/>
                </a:defRPr>
              </a:lvl2pPr>
              <a:lvl3pPr marL="1143000" indent="-228600" eaLnBrk="0" hangingPunct="0">
                <a:defRPr sz="2400">
                  <a:solidFill>
                    <a:schemeClr val="tx1"/>
                  </a:solidFill>
                  <a:latin typeface="Gill Sans MT" pitchFamily="34" charset="0"/>
                </a:defRPr>
              </a:lvl3pPr>
              <a:lvl4pPr marL="1600200" indent="-228600" eaLnBrk="0" hangingPunct="0">
                <a:defRPr sz="2400">
                  <a:solidFill>
                    <a:schemeClr val="tx1"/>
                  </a:solidFill>
                  <a:latin typeface="Gill Sans MT" pitchFamily="34" charset="0"/>
                </a:defRPr>
              </a:lvl4pPr>
              <a:lvl5pPr marL="2057400" indent="-228600" eaLnBrk="0" hangingPunct="0">
                <a:defRPr sz="2400">
                  <a:solidFill>
                    <a:schemeClr val="tx1"/>
                  </a:solidFill>
                  <a:latin typeface="Gill Sans MT" pitchFamily="34" charset="0"/>
                </a:defRPr>
              </a:lvl5pPr>
              <a:lvl6pPr marL="2514600" indent="-228600" eaLnBrk="0" fontAlgn="base" hangingPunct="0">
                <a:spcBef>
                  <a:spcPct val="0"/>
                </a:spcBef>
                <a:spcAft>
                  <a:spcPct val="0"/>
                </a:spcAft>
                <a:defRPr sz="2400">
                  <a:solidFill>
                    <a:schemeClr val="tx1"/>
                  </a:solidFill>
                  <a:latin typeface="Gill Sans MT" pitchFamily="34" charset="0"/>
                </a:defRPr>
              </a:lvl6pPr>
              <a:lvl7pPr marL="2971800" indent="-228600" eaLnBrk="0" fontAlgn="base" hangingPunct="0">
                <a:spcBef>
                  <a:spcPct val="0"/>
                </a:spcBef>
                <a:spcAft>
                  <a:spcPct val="0"/>
                </a:spcAft>
                <a:defRPr sz="2400">
                  <a:solidFill>
                    <a:schemeClr val="tx1"/>
                  </a:solidFill>
                  <a:latin typeface="Gill Sans MT" pitchFamily="34" charset="0"/>
                </a:defRPr>
              </a:lvl7pPr>
              <a:lvl8pPr marL="3429000" indent="-228600" eaLnBrk="0" fontAlgn="base" hangingPunct="0">
                <a:spcBef>
                  <a:spcPct val="0"/>
                </a:spcBef>
                <a:spcAft>
                  <a:spcPct val="0"/>
                </a:spcAft>
                <a:defRPr sz="2400">
                  <a:solidFill>
                    <a:schemeClr val="tx1"/>
                  </a:solidFill>
                  <a:latin typeface="Gill Sans MT" pitchFamily="34" charset="0"/>
                </a:defRPr>
              </a:lvl8pPr>
              <a:lvl9pPr marL="3886200" indent="-228600" eaLnBrk="0" fontAlgn="base" hangingPunct="0">
                <a:spcBef>
                  <a:spcPct val="0"/>
                </a:spcBef>
                <a:spcAft>
                  <a:spcPct val="0"/>
                </a:spcAft>
                <a:defRPr sz="2400">
                  <a:solidFill>
                    <a:schemeClr val="tx1"/>
                  </a:solidFill>
                  <a:latin typeface="Gill Sans MT" pitchFamily="34" charset="0"/>
                </a:defRPr>
              </a:lvl9pPr>
            </a:lstStyle>
            <a:p>
              <a:pPr eaLnBrk="1" hangingPunct="1">
                <a:spcBef>
                  <a:spcPct val="50000"/>
                </a:spcBef>
              </a:pPr>
              <a:r>
                <a:rPr lang="en-US" sz="2000" dirty="0"/>
                <a:t>w</a:t>
              </a:r>
              <a:r>
                <a:rPr lang="en-US" sz="2000" dirty="0" smtClean="0"/>
                <a:t>  </a:t>
              </a:r>
              <a:endParaRPr lang="en-US" sz="2000" dirty="0"/>
            </a:p>
          </p:txBody>
        </p:sp>
      </p:grpSp>
      <p:grpSp>
        <p:nvGrpSpPr>
          <p:cNvPr id="27" name="Group 53"/>
          <p:cNvGrpSpPr>
            <a:grpSpLocks/>
          </p:cNvGrpSpPr>
          <p:nvPr/>
        </p:nvGrpSpPr>
        <p:grpSpPr bwMode="auto">
          <a:xfrm>
            <a:off x="312388" y="4962525"/>
            <a:ext cx="2535238" cy="701675"/>
            <a:chOff x="3360" y="2630"/>
            <a:chExt cx="1597" cy="442"/>
          </a:xfrm>
        </p:grpSpPr>
        <p:sp>
          <p:nvSpPr>
            <p:cNvPr id="28" name="Rectangle 39"/>
            <p:cNvSpPr>
              <a:spLocks noChangeArrowheads="1"/>
            </p:cNvSpPr>
            <p:nvPr/>
          </p:nvSpPr>
          <p:spPr bwMode="auto">
            <a:xfrm>
              <a:off x="4608" y="2832"/>
              <a:ext cx="144" cy="144"/>
            </a:xfrm>
            <a:prstGeom prst="rect">
              <a:avLst/>
            </a:prstGeom>
            <a:ln>
              <a:headEnd/>
              <a:tailEnd/>
            </a:ln>
          </p:spPr>
          <p:style>
            <a:lnRef idx="1">
              <a:schemeClr val="accent5"/>
            </a:lnRef>
            <a:fillRef idx="3">
              <a:schemeClr val="accent5"/>
            </a:fillRef>
            <a:effectRef idx="2">
              <a:schemeClr val="accent5"/>
            </a:effectRef>
            <a:fontRef idx="minor">
              <a:schemeClr val="lt1"/>
            </a:fontRef>
          </p:style>
          <p:txBody>
            <a:bodyPr wrap="none" anchor="ctr"/>
            <a:lstStyle/>
            <a:p>
              <a:endParaRPr lang="en-US"/>
            </a:p>
          </p:txBody>
        </p:sp>
        <p:sp>
          <p:nvSpPr>
            <p:cNvPr id="29" name="Text Box 40"/>
            <p:cNvSpPr txBox="1">
              <a:spLocks noChangeArrowheads="1"/>
            </p:cNvSpPr>
            <p:nvPr/>
          </p:nvSpPr>
          <p:spPr bwMode="auto">
            <a:xfrm>
              <a:off x="3360" y="2784"/>
              <a:ext cx="576"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Gill Sans MT" pitchFamily="34" charset="0"/>
                </a:defRPr>
              </a:lvl1pPr>
              <a:lvl2pPr marL="742950" indent="-285750" eaLnBrk="0" hangingPunct="0">
                <a:defRPr sz="2400">
                  <a:solidFill>
                    <a:schemeClr val="tx1"/>
                  </a:solidFill>
                  <a:latin typeface="Gill Sans MT" pitchFamily="34" charset="0"/>
                </a:defRPr>
              </a:lvl2pPr>
              <a:lvl3pPr marL="1143000" indent="-228600" eaLnBrk="0" hangingPunct="0">
                <a:defRPr sz="2400">
                  <a:solidFill>
                    <a:schemeClr val="tx1"/>
                  </a:solidFill>
                  <a:latin typeface="Gill Sans MT" pitchFamily="34" charset="0"/>
                </a:defRPr>
              </a:lvl3pPr>
              <a:lvl4pPr marL="1600200" indent="-228600" eaLnBrk="0" hangingPunct="0">
                <a:defRPr sz="2400">
                  <a:solidFill>
                    <a:schemeClr val="tx1"/>
                  </a:solidFill>
                  <a:latin typeface="Gill Sans MT" pitchFamily="34" charset="0"/>
                </a:defRPr>
              </a:lvl4pPr>
              <a:lvl5pPr marL="2057400" indent="-228600" eaLnBrk="0" hangingPunct="0">
                <a:defRPr sz="2400">
                  <a:solidFill>
                    <a:schemeClr val="tx1"/>
                  </a:solidFill>
                  <a:latin typeface="Gill Sans MT" pitchFamily="34" charset="0"/>
                </a:defRPr>
              </a:lvl5pPr>
              <a:lvl6pPr marL="2514600" indent="-228600" eaLnBrk="0" fontAlgn="base" hangingPunct="0">
                <a:spcBef>
                  <a:spcPct val="0"/>
                </a:spcBef>
                <a:spcAft>
                  <a:spcPct val="0"/>
                </a:spcAft>
                <a:defRPr sz="2400">
                  <a:solidFill>
                    <a:schemeClr val="tx1"/>
                  </a:solidFill>
                  <a:latin typeface="Gill Sans MT" pitchFamily="34" charset="0"/>
                </a:defRPr>
              </a:lvl6pPr>
              <a:lvl7pPr marL="2971800" indent="-228600" eaLnBrk="0" fontAlgn="base" hangingPunct="0">
                <a:spcBef>
                  <a:spcPct val="0"/>
                </a:spcBef>
                <a:spcAft>
                  <a:spcPct val="0"/>
                </a:spcAft>
                <a:defRPr sz="2400">
                  <a:solidFill>
                    <a:schemeClr val="tx1"/>
                  </a:solidFill>
                  <a:latin typeface="Gill Sans MT" pitchFamily="34" charset="0"/>
                </a:defRPr>
              </a:lvl7pPr>
              <a:lvl8pPr marL="3429000" indent="-228600" eaLnBrk="0" fontAlgn="base" hangingPunct="0">
                <a:spcBef>
                  <a:spcPct val="0"/>
                </a:spcBef>
                <a:spcAft>
                  <a:spcPct val="0"/>
                </a:spcAft>
                <a:defRPr sz="2400">
                  <a:solidFill>
                    <a:schemeClr val="tx1"/>
                  </a:solidFill>
                  <a:latin typeface="Gill Sans MT" pitchFamily="34" charset="0"/>
                </a:defRPr>
              </a:lvl8pPr>
              <a:lvl9pPr marL="3886200" indent="-228600" eaLnBrk="0" fontAlgn="base" hangingPunct="0">
                <a:spcBef>
                  <a:spcPct val="0"/>
                </a:spcBef>
                <a:spcAft>
                  <a:spcPct val="0"/>
                </a:spcAft>
                <a:defRPr sz="2400">
                  <a:solidFill>
                    <a:schemeClr val="tx1"/>
                  </a:solidFill>
                  <a:latin typeface="Gill Sans MT" pitchFamily="34" charset="0"/>
                </a:defRPr>
              </a:lvl9pPr>
            </a:lstStyle>
            <a:p>
              <a:pPr eaLnBrk="1" hangingPunct="1">
                <a:spcBef>
                  <a:spcPct val="50000"/>
                </a:spcBef>
              </a:pPr>
              <a:r>
                <a:rPr lang="en-US" dirty="0"/>
                <a:t>D</a:t>
              </a:r>
              <a:r>
                <a:rPr lang="en-US" baseline="-25000" dirty="0"/>
                <a:t>2</a:t>
              </a:r>
              <a:r>
                <a:rPr lang="en-US" dirty="0"/>
                <a:t>:</a:t>
              </a:r>
            </a:p>
          </p:txBody>
        </p:sp>
        <p:sp>
          <p:nvSpPr>
            <p:cNvPr id="30" name="Rectangle 41"/>
            <p:cNvSpPr>
              <a:spLocks noChangeArrowheads="1"/>
            </p:cNvSpPr>
            <p:nvPr/>
          </p:nvSpPr>
          <p:spPr bwMode="auto">
            <a:xfrm>
              <a:off x="3936" y="2832"/>
              <a:ext cx="672" cy="144"/>
            </a:xfrm>
            <a:prstGeom prst="rect">
              <a:avLst/>
            </a:prstGeom>
            <a:ln>
              <a:headEnd/>
              <a:tailEnd/>
            </a:ln>
          </p:spPr>
          <p:style>
            <a:lnRef idx="1">
              <a:schemeClr val="accent6"/>
            </a:lnRef>
            <a:fillRef idx="3">
              <a:schemeClr val="accent6"/>
            </a:fillRef>
            <a:effectRef idx="2">
              <a:schemeClr val="accent6"/>
            </a:effectRef>
            <a:fontRef idx="minor">
              <a:schemeClr val="lt1"/>
            </a:fontRef>
          </p:style>
          <p:txBody>
            <a:bodyPr wrap="none" anchor="ctr"/>
            <a:lstStyle/>
            <a:p>
              <a:endParaRPr lang="en-US"/>
            </a:p>
          </p:txBody>
        </p:sp>
        <p:sp>
          <p:nvSpPr>
            <p:cNvPr id="31" name="Text Box 50"/>
            <p:cNvSpPr txBox="1">
              <a:spLocks noChangeArrowheads="1"/>
            </p:cNvSpPr>
            <p:nvPr/>
          </p:nvSpPr>
          <p:spPr bwMode="auto">
            <a:xfrm>
              <a:off x="4621" y="2630"/>
              <a:ext cx="336"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Gill Sans MT" pitchFamily="34" charset="0"/>
                </a:defRPr>
              </a:lvl1pPr>
              <a:lvl2pPr marL="742950" indent="-285750" eaLnBrk="0" hangingPunct="0">
                <a:defRPr sz="2400">
                  <a:solidFill>
                    <a:schemeClr val="tx1"/>
                  </a:solidFill>
                  <a:latin typeface="Gill Sans MT" pitchFamily="34" charset="0"/>
                </a:defRPr>
              </a:lvl2pPr>
              <a:lvl3pPr marL="1143000" indent="-228600" eaLnBrk="0" hangingPunct="0">
                <a:defRPr sz="2400">
                  <a:solidFill>
                    <a:schemeClr val="tx1"/>
                  </a:solidFill>
                  <a:latin typeface="Gill Sans MT" pitchFamily="34" charset="0"/>
                </a:defRPr>
              </a:lvl3pPr>
              <a:lvl4pPr marL="1600200" indent="-228600" eaLnBrk="0" hangingPunct="0">
                <a:defRPr sz="2400">
                  <a:solidFill>
                    <a:schemeClr val="tx1"/>
                  </a:solidFill>
                  <a:latin typeface="Gill Sans MT" pitchFamily="34" charset="0"/>
                </a:defRPr>
              </a:lvl4pPr>
              <a:lvl5pPr marL="2057400" indent="-228600" eaLnBrk="0" hangingPunct="0">
                <a:defRPr sz="2400">
                  <a:solidFill>
                    <a:schemeClr val="tx1"/>
                  </a:solidFill>
                  <a:latin typeface="Gill Sans MT" pitchFamily="34" charset="0"/>
                </a:defRPr>
              </a:lvl5pPr>
              <a:lvl6pPr marL="2514600" indent="-228600" eaLnBrk="0" fontAlgn="base" hangingPunct="0">
                <a:spcBef>
                  <a:spcPct val="0"/>
                </a:spcBef>
                <a:spcAft>
                  <a:spcPct val="0"/>
                </a:spcAft>
                <a:defRPr sz="2400">
                  <a:solidFill>
                    <a:schemeClr val="tx1"/>
                  </a:solidFill>
                  <a:latin typeface="Gill Sans MT" pitchFamily="34" charset="0"/>
                </a:defRPr>
              </a:lvl6pPr>
              <a:lvl7pPr marL="2971800" indent="-228600" eaLnBrk="0" fontAlgn="base" hangingPunct="0">
                <a:spcBef>
                  <a:spcPct val="0"/>
                </a:spcBef>
                <a:spcAft>
                  <a:spcPct val="0"/>
                </a:spcAft>
                <a:defRPr sz="2400">
                  <a:solidFill>
                    <a:schemeClr val="tx1"/>
                  </a:solidFill>
                  <a:latin typeface="Gill Sans MT" pitchFamily="34" charset="0"/>
                </a:defRPr>
              </a:lvl7pPr>
              <a:lvl8pPr marL="3429000" indent="-228600" eaLnBrk="0" fontAlgn="base" hangingPunct="0">
                <a:spcBef>
                  <a:spcPct val="0"/>
                </a:spcBef>
                <a:spcAft>
                  <a:spcPct val="0"/>
                </a:spcAft>
                <a:defRPr sz="2400">
                  <a:solidFill>
                    <a:schemeClr val="tx1"/>
                  </a:solidFill>
                  <a:latin typeface="Gill Sans MT" pitchFamily="34" charset="0"/>
                </a:defRPr>
              </a:lvl8pPr>
              <a:lvl9pPr marL="3886200" indent="-228600" eaLnBrk="0" fontAlgn="base" hangingPunct="0">
                <a:spcBef>
                  <a:spcPct val="0"/>
                </a:spcBef>
                <a:spcAft>
                  <a:spcPct val="0"/>
                </a:spcAft>
                <a:defRPr sz="2400">
                  <a:solidFill>
                    <a:schemeClr val="tx1"/>
                  </a:solidFill>
                  <a:latin typeface="Gill Sans MT" pitchFamily="34" charset="0"/>
                </a:defRPr>
              </a:lvl9pPr>
            </a:lstStyle>
            <a:p>
              <a:pPr eaLnBrk="1" hangingPunct="1">
                <a:spcBef>
                  <a:spcPct val="50000"/>
                </a:spcBef>
              </a:pPr>
              <a:r>
                <a:rPr lang="en-US" sz="2000" dirty="0" smtClean="0"/>
                <a:t>u</a:t>
              </a:r>
              <a:endParaRPr lang="en-US" sz="2000" dirty="0"/>
            </a:p>
          </p:txBody>
        </p:sp>
      </p:grpSp>
      <p:sp>
        <p:nvSpPr>
          <p:cNvPr id="39" name="TextBox 38"/>
          <p:cNvSpPr txBox="1"/>
          <p:nvPr/>
        </p:nvSpPr>
        <p:spPr>
          <a:xfrm>
            <a:off x="3687228" y="5257800"/>
            <a:ext cx="5075772" cy="1200328"/>
          </a:xfrm>
          <a:prstGeom prst="rect">
            <a:avLst/>
          </a:prstGeom>
          <a:noFill/>
        </p:spPr>
        <p:txBody>
          <a:bodyPr wrap="square" rtlCol="0">
            <a:spAutoFit/>
          </a:bodyPr>
          <a:lstStyle/>
          <a:p>
            <a:pPr algn="ctr"/>
            <a:r>
              <a:rPr lang="en-US" sz="2400" b="1" dirty="0" smtClean="0"/>
              <a:t>The constraint must be satisfied to ensure a document with exact matching gets higher score.  </a:t>
            </a:r>
            <a:endParaRPr lang="en-US" sz="2400" b="1" dirty="0"/>
          </a:p>
        </p:txBody>
      </p:sp>
      <p:sp>
        <p:nvSpPr>
          <p:cNvPr id="6" name="TextBox 5"/>
          <p:cNvSpPr txBox="1"/>
          <p:nvPr/>
        </p:nvSpPr>
        <p:spPr>
          <a:xfrm>
            <a:off x="0" y="4048170"/>
            <a:ext cx="2390775" cy="369332"/>
          </a:xfrm>
          <a:prstGeom prst="rect">
            <a:avLst/>
          </a:prstGeom>
          <a:noFill/>
        </p:spPr>
        <p:txBody>
          <a:bodyPr wrap="square" rtlCol="0">
            <a:spAutoFit/>
          </a:bodyPr>
          <a:lstStyle/>
          <a:p>
            <a:r>
              <a:rPr lang="en-US" b="1" dirty="0" smtClean="0">
                <a:solidFill>
                  <a:srgbClr val="C00000"/>
                </a:solidFill>
              </a:rPr>
              <a:t>Exact query match </a:t>
            </a:r>
            <a:endParaRPr lang="en-US" b="1" dirty="0">
              <a:solidFill>
                <a:srgbClr val="C00000"/>
              </a:solidFill>
            </a:endParaRPr>
          </a:p>
        </p:txBody>
      </p:sp>
      <p:sp>
        <p:nvSpPr>
          <p:cNvPr id="8" name="Slide Number Placeholder 7"/>
          <p:cNvSpPr>
            <a:spLocks noGrp="1"/>
          </p:cNvSpPr>
          <p:nvPr>
            <p:ph type="sldNum" sz="quarter" idx="12"/>
          </p:nvPr>
        </p:nvSpPr>
        <p:spPr/>
        <p:txBody>
          <a:bodyPr/>
          <a:lstStyle/>
          <a:p>
            <a:fld id="{88AD08FE-21CA-447A-B5E0-10774CCDBD3A}" type="slidenum">
              <a:rPr lang="en-US" smtClean="0"/>
              <a:t>86</a:t>
            </a:fld>
            <a:endParaRPr lang="en-US"/>
          </a:p>
        </p:txBody>
      </p:sp>
      <p:pic>
        <p:nvPicPr>
          <p:cNvPr id="4" name="Picture 3"/>
          <p:cNvPicPr>
            <a:picLocks noChangeAspect="1"/>
          </p:cNvPicPr>
          <p:nvPr/>
        </p:nvPicPr>
        <p:blipFill>
          <a:blip r:embed="rId3"/>
          <a:stretch>
            <a:fillRect/>
          </a:stretch>
        </p:blipFill>
        <p:spPr>
          <a:xfrm>
            <a:off x="457200" y="990600"/>
            <a:ext cx="8089900" cy="1701800"/>
          </a:xfrm>
          <a:prstGeom prst="rect">
            <a:avLst/>
          </a:prstGeom>
        </p:spPr>
      </p:pic>
      <p:pic>
        <p:nvPicPr>
          <p:cNvPr id="9" name="Picture 8"/>
          <p:cNvPicPr>
            <a:picLocks noChangeAspect="1"/>
          </p:cNvPicPr>
          <p:nvPr/>
        </p:nvPicPr>
        <p:blipFill>
          <a:blip r:embed="rId4"/>
          <a:stretch>
            <a:fillRect/>
          </a:stretch>
        </p:blipFill>
        <p:spPr>
          <a:xfrm>
            <a:off x="3657600" y="2997200"/>
            <a:ext cx="4648200" cy="2184400"/>
          </a:xfrm>
          <a:prstGeom prst="rect">
            <a:avLst/>
          </a:prstGeom>
        </p:spPr>
      </p:pic>
    </p:spTree>
    <p:extLst>
      <p:ext uri="{BB962C8B-B14F-4D97-AF65-F5344CB8AC3E}">
        <p14:creationId xmlns:p14="http://schemas.microsoft.com/office/powerpoint/2010/main" val="2256118445"/>
      </p:ext>
    </p:extLst>
  </p:cSld>
  <p:clrMapOvr>
    <a:masterClrMapping/>
  </p:clrMapOvr>
  <p:timing>
    <p:tnLst>
      <p:par>
        <p:cTn xmlns:p14="http://schemas.microsoft.com/office/powerpoint/2010/mai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000090"/>
                </a:solidFill>
                <a:latin typeface="Arial"/>
                <a:cs typeface="Arial"/>
              </a:rPr>
              <a:t>General Constraint 3</a:t>
            </a:r>
            <a:endParaRPr lang="en-US" b="1" dirty="0">
              <a:solidFill>
                <a:srgbClr val="000090"/>
              </a:solidFill>
              <a:latin typeface="Arial"/>
              <a:cs typeface="Arial"/>
            </a:endParaRPr>
          </a:p>
        </p:txBody>
      </p:sp>
      <p:sp>
        <p:nvSpPr>
          <p:cNvPr id="3" name="Content Placeholder 2"/>
          <p:cNvSpPr>
            <a:spLocks noGrp="1"/>
          </p:cNvSpPr>
          <p:nvPr>
            <p:ph idx="1"/>
          </p:nvPr>
        </p:nvSpPr>
        <p:spPr>
          <a:xfrm>
            <a:off x="228600" y="1295400"/>
            <a:ext cx="8686800" cy="5029200"/>
          </a:xfrm>
        </p:spPr>
        <p:txBody>
          <a:bodyPr/>
          <a:lstStyle/>
          <a:p>
            <a:pPr marL="1828800" lvl="4" indent="0">
              <a:buNone/>
            </a:pPr>
            <a:endParaRPr lang="en-US" sz="3200" b="1" i="1" dirty="0" smtClean="0">
              <a:solidFill>
                <a:srgbClr val="CC0000"/>
              </a:solidFill>
              <a:latin typeface="Cambria Math"/>
              <a:ea typeface="Cambria Math"/>
            </a:endParaRPr>
          </a:p>
          <a:p>
            <a:pPr marL="1828800" lvl="4" indent="0">
              <a:buNone/>
            </a:pPr>
            <a:endParaRPr lang="en-US" sz="3200" b="1" i="1" dirty="0">
              <a:solidFill>
                <a:srgbClr val="CC0000"/>
              </a:solidFill>
              <a:latin typeface="Cambria Math"/>
              <a:ea typeface="Cambria Math"/>
            </a:endParaRPr>
          </a:p>
          <a:p>
            <a:pPr marL="1828800" lvl="4" indent="0">
              <a:buNone/>
            </a:pPr>
            <a:endParaRPr lang="en-US" sz="3200" b="1" i="1" dirty="0" smtClean="0">
              <a:solidFill>
                <a:srgbClr val="CC0000"/>
              </a:solidFill>
              <a:ea typeface="Cambria Math"/>
            </a:endParaRPr>
          </a:p>
          <a:p>
            <a:pPr marL="514350" lvl="1" indent="0">
              <a:buNone/>
            </a:pPr>
            <a:endParaRPr lang="en-US" sz="3600" b="1" i="1" dirty="0" smtClean="0">
              <a:solidFill>
                <a:srgbClr val="CC0000"/>
              </a:solidFill>
            </a:endParaRPr>
          </a:p>
        </p:txBody>
      </p:sp>
      <p:sp>
        <p:nvSpPr>
          <p:cNvPr id="39" name="TextBox 38"/>
          <p:cNvSpPr txBox="1"/>
          <p:nvPr/>
        </p:nvSpPr>
        <p:spPr>
          <a:xfrm>
            <a:off x="1847851" y="3476655"/>
            <a:ext cx="5257800" cy="954107"/>
          </a:xfrm>
          <a:prstGeom prst="rect">
            <a:avLst/>
          </a:prstGeom>
          <a:noFill/>
        </p:spPr>
        <p:txBody>
          <a:bodyPr wrap="square" rtlCol="0">
            <a:spAutoFit/>
          </a:bodyPr>
          <a:lstStyle/>
          <a:p>
            <a:pPr algn="ctr"/>
            <a:r>
              <a:rPr lang="en-US" sz="2800" b="1" dirty="0" smtClean="0">
                <a:solidFill>
                  <a:srgbClr val="000000"/>
                </a:solidFill>
              </a:rPr>
              <a:t>Again to avoid over-rewarding inexact matches  </a:t>
            </a:r>
            <a:endParaRPr lang="en-US" sz="2800" b="1" dirty="0">
              <a:solidFill>
                <a:srgbClr val="000000"/>
              </a:solidFill>
            </a:endParaRPr>
          </a:p>
        </p:txBody>
      </p:sp>
      <p:sp>
        <p:nvSpPr>
          <p:cNvPr id="6" name="Slide Number Placeholder 5"/>
          <p:cNvSpPr>
            <a:spLocks noGrp="1"/>
          </p:cNvSpPr>
          <p:nvPr>
            <p:ph type="sldNum" sz="quarter" idx="12"/>
          </p:nvPr>
        </p:nvSpPr>
        <p:spPr/>
        <p:txBody>
          <a:bodyPr/>
          <a:lstStyle/>
          <a:p>
            <a:fld id="{88AD08FE-21CA-447A-B5E0-10774CCDBD3A}" type="slidenum">
              <a:rPr lang="en-US" smtClean="0"/>
              <a:t>87</a:t>
            </a:fld>
            <a:endParaRPr lang="en-US"/>
          </a:p>
        </p:txBody>
      </p:sp>
      <p:pic>
        <p:nvPicPr>
          <p:cNvPr id="4" name="Picture 3"/>
          <p:cNvPicPr>
            <a:picLocks noChangeAspect="1"/>
          </p:cNvPicPr>
          <p:nvPr/>
        </p:nvPicPr>
        <p:blipFill>
          <a:blip r:embed="rId3"/>
          <a:stretch>
            <a:fillRect/>
          </a:stretch>
        </p:blipFill>
        <p:spPr>
          <a:xfrm>
            <a:off x="457200" y="1358900"/>
            <a:ext cx="8280400" cy="1689100"/>
          </a:xfrm>
          <a:prstGeom prst="rect">
            <a:avLst/>
          </a:prstGeom>
        </p:spPr>
      </p:pic>
    </p:spTree>
    <p:extLst>
      <p:ext uri="{BB962C8B-B14F-4D97-AF65-F5344CB8AC3E}">
        <p14:creationId xmlns:p14="http://schemas.microsoft.com/office/powerpoint/2010/main" val="2481961064"/>
      </p:ext>
    </p:extLst>
  </p:cSld>
  <p:clrMapOvr>
    <a:masterClrMapping/>
  </p:clrMapOvr>
  <p:timing>
    <p:tnLst>
      <p:par>
        <p:cTn xmlns:p14="http://schemas.microsoft.com/office/powerpoint/2010/mai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000090"/>
                </a:solidFill>
                <a:latin typeface="Arial"/>
                <a:cs typeface="Arial"/>
              </a:rPr>
              <a:t>Constraint 4 – Co-occurrence</a:t>
            </a:r>
            <a:endParaRPr lang="en-US" b="1" dirty="0">
              <a:solidFill>
                <a:srgbClr val="000090"/>
              </a:solidFill>
              <a:latin typeface="Arial"/>
              <a:cs typeface="Arial"/>
            </a:endParaRPr>
          </a:p>
        </p:txBody>
      </p:sp>
      <p:sp>
        <p:nvSpPr>
          <p:cNvPr id="3" name="Content Placeholder 2"/>
          <p:cNvSpPr>
            <a:spLocks noGrp="1"/>
          </p:cNvSpPr>
          <p:nvPr>
            <p:ph idx="1"/>
          </p:nvPr>
        </p:nvSpPr>
        <p:spPr>
          <a:xfrm>
            <a:off x="228600" y="1295400"/>
            <a:ext cx="8686800" cy="5029200"/>
          </a:xfrm>
        </p:spPr>
        <p:txBody>
          <a:bodyPr/>
          <a:lstStyle/>
          <a:p>
            <a:pPr marL="1828800" lvl="4" indent="0">
              <a:buNone/>
            </a:pPr>
            <a:endParaRPr lang="en-US" sz="3200" b="1" i="1" dirty="0" smtClean="0">
              <a:solidFill>
                <a:srgbClr val="CC0000"/>
              </a:solidFill>
              <a:latin typeface="Cambria Math"/>
              <a:ea typeface="Cambria Math"/>
            </a:endParaRPr>
          </a:p>
          <a:p>
            <a:pPr marL="1828800" lvl="4" indent="0">
              <a:buNone/>
            </a:pPr>
            <a:endParaRPr lang="en-US" sz="3200" b="1" i="1" dirty="0">
              <a:solidFill>
                <a:srgbClr val="CC0000"/>
              </a:solidFill>
              <a:latin typeface="Cambria Math"/>
              <a:ea typeface="Cambria Math"/>
            </a:endParaRPr>
          </a:p>
          <a:p>
            <a:pPr marL="1828800" lvl="4" indent="0">
              <a:buNone/>
            </a:pPr>
            <a:endParaRPr lang="en-US" sz="3200" b="1" i="1" dirty="0" smtClean="0">
              <a:solidFill>
                <a:srgbClr val="CC0000"/>
              </a:solidFill>
              <a:ea typeface="Cambria Math"/>
            </a:endParaRPr>
          </a:p>
          <a:p>
            <a:pPr marL="514350" lvl="1" indent="0">
              <a:buNone/>
            </a:pPr>
            <a:endParaRPr lang="en-US" sz="3600" b="1" i="1" dirty="0" smtClean="0">
              <a:solidFill>
                <a:srgbClr val="CC0000"/>
              </a:solidFill>
            </a:endParaRPr>
          </a:p>
        </p:txBody>
      </p:sp>
      <p:grpSp>
        <p:nvGrpSpPr>
          <p:cNvPr id="34" name="Group 51"/>
          <p:cNvGrpSpPr>
            <a:grpSpLocks/>
          </p:cNvGrpSpPr>
          <p:nvPr/>
        </p:nvGrpSpPr>
        <p:grpSpPr bwMode="auto">
          <a:xfrm>
            <a:off x="485775" y="4449765"/>
            <a:ext cx="3248025" cy="720726"/>
            <a:chOff x="3408" y="1668"/>
            <a:chExt cx="2046" cy="454"/>
          </a:xfrm>
        </p:grpSpPr>
        <p:sp>
          <p:nvSpPr>
            <p:cNvPr id="36" name="Text Box 30"/>
            <p:cNvSpPr txBox="1">
              <a:spLocks noChangeArrowheads="1"/>
            </p:cNvSpPr>
            <p:nvPr/>
          </p:nvSpPr>
          <p:spPr bwMode="auto">
            <a:xfrm>
              <a:off x="3408" y="1831"/>
              <a:ext cx="2046"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Gill Sans MT" pitchFamily="34" charset="0"/>
                </a:defRPr>
              </a:lvl1pPr>
              <a:lvl2pPr marL="742950" indent="-285750" eaLnBrk="0" hangingPunct="0">
                <a:defRPr sz="2400">
                  <a:solidFill>
                    <a:schemeClr val="tx1"/>
                  </a:solidFill>
                  <a:latin typeface="Gill Sans MT" pitchFamily="34" charset="0"/>
                </a:defRPr>
              </a:lvl2pPr>
              <a:lvl3pPr marL="1143000" indent="-228600" eaLnBrk="0" hangingPunct="0">
                <a:defRPr sz="2400">
                  <a:solidFill>
                    <a:schemeClr val="tx1"/>
                  </a:solidFill>
                  <a:latin typeface="Gill Sans MT" pitchFamily="34" charset="0"/>
                </a:defRPr>
              </a:lvl3pPr>
              <a:lvl4pPr marL="1600200" indent="-228600" eaLnBrk="0" hangingPunct="0">
                <a:defRPr sz="2400">
                  <a:solidFill>
                    <a:schemeClr val="tx1"/>
                  </a:solidFill>
                  <a:latin typeface="Gill Sans MT" pitchFamily="34" charset="0"/>
                </a:defRPr>
              </a:lvl4pPr>
              <a:lvl5pPr marL="2057400" indent="-228600" eaLnBrk="0" hangingPunct="0">
                <a:defRPr sz="2400">
                  <a:solidFill>
                    <a:schemeClr val="tx1"/>
                  </a:solidFill>
                  <a:latin typeface="Gill Sans MT" pitchFamily="34" charset="0"/>
                </a:defRPr>
              </a:lvl5pPr>
              <a:lvl6pPr marL="2514600" indent="-228600" eaLnBrk="0" fontAlgn="base" hangingPunct="0">
                <a:spcBef>
                  <a:spcPct val="0"/>
                </a:spcBef>
                <a:spcAft>
                  <a:spcPct val="0"/>
                </a:spcAft>
                <a:defRPr sz="2400">
                  <a:solidFill>
                    <a:schemeClr val="tx1"/>
                  </a:solidFill>
                  <a:latin typeface="Gill Sans MT" pitchFamily="34" charset="0"/>
                </a:defRPr>
              </a:lvl6pPr>
              <a:lvl7pPr marL="2971800" indent="-228600" eaLnBrk="0" fontAlgn="base" hangingPunct="0">
                <a:spcBef>
                  <a:spcPct val="0"/>
                </a:spcBef>
                <a:spcAft>
                  <a:spcPct val="0"/>
                </a:spcAft>
                <a:defRPr sz="2400">
                  <a:solidFill>
                    <a:schemeClr val="tx1"/>
                  </a:solidFill>
                  <a:latin typeface="Gill Sans MT" pitchFamily="34" charset="0"/>
                </a:defRPr>
              </a:lvl7pPr>
              <a:lvl8pPr marL="3429000" indent="-228600" eaLnBrk="0" fontAlgn="base" hangingPunct="0">
                <a:spcBef>
                  <a:spcPct val="0"/>
                </a:spcBef>
                <a:spcAft>
                  <a:spcPct val="0"/>
                </a:spcAft>
                <a:defRPr sz="2400">
                  <a:solidFill>
                    <a:schemeClr val="tx1"/>
                  </a:solidFill>
                  <a:latin typeface="Gill Sans MT" pitchFamily="34" charset="0"/>
                </a:defRPr>
              </a:lvl8pPr>
              <a:lvl9pPr marL="3886200" indent="-228600" eaLnBrk="0" fontAlgn="base" hangingPunct="0">
                <a:spcBef>
                  <a:spcPct val="0"/>
                </a:spcBef>
                <a:spcAft>
                  <a:spcPct val="0"/>
                </a:spcAft>
                <a:defRPr sz="2400">
                  <a:solidFill>
                    <a:schemeClr val="tx1"/>
                  </a:solidFill>
                  <a:latin typeface="Gill Sans MT" pitchFamily="34" charset="0"/>
                </a:defRPr>
              </a:lvl9pPr>
            </a:lstStyle>
            <a:p>
              <a:pPr eaLnBrk="1" hangingPunct="1">
                <a:spcBef>
                  <a:spcPct val="50000"/>
                </a:spcBef>
              </a:pPr>
              <a:r>
                <a:rPr lang="en-US" dirty="0"/>
                <a:t>Q</a:t>
              </a:r>
              <a:r>
                <a:rPr lang="en-US" dirty="0" smtClean="0"/>
                <a:t>:   “Australia”</a:t>
              </a:r>
              <a:endParaRPr lang="en-US" dirty="0"/>
            </a:p>
          </p:txBody>
        </p:sp>
        <p:sp>
          <p:nvSpPr>
            <p:cNvPr id="40" name="Text Box 48"/>
            <p:cNvSpPr txBox="1">
              <a:spLocks noChangeArrowheads="1"/>
            </p:cNvSpPr>
            <p:nvPr/>
          </p:nvSpPr>
          <p:spPr bwMode="auto">
            <a:xfrm>
              <a:off x="3876" y="1668"/>
              <a:ext cx="492"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Gill Sans MT" pitchFamily="34" charset="0"/>
                </a:defRPr>
              </a:lvl1pPr>
              <a:lvl2pPr marL="742950" indent="-285750" eaLnBrk="0" hangingPunct="0">
                <a:defRPr sz="2400">
                  <a:solidFill>
                    <a:schemeClr val="tx1"/>
                  </a:solidFill>
                  <a:latin typeface="Gill Sans MT" pitchFamily="34" charset="0"/>
                </a:defRPr>
              </a:lvl2pPr>
              <a:lvl3pPr marL="1143000" indent="-228600" eaLnBrk="0" hangingPunct="0">
                <a:defRPr sz="2400">
                  <a:solidFill>
                    <a:schemeClr val="tx1"/>
                  </a:solidFill>
                  <a:latin typeface="Gill Sans MT" pitchFamily="34" charset="0"/>
                </a:defRPr>
              </a:lvl3pPr>
              <a:lvl4pPr marL="1600200" indent="-228600" eaLnBrk="0" hangingPunct="0">
                <a:defRPr sz="2400">
                  <a:solidFill>
                    <a:schemeClr val="tx1"/>
                  </a:solidFill>
                  <a:latin typeface="Gill Sans MT" pitchFamily="34" charset="0"/>
                </a:defRPr>
              </a:lvl4pPr>
              <a:lvl5pPr marL="2057400" indent="-228600" eaLnBrk="0" hangingPunct="0">
                <a:defRPr sz="2400">
                  <a:solidFill>
                    <a:schemeClr val="tx1"/>
                  </a:solidFill>
                  <a:latin typeface="Gill Sans MT" pitchFamily="34" charset="0"/>
                </a:defRPr>
              </a:lvl5pPr>
              <a:lvl6pPr marL="2514600" indent="-228600" eaLnBrk="0" fontAlgn="base" hangingPunct="0">
                <a:spcBef>
                  <a:spcPct val="0"/>
                </a:spcBef>
                <a:spcAft>
                  <a:spcPct val="0"/>
                </a:spcAft>
                <a:defRPr sz="2400">
                  <a:solidFill>
                    <a:schemeClr val="tx1"/>
                  </a:solidFill>
                  <a:latin typeface="Gill Sans MT" pitchFamily="34" charset="0"/>
                </a:defRPr>
              </a:lvl6pPr>
              <a:lvl7pPr marL="2971800" indent="-228600" eaLnBrk="0" fontAlgn="base" hangingPunct="0">
                <a:spcBef>
                  <a:spcPct val="0"/>
                </a:spcBef>
                <a:spcAft>
                  <a:spcPct val="0"/>
                </a:spcAft>
                <a:defRPr sz="2400">
                  <a:solidFill>
                    <a:schemeClr val="tx1"/>
                  </a:solidFill>
                  <a:latin typeface="Gill Sans MT" pitchFamily="34" charset="0"/>
                </a:defRPr>
              </a:lvl7pPr>
              <a:lvl8pPr marL="3429000" indent="-228600" eaLnBrk="0" fontAlgn="base" hangingPunct="0">
                <a:spcBef>
                  <a:spcPct val="0"/>
                </a:spcBef>
                <a:spcAft>
                  <a:spcPct val="0"/>
                </a:spcAft>
                <a:defRPr sz="2400">
                  <a:solidFill>
                    <a:schemeClr val="tx1"/>
                  </a:solidFill>
                  <a:latin typeface="Gill Sans MT" pitchFamily="34" charset="0"/>
                </a:defRPr>
              </a:lvl8pPr>
              <a:lvl9pPr marL="3886200" indent="-228600" eaLnBrk="0" fontAlgn="base" hangingPunct="0">
                <a:spcBef>
                  <a:spcPct val="0"/>
                </a:spcBef>
                <a:spcAft>
                  <a:spcPct val="0"/>
                </a:spcAft>
                <a:defRPr sz="2400">
                  <a:solidFill>
                    <a:schemeClr val="tx1"/>
                  </a:solidFill>
                  <a:latin typeface="Gill Sans MT" pitchFamily="34" charset="0"/>
                </a:defRPr>
              </a:lvl9pPr>
            </a:lstStyle>
            <a:p>
              <a:pPr eaLnBrk="1" hangingPunct="1">
                <a:spcBef>
                  <a:spcPct val="50000"/>
                </a:spcBef>
              </a:pPr>
              <a:r>
                <a:rPr lang="en-US" sz="2000" dirty="0" smtClean="0"/>
                <a:t>  </a:t>
              </a:r>
              <a:endParaRPr lang="en-US" sz="2000" dirty="0"/>
            </a:p>
          </p:txBody>
        </p:sp>
      </p:grpSp>
      <p:sp>
        <p:nvSpPr>
          <p:cNvPr id="43" name="Text Box 40"/>
          <p:cNvSpPr txBox="1">
            <a:spLocks noChangeArrowheads="1"/>
          </p:cNvSpPr>
          <p:nvPr/>
        </p:nvSpPr>
        <p:spPr bwMode="auto">
          <a:xfrm>
            <a:off x="472880" y="5235581"/>
            <a:ext cx="330534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Gill Sans MT" pitchFamily="34" charset="0"/>
              </a:defRPr>
            </a:lvl1pPr>
            <a:lvl2pPr marL="742950" indent="-285750" eaLnBrk="0" hangingPunct="0">
              <a:defRPr sz="2400">
                <a:solidFill>
                  <a:schemeClr val="tx1"/>
                </a:solidFill>
                <a:latin typeface="Gill Sans MT" pitchFamily="34" charset="0"/>
              </a:defRPr>
            </a:lvl2pPr>
            <a:lvl3pPr marL="1143000" indent="-228600" eaLnBrk="0" hangingPunct="0">
              <a:defRPr sz="2400">
                <a:solidFill>
                  <a:schemeClr val="tx1"/>
                </a:solidFill>
                <a:latin typeface="Gill Sans MT" pitchFamily="34" charset="0"/>
              </a:defRPr>
            </a:lvl3pPr>
            <a:lvl4pPr marL="1600200" indent="-228600" eaLnBrk="0" hangingPunct="0">
              <a:defRPr sz="2400">
                <a:solidFill>
                  <a:schemeClr val="tx1"/>
                </a:solidFill>
                <a:latin typeface="Gill Sans MT" pitchFamily="34" charset="0"/>
              </a:defRPr>
            </a:lvl4pPr>
            <a:lvl5pPr marL="2057400" indent="-228600" eaLnBrk="0" hangingPunct="0">
              <a:defRPr sz="2400">
                <a:solidFill>
                  <a:schemeClr val="tx1"/>
                </a:solidFill>
                <a:latin typeface="Gill Sans MT" pitchFamily="34" charset="0"/>
              </a:defRPr>
            </a:lvl5pPr>
            <a:lvl6pPr marL="2514600" indent="-228600" eaLnBrk="0" fontAlgn="base" hangingPunct="0">
              <a:spcBef>
                <a:spcPct val="0"/>
              </a:spcBef>
              <a:spcAft>
                <a:spcPct val="0"/>
              </a:spcAft>
              <a:defRPr sz="2400">
                <a:solidFill>
                  <a:schemeClr val="tx1"/>
                </a:solidFill>
                <a:latin typeface="Gill Sans MT" pitchFamily="34" charset="0"/>
              </a:defRPr>
            </a:lvl6pPr>
            <a:lvl7pPr marL="2971800" indent="-228600" eaLnBrk="0" fontAlgn="base" hangingPunct="0">
              <a:spcBef>
                <a:spcPct val="0"/>
              </a:spcBef>
              <a:spcAft>
                <a:spcPct val="0"/>
              </a:spcAft>
              <a:defRPr sz="2400">
                <a:solidFill>
                  <a:schemeClr val="tx1"/>
                </a:solidFill>
                <a:latin typeface="Gill Sans MT" pitchFamily="34" charset="0"/>
              </a:defRPr>
            </a:lvl7pPr>
            <a:lvl8pPr marL="3429000" indent="-228600" eaLnBrk="0" fontAlgn="base" hangingPunct="0">
              <a:spcBef>
                <a:spcPct val="0"/>
              </a:spcBef>
              <a:spcAft>
                <a:spcPct val="0"/>
              </a:spcAft>
              <a:defRPr sz="2400">
                <a:solidFill>
                  <a:schemeClr val="tx1"/>
                </a:solidFill>
                <a:latin typeface="Gill Sans MT" pitchFamily="34" charset="0"/>
              </a:defRPr>
            </a:lvl8pPr>
            <a:lvl9pPr marL="3886200" indent="-228600" eaLnBrk="0" fontAlgn="base" hangingPunct="0">
              <a:spcBef>
                <a:spcPct val="0"/>
              </a:spcBef>
              <a:spcAft>
                <a:spcPct val="0"/>
              </a:spcAft>
              <a:defRPr sz="2400">
                <a:solidFill>
                  <a:schemeClr val="tx1"/>
                </a:solidFill>
                <a:latin typeface="Gill Sans MT" pitchFamily="34" charset="0"/>
              </a:defRPr>
            </a:lvl9pPr>
          </a:lstStyle>
          <a:p>
            <a:pPr eaLnBrk="1" hangingPunct="1">
              <a:spcBef>
                <a:spcPct val="50000"/>
              </a:spcBef>
            </a:pPr>
            <a:r>
              <a:rPr lang="en-US" dirty="0" smtClean="0"/>
              <a:t>D:   … “Brisbane …” </a:t>
            </a:r>
            <a:endParaRPr lang="en-US" dirty="0"/>
          </a:p>
        </p:txBody>
      </p:sp>
      <p:grpSp>
        <p:nvGrpSpPr>
          <p:cNvPr id="6" name="Group 5"/>
          <p:cNvGrpSpPr/>
          <p:nvPr/>
        </p:nvGrpSpPr>
        <p:grpSpPr>
          <a:xfrm>
            <a:off x="3429821" y="4939509"/>
            <a:ext cx="5637979" cy="1385091"/>
            <a:chOff x="3429821" y="4939509"/>
            <a:chExt cx="5637979" cy="1385091"/>
          </a:xfrm>
        </p:grpSpPr>
        <p:sp>
          <p:nvSpPr>
            <p:cNvPr id="19" name="TextBox 18"/>
            <p:cNvSpPr txBox="1"/>
            <p:nvPr/>
          </p:nvSpPr>
          <p:spPr>
            <a:xfrm>
              <a:off x="3581400" y="4939509"/>
              <a:ext cx="4572000" cy="830997"/>
            </a:xfrm>
            <a:prstGeom prst="rect">
              <a:avLst/>
            </a:prstGeom>
            <a:solidFill>
              <a:srgbClr val="FFFF00"/>
            </a:solidFill>
          </p:spPr>
          <p:txBody>
            <a:bodyPr wrap="square" rtlCol="0">
              <a:spAutoFit/>
            </a:bodyPr>
            <a:lstStyle/>
            <a:p>
              <a:r>
                <a:rPr lang="en-US" sz="2400" dirty="0" smtClean="0"/>
                <a:t>“Australia” co-occurs more with “Brisbane” than with “Chicago” </a:t>
              </a:r>
              <a:endParaRPr lang="en-US" sz="2400" dirty="0"/>
            </a:p>
          </p:txBody>
        </p:sp>
        <p:sp>
          <p:nvSpPr>
            <p:cNvPr id="20" name="Right Arrow 19"/>
            <p:cNvSpPr/>
            <p:nvPr/>
          </p:nvSpPr>
          <p:spPr bwMode="auto">
            <a:xfrm>
              <a:off x="8382000" y="5486400"/>
              <a:ext cx="457200" cy="274320"/>
            </a:xfrm>
            <a:prstGeom prst="rightArrow">
              <a:avLst/>
            </a:prstGeom>
            <a:solidFill>
              <a:srgbClr val="FF0000"/>
            </a:solidFill>
            <a:ln>
              <a:no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a typeface="宋体" pitchFamily="2" charset="-122"/>
              </a:endParaRPr>
            </a:p>
          </p:txBody>
        </p:sp>
        <p:sp>
          <p:nvSpPr>
            <p:cNvPr id="21" name="TextBox 20"/>
            <p:cNvSpPr txBox="1"/>
            <p:nvPr/>
          </p:nvSpPr>
          <p:spPr>
            <a:xfrm>
              <a:off x="3429821" y="5924490"/>
              <a:ext cx="5637979" cy="400110"/>
            </a:xfrm>
            <a:prstGeom prst="rect">
              <a:avLst/>
            </a:prstGeom>
            <a:noFill/>
          </p:spPr>
          <p:txBody>
            <a:bodyPr wrap="square" rtlCol="0">
              <a:spAutoFit/>
            </a:bodyPr>
            <a:lstStyle/>
            <a:p>
              <a:r>
                <a:rPr lang="en-US" sz="2000" b="1" dirty="0" smtClean="0">
                  <a:solidFill>
                    <a:srgbClr val="C00000"/>
                  </a:solidFill>
                </a:rPr>
                <a:t>p(Australia | Brisbane) &gt; p(Australia | Brisbane)</a:t>
              </a:r>
              <a:endParaRPr lang="en-US" sz="2000" b="1" dirty="0">
                <a:solidFill>
                  <a:srgbClr val="C00000"/>
                </a:solidFill>
              </a:endParaRPr>
            </a:p>
          </p:txBody>
        </p:sp>
      </p:grpSp>
      <p:sp>
        <p:nvSpPr>
          <p:cNvPr id="22" name="Text Box 40"/>
          <p:cNvSpPr txBox="1">
            <a:spLocks noChangeArrowheads="1"/>
          </p:cNvSpPr>
          <p:nvPr/>
        </p:nvSpPr>
        <p:spPr bwMode="auto">
          <a:xfrm>
            <a:off x="457200" y="5634037"/>
            <a:ext cx="332102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Gill Sans MT" pitchFamily="34" charset="0"/>
              </a:defRPr>
            </a:lvl1pPr>
            <a:lvl2pPr marL="742950" indent="-285750" eaLnBrk="0" hangingPunct="0">
              <a:defRPr sz="2400">
                <a:solidFill>
                  <a:schemeClr val="tx1"/>
                </a:solidFill>
                <a:latin typeface="Gill Sans MT" pitchFamily="34" charset="0"/>
              </a:defRPr>
            </a:lvl2pPr>
            <a:lvl3pPr marL="1143000" indent="-228600" eaLnBrk="0" hangingPunct="0">
              <a:defRPr sz="2400">
                <a:solidFill>
                  <a:schemeClr val="tx1"/>
                </a:solidFill>
                <a:latin typeface="Gill Sans MT" pitchFamily="34" charset="0"/>
              </a:defRPr>
            </a:lvl3pPr>
            <a:lvl4pPr marL="1600200" indent="-228600" eaLnBrk="0" hangingPunct="0">
              <a:defRPr sz="2400">
                <a:solidFill>
                  <a:schemeClr val="tx1"/>
                </a:solidFill>
                <a:latin typeface="Gill Sans MT" pitchFamily="34" charset="0"/>
              </a:defRPr>
            </a:lvl4pPr>
            <a:lvl5pPr marL="2057400" indent="-228600" eaLnBrk="0" hangingPunct="0">
              <a:defRPr sz="2400">
                <a:solidFill>
                  <a:schemeClr val="tx1"/>
                </a:solidFill>
                <a:latin typeface="Gill Sans MT" pitchFamily="34" charset="0"/>
              </a:defRPr>
            </a:lvl5pPr>
            <a:lvl6pPr marL="2514600" indent="-228600" eaLnBrk="0" fontAlgn="base" hangingPunct="0">
              <a:spcBef>
                <a:spcPct val="0"/>
              </a:spcBef>
              <a:spcAft>
                <a:spcPct val="0"/>
              </a:spcAft>
              <a:defRPr sz="2400">
                <a:solidFill>
                  <a:schemeClr val="tx1"/>
                </a:solidFill>
                <a:latin typeface="Gill Sans MT" pitchFamily="34" charset="0"/>
              </a:defRPr>
            </a:lvl6pPr>
            <a:lvl7pPr marL="2971800" indent="-228600" eaLnBrk="0" fontAlgn="base" hangingPunct="0">
              <a:spcBef>
                <a:spcPct val="0"/>
              </a:spcBef>
              <a:spcAft>
                <a:spcPct val="0"/>
              </a:spcAft>
              <a:defRPr sz="2400">
                <a:solidFill>
                  <a:schemeClr val="tx1"/>
                </a:solidFill>
                <a:latin typeface="Gill Sans MT" pitchFamily="34" charset="0"/>
              </a:defRPr>
            </a:lvl7pPr>
            <a:lvl8pPr marL="3429000" indent="-228600" eaLnBrk="0" fontAlgn="base" hangingPunct="0">
              <a:spcBef>
                <a:spcPct val="0"/>
              </a:spcBef>
              <a:spcAft>
                <a:spcPct val="0"/>
              </a:spcAft>
              <a:defRPr sz="2400">
                <a:solidFill>
                  <a:schemeClr val="tx1"/>
                </a:solidFill>
                <a:latin typeface="Gill Sans MT" pitchFamily="34" charset="0"/>
              </a:defRPr>
            </a:lvl8pPr>
            <a:lvl9pPr marL="3886200" indent="-228600" eaLnBrk="0" fontAlgn="base" hangingPunct="0">
              <a:spcBef>
                <a:spcPct val="0"/>
              </a:spcBef>
              <a:spcAft>
                <a:spcPct val="0"/>
              </a:spcAft>
              <a:defRPr sz="2400">
                <a:solidFill>
                  <a:schemeClr val="tx1"/>
                </a:solidFill>
                <a:latin typeface="Gill Sans MT" pitchFamily="34" charset="0"/>
              </a:defRPr>
            </a:lvl9pPr>
          </a:lstStyle>
          <a:p>
            <a:pPr eaLnBrk="1" hangingPunct="1">
              <a:spcBef>
                <a:spcPct val="50000"/>
              </a:spcBef>
            </a:pPr>
            <a:r>
              <a:rPr lang="en-US" dirty="0" smtClean="0"/>
              <a:t>D’:   … “Chicago …” </a:t>
            </a:r>
            <a:endParaRPr lang="en-US" dirty="0"/>
          </a:p>
        </p:txBody>
      </p:sp>
      <p:sp>
        <p:nvSpPr>
          <p:cNvPr id="7" name="Slide Number Placeholder 6"/>
          <p:cNvSpPr>
            <a:spLocks noGrp="1"/>
          </p:cNvSpPr>
          <p:nvPr>
            <p:ph type="sldNum" sz="quarter" idx="12"/>
          </p:nvPr>
        </p:nvSpPr>
        <p:spPr/>
        <p:txBody>
          <a:bodyPr/>
          <a:lstStyle/>
          <a:p>
            <a:fld id="{88AD08FE-21CA-447A-B5E0-10774CCDBD3A}" type="slidenum">
              <a:rPr lang="en-US" smtClean="0"/>
              <a:t>88</a:t>
            </a:fld>
            <a:endParaRPr lang="en-US"/>
          </a:p>
        </p:txBody>
      </p:sp>
      <p:pic>
        <p:nvPicPr>
          <p:cNvPr id="4" name="Picture 3"/>
          <p:cNvPicPr>
            <a:picLocks noChangeAspect="1"/>
          </p:cNvPicPr>
          <p:nvPr/>
        </p:nvPicPr>
        <p:blipFill>
          <a:blip r:embed="rId3"/>
          <a:stretch>
            <a:fillRect/>
          </a:stretch>
        </p:blipFill>
        <p:spPr>
          <a:xfrm>
            <a:off x="304800" y="1219200"/>
            <a:ext cx="8585200" cy="3505200"/>
          </a:xfrm>
          <a:prstGeom prst="rect">
            <a:avLst/>
          </a:prstGeom>
        </p:spPr>
      </p:pic>
    </p:spTree>
    <p:extLst>
      <p:ext uri="{BB962C8B-B14F-4D97-AF65-F5344CB8AC3E}">
        <p14:creationId xmlns:p14="http://schemas.microsoft.com/office/powerpoint/2010/main" val="1389195146"/>
      </p:ext>
    </p:extLst>
  </p:cSld>
  <p:clrMapOvr>
    <a:masterClrMapping/>
  </p:clrMapOvr>
  <p:timing>
    <p:tnLst>
      <p:par>
        <p:cTn xmlns:p14="http://schemas.microsoft.com/office/powerpoint/2010/mai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000090"/>
                </a:solidFill>
                <a:latin typeface="Arial"/>
                <a:cs typeface="Arial"/>
              </a:rPr>
              <a:t>Constraint 5 – Co-occurrence</a:t>
            </a:r>
            <a:endParaRPr lang="en-US" b="1" dirty="0">
              <a:solidFill>
                <a:srgbClr val="000090"/>
              </a:solidFill>
              <a:latin typeface="Arial"/>
              <a:cs typeface="Arial"/>
            </a:endParaRPr>
          </a:p>
        </p:txBody>
      </p:sp>
      <p:sp>
        <p:nvSpPr>
          <p:cNvPr id="3" name="Content Placeholder 2"/>
          <p:cNvSpPr>
            <a:spLocks noGrp="1"/>
          </p:cNvSpPr>
          <p:nvPr>
            <p:ph idx="1"/>
          </p:nvPr>
        </p:nvSpPr>
        <p:spPr>
          <a:xfrm>
            <a:off x="228600" y="1219200"/>
            <a:ext cx="8686800" cy="5029200"/>
          </a:xfrm>
        </p:spPr>
        <p:txBody>
          <a:bodyPr/>
          <a:lstStyle/>
          <a:p>
            <a:pPr marL="1828800" lvl="4" indent="0">
              <a:buNone/>
            </a:pPr>
            <a:endParaRPr lang="en-US" sz="3200" b="1" i="1" dirty="0" smtClean="0">
              <a:solidFill>
                <a:srgbClr val="CC0000"/>
              </a:solidFill>
              <a:latin typeface="Cambria Math"/>
              <a:ea typeface="Cambria Math"/>
            </a:endParaRPr>
          </a:p>
          <a:p>
            <a:pPr marL="1828800" lvl="4" indent="0">
              <a:buNone/>
            </a:pPr>
            <a:endParaRPr lang="en-US" sz="3200" b="1" i="1" dirty="0">
              <a:solidFill>
                <a:srgbClr val="CC0000"/>
              </a:solidFill>
              <a:latin typeface="Cambria Math"/>
              <a:ea typeface="Cambria Math"/>
            </a:endParaRPr>
          </a:p>
          <a:p>
            <a:pPr marL="1828800" lvl="4" indent="0">
              <a:buNone/>
            </a:pPr>
            <a:endParaRPr lang="en-US" sz="3200" b="1" i="1" dirty="0" smtClean="0">
              <a:solidFill>
                <a:srgbClr val="CC0000"/>
              </a:solidFill>
              <a:ea typeface="Cambria Math"/>
            </a:endParaRPr>
          </a:p>
          <a:p>
            <a:pPr marL="514350" lvl="1" indent="0">
              <a:buNone/>
            </a:pPr>
            <a:endParaRPr lang="en-US" sz="3600" b="1" i="1" dirty="0" smtClean="0">
              <a:solidFill>
                <a:srgbClr val="CC0000"/>
              </a:solidFill>
            </a:endParaRPr>
          </a:p>
        </p:txBody>
      </p:sp>
      <p:sp>
        <p:nvSpPr>
          <p:cNvPr id="19" name="TextBox 18"/>
          <p:cNvSpPr txBox="1"/>
          <p:nvPr/>
        </p:nvSpPr>
        <p:spPr>
          <a:xfrm>
            <a:off x="3410770" y="4769135"/>
            <a:ext cx="6038030" cy="400110"/>
          </a:xfrm>
          <a:prstGeom prst="rect">
            <a:avLst/>
          </a:prstGeom>
          <a:noFill/>
        </p:spPr>
        <p:txBody>
          <a:bodyPr wrap="square" rtlCol="0">
            <a:spAutoFit/>
          </a:bodyPr>
          <a:lstStyle/>
          <a:p>
            <a:r>
              <a:rPr lang="en-US" sz="2000" b="1" dirty="0" smtClean="0">
                <a:solidFill>
                  <a:srgbClr val="C00000"/>
                </a:solidFill>
              </a:rPr>
              <a:t>p(Brisbane | Queensland) &gt; p(Brisbane | Australia)</a:t>
            </a:r>
            <a:endParaRPr lang="en-US" sz="2000" b="1" dirty="0">
              <a:solidFill>
                <a:srgbClr val="C00000"/>
              </a:solidFill>
            </a:endParaRPr>
          </a:p>
        </p:txBody>
      </p:sp>
      <p:grpSp>
        <p:nvGrpSpPr>
          <p:cNvPr id="20" name="Group 51"/>
          <p:cNvGrpSpPr>
            <a:grpSpLocks/>
          </p:cNvGrpSpPr>
          <p:nvPr/>
        </p:nvGrpSpPr>
        <p:grpSpPr bwMode="auto">
          <a:xfrm>
            <a:off x="485775" y="4267200"/>
            <a:ext cx="3248025" cy="720726"/>
            <a:chOff x="3408" y="1668"/>
            <a:chExt cx="2046" cy="454"/>
          </a:xfrm>
        </p:grpSpPr>
        <p:sp>
          <p:nvSpPr>
            <p:cNvPr id="21" name="Text Box 30"/>
            <p:cNvSpPr txBox="1">
              <a:spLocks noChangeArrowheads="1"/>
            </p:cNvSpPr>
            <p:nvPr/>
          </p:nvSpPr>
          <p:spPr bwMode="auto">
            <a:xfrm>
              <a:off x="3408" y="1831"/>
              <a:ext cx="2046"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Gill Sans MT" pitchFamily="34" charset="0"/>
                </a:defRPr>
              </a:lvl1pPr>
              <a:lvl2pPr marL="742950" indent="-285750" eaLnBrk="0" hangingPunct="0">
                <a:defRPr sz="2400">
                  <a:solidFill>
                    <a:schemeClr val="tx1"/>
                  </a:solidFill>
                  <a:latin typeface="Gill Sans MT" pitchFamily="34" charset="0"/>
                </a:defRPr>
              </a:lvl2pPr>
              <a:lvl3pPr marL="1143000" indent="-228600" eaLnBrk="0" hangingPunct="0">
                <a:defRPr sz="2400">
                  <a:solidFill>
                    <a:schemeClr val="tx1"/>
                  </a:solidFill>
                  <a:latin typeface="Gill Sans MT" pitchFamily="34" charset="0"/>
                </a:defRPr>
              </a:lvl3pPr>
              <a:lvl4pPr marL="1600200" indent="-228600" eaLnBrk="0" hangingPunct="0">
                <a:defRPr sz="2400">
                  <a:solidFill>
                    <a:schemeClr val="tx1"/>
                  </a:solidFill>
                  <a:latin typeface="Gill Sans MT" pitchFamily="34" charset="0"/>
                </a:defRPr>
              </a:lvl4pPr>
              <a:lvl5pPr marL="2057400" indent="-228600" eaLnBrk="0" hangingPunct="0">
                <a:defRPr sz="2400">
                  <a:solidFill>
                    <a:schemeClr val="tx1"/>
                  </a:solidFill>
                  <a:latin typeface="Gill Sans MT" pitchFamily="34" charset="0"/>
                </a:defRPr>
              </a:lvl5pPr>
              <a:lvl6pPr marL="2514600" indent="-228600" eaLnBrk="0" fontAlgn="base" hangingPunct="0">
                <a:spcBef>
                  <a:spcPct val="0"/>
                </a:spcBef>
                <a:spcAft>
                  <a:spcPct val="0"/>
                </a:spcAft>
                <a:defRPr sz="2400">
                  <a:solidFill>
                    <a:schemeClr val="tx1"/>
                  </a:solidFill>
                  <a:latin typeface="Gill Sans MT" pitchFamily="34" charset="0"/>
                </a:defRPr>
              </a:lvl6pPr>
              <a:lvl7pPr marL="2971800" indent="-228600" eaLnBrk="0" fontAlgn="base" hangingPunct="0">
                <a:spcBef>
                  <a:spcPct val="0"/>
                </a:spcBef>
                <a:spcAft>
                  <a:spcPct val="0"/>
                </a:spcAft>
                <a:defRPr sz="2400">
                  <a:solidFill>
                    <a:schemeClr val="tx1"/>
                  </a:solidFill>
                  <a:latin typeface="Gill Sans MT" pitchFamily="34" charset="0"/>
                </a:defRPr>
              </a:lvl7pPr>
              <a:lvl8pPr marL="3429000" indent="-228600" eaLnBrk="0" fontAlgn="base" hangingPunct="0">
                <a:spcBef>
                  <a:spcPct val="0"/>
                </a:spcBef>
                <a:spcAft>
                  <a:spcPct val="0"/>
                </a:spcAft>
                <a:defRPr sz="2400">
                  <a:solidFill>
                    <a:schemeClr val="tx1"/>
                  </a:solidFill>
                  <a:latin typeface="Gill Sans MT" pitchFamily="34" charset="0"/>
                </a:defRPr>
              </a:lvl8pPr>
              <a:lvl9pPr marL="3886200" indent="-228600" eaLnBrk="0" fontAlgn="base" hangingPunct="0">
                <a:spcBef>
                  <a:spcPct val="0"/>
                </a:spcBef>
                <a:spcAft>
                  <a:spcPct val="0"/>
                </a:spcAft>
                <a:defRPr sz="2400">
                  <a:solidFill>
                    <a:schemeClr val="tx1"/>
                  </a:solidFill>
                  <a:latin typeface="Gill Sans MT" pitchFamily="34" charset="0"/>
                </a:defRPr>
              </a:lvl9pPr>
            </a:lstStyle>
            <a:p>
              <a:pPr eaLnBrk="1" hangingPunct="1">
                <a:spcBef>
                  <a:spcPct val="50000"/>
                </a:spcBef>
              </a:pPr>
              <a:r>
                <a:rPr lang="en-US" dirty="0"/>
                <a:t>Q</a:t>
              </a:r>
              <a:r>
                <a:rPr lang="en-US" dirty="0" smtClean="0"/>
                <a:t>:   “Brisbane”</a:t>
              </a:r>
              <a:endParaRPr lang="en-US" dirty="0"/>
            </a:p>
          </p:txBody>
        </p:sp>
        <p:sp>
          <p:nvSpPr>
            <p:cNvPr id="22" name="Text Box 48"/>
            <p:cNvSpPr txBox="1">
              <a:spLocks noChangeArrowheads="1"/>
            </p:cNvSpPr>
            <p:nvPr/>
          </p:nvSpPr>
          <p:spPr bwMode="auto">
            <a:xfrm>
              <a:off x="3876" y="1668"/>
              <a:ext cx="492"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Gill Sans MT" pitchFamily="34" charset="0"/>
                </a:defRPr>
              </a:lvl1pPr>
              <a:lvl2pPr marL="742950" indent="-285750" eaLnBrk="0" hangingPunct="0">
                <a:defRPr sz="2400">
                  <a:solidFill>
                    <a:schemeClr val="tx1"/>
                  </a:solidFill>
                  <a:latin typeface="Gill Sans MT" pitchFamily="34" charset="0"/>
                </a:defRPr>
              </a:lvl2pPr>
              <a:lvl3pPr marL="1143000" indent="-228600" eaLnBrk="0" hangingPunct="0">
                <a:defRPr sz="2400">
                  <a:solidFill>
                    <a:schemeClr val="tx1"/>
                  </a:solidFill>
                  <a:latin typeface="Gill Sans MT" pitchFamily="34" charset="0"/>
                </a:defRPr>
              </a:lvl3pPr>
              <a:lvl4pPr marL="1600200" indent="-228600" eaLnBrk="0" hangingPunct="0">
                <a:defRPr sz="2400">
                  <a:solidFill>
                    <a:schemeClr val="tx1"/>
                  </a:solidFill>
                  <a:latin typeface="Gill Sans MT" pitchFamily="34" charset="0"/>
                </a:defRPr>
              </a:lvl4pPr>
              <a:lvl5pPr marL="2057400" indent="-228600" eaLnBrk="0" hangingPunct="0">
                <a:defRPr sz="2400">
                  <a:solidFill>
                    <a:schemeClr val="tx1"/>
                  </a:solidFill>
                  <a:latin typeface="Gill Sans MT" pitchFamily="34" charset="0"/>
                </a:defRPr>
              </a:lvl5pPr>
              <a:lvl6pPr marL="2514600" indent="-228600" eaLnBrk="0" fontAlgn="base" hangingPunct="0">
                <a:spcBef>
                  <a:spcPct val="0"/>
                </a:spcBef>
                <a:spcAft>
                  <a:spcPct val="0"/>
                </a:spcAft>
                <a:defRPr sz="2400">
                  <a:solidFill>
                    <a:schemeClr val="tx1"/>
                  </a:solidFill>
                  <a:latin typeface="Gill Sans MT" pitchFamily="34" charset="0"/>
                </a:defRPr>
              </a:lvl6pPr>
              <a:lvl7pPr marL="2971800" indent="-228600" eaLnBrk="0" fontAlgn="base" hangingPunct="0">
                <a:spcBef>
                  <a:spcPct val="0"/>
                </a:spcBef>
                <a:spcAft>
                  <a:spcPct val="0"/>
                </a:spcAft>
                <a:defRPr sz="2400">
                  <a:solidFill>
                    <a:schemeClr val="tx1"/>
                  </a:solidFill>
                  <a:latin typeface="Gill Sans MT" pitchFamily="34" charset="0"/>
                </a:defRPr>
              </a:lvl7pPr>
              <a:lvl8pPr marL="3429000" indent="-228600" eaLnBrk="0" fontAlgn="base" hangingPunct="0">
                <a:spcBef>
                  <a:spcPct val="0"/>
                </a:spcBef>
                <a:spcAft>
                  <a:spcPct val="0"/>
                </a:spcAft>
                <a:defRPr sz="2400">
                  <a:solidFill>
                    <a:schemeClr val="tx1"/>
                  </a:solidFill>
                  <a:latin typeface="Gill Sans MT" pitchFamily="34" charset="0"/>
                </a:defRPr>
              </a:lvl8pPr>
              <a:lvl9pPr marL="3886200" indent="-228600" eaLnBrk="0" fontAlgn="base" hangingPunct="0">
                <a:spcBef>
                  <a:spcPct val="0"/>
                </a:spcBef>
                <a:spcAft>
                  <a:spcPct val="0"/>
                </a:spcAft>
                <a:defRPr sz="2400">
                  <a:solidFill>
                    <a:schemeClr val="tx1"/>
                  </a:solidFill>
                  <a:latin typeface="Gill Sans MT" pitchFamily="34" charset="0"/>
                </a:defRPr>
              </a:lvl9pPr>
            </a:lstStyle>
            <a:p>
              <a:pPr eaLnBrk="1" hangingPunct="1">
                <a:spcBef>
                  <a:spcPct val="50000"/>
                </a:spcBef>
              </a:pPr>
              <a:r>
                <a:rPr lang="en-US" sz="2000" dirty="0" smtClean="0"/>
                <a:t>  </a:t>
              </a:r>
              <a:endParaRPr lang="en-US" sz="2000" dirty="0"/>
            </a:p>
          </p:txBody>
        </p:sp>
      </p:grpSp>
      <p:sp>
        <p:nvSpPr>
          <p:cNvPr id="23" name="Text Box 40"/>
          <p:cNvSpPr txBox="1">
            <a:spLocks noChangeArrowheads="1"/>
          </p:cNvSpPr>
          <p:nvPr/>
        </p:nvSpPr>
        <p:spPr bwMode="auto">
          <a:xfrm>
            <a:off x="472880" y="5053016"/>
            <a:ext cx="310852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Gill Sans MT" pitchFamily="34" charset="0"/>
              </a:defRPr>
            </a:lvl1pPr>
            <a:lvl2pPr marL="742950" indent="-285750" eaLnBrk="0" hangingPunct="0">
              <a:defRPr sz="2400">
                <a:solidFill>
                  <a:schemeClr val="tx1"/>
                </a:solidFill>
                <a:latin typeface="Gill Sans MT" pitchFamily="34" charset="0"/>
              </a:defRPr>
            </a:lvl2pPr>
            <a:lvl3pPr marL="1143000" indent="-228600" eaLnBrk="0" hangingPunct="0">
              <a:defRPr sz="2400">
                <a:solidFill>
                  <a:schemeClr val="tx1"/>
                </a:solidFill>
                <a:latin typeface="Gill Sans MT" pitchFamily="34" charset="0"/>
              </a:defRPr>
            </a:lvl3pPr>
            <a:lvl4pPr marL="1600200" indent="-228600" eaLnBrk="0" hangingPunct="0">
              <a:defRPr sz="2400">
                <a:solidFill>
                  <a:schemeClr val="tx1"/>
                </a:solidFill>
                <a:latin typeface="Gill Sans MT" pitchFamily="34" charset="0"/>
              </a:defRPr>
            </a:lvl4pPr>
            <a:lvl5pPr marL="2057400" indent="-228600" eaLnBrk="0" hangingPunct="0">
              <a:defRPr sz="2400">
                <a:solidFill>
                  <a:schemeClr val="tx1"/>
                </a:solidFill>
                <a:latin typeface="Gill Sans MT" pitchFamily="34" charset="0"/>
              </a:defRPr>
            </a:lvl5pPr>
            <a:lvl6pPr marL="2514600" indent="-228600" eaLnBrk="0" fontAlgn="base" hangingPunct="0">
              <a:spcBef>
                <a:spcPct val="0"/>
              </a:spcBef>
              <a:spcAft>
                <a:spcPct val="0"/>
              </a:spcAft>
              <a:defRPr sz="2400">
                <a:solidFill>
                  <a:schemeClr val="tx1"/>
                </a:solidFill>
                <a:latin typeface="Gill Sans MT" pitchFamily="34" charset="0"/>
              </a:defRPr>
            </a:lvl6pPr>
            <a:lvl7pPr marL="2971800" indent="-228600" eaLnBrk="0" fontAlgn="base" hangingPunct="0">
              <a:spcBef>
                <a:spcPct val="0"/>
              </a:spcBef>
              <a:spcAft>
                <a:spcPct val="0"/>
              </a:spcAft>
              <a:defRPr sz="2400">
                <a:solidFill>
                  <a:schemeClr val="tx1"/>
                </a:solidFill>
                <a:latin typeface="Gill Sans MT" pitchFamily="34" charset="0"/>
              </a:defRPr>
            </a:lvl7pPr>
            <a:lvl8pPr marL="3429000" indent="-228600" eaLnBrk="0" fontAlgn="base" hangingPunct="0">
              <a:spcBef>
                <a:spcPct val="0"/>
              </a:spcBef>
              <a:spcAft>
                <a:spcPct val="0"/>
              </a:spcAft>
              <a:defRPr sz="2400">
                <a:solidFill>
                  <a:schemeClr val="tx1"/>
                </a:solidFill>
                <a:latin typeface="Gill Sans MT" pitchFamily="34" charset="0"/>
              </a:defRPr>
            </a:lvl8pPr>
            <a:lvl9pPr marL="3886200" indent="-228600" eaLnBrk="0" fontAlgn="base" hangingPunct="0">
              <a:spcBef>
                <a:spcPct val="0"/>
              </a:spcBef>
              <a:spcAft>
                <a:spcPct val="0"/>
              </a:spcAft>
              <a:defRPr sz="2400">
                <a:solidFill>
                  <a:schemeClr val="tx1"/>
                </a:solidFill>
                <a:latin typeface="Gill Sans MT" pitchFamily="34" charset="0"/>
              </a:defRPr>
            </a:lvl9pPr>
          </a:lstStyle>
          <a:p>
            <a:pPr eaLnBrk="1" hangingPunct="1">
              <a:spcBef>
                <a:spcPct val="50000"/>
              </a:spcBef>
            </a:pPr>
            <a:r>
              <a:rPr lang="en-US" dirty="0" smtClean="0"/>
              <a:t>D:   … “Queensland” … </a:t>
            </a:r>
            <a:endParaRPr lang="en-US" dirty="0"/>
          </a:p>
        </p:txBody>
      </p:sp>
      <p:sp>
        <p:nvSpPr>
          <p:cNvPr id="24" name="Text Box 40"/>
          <p:cNvSpPr txBox="1">
            <a:spLocks noChangeArrowheads="1"/>
          </p:cNvSpPr>
          <p:nvPr/>
        </p:nvSpPr>
        <p:spPr bwMode="auto">
          <a:xfrm>
            <a:off x="457200" y="5451472"/>
            <a:ext cx="332102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Gill Sans MT" pitchFamily="34" charset="0"/>
              </a:defRPr>
            </a:lvl1pPr>
            <a:lvl2pPr marL="742950" indent="-285750" eaLnBrk="0" hangingPunct="0">
              <a:defRPr sz="2400">
                <a:solidFill>
                  <a:schemeClr val="tx1"/>
                </a:solidFill>
                <a:latin typeface="Gill Sans MT" pitchFamily="34" charset="0"/>
              </a:defRPr>
            </a:lvl2pPr>
            <a:lvl3pPr marL="1143000" indent="-228600" eaLnBrk="0" hangingPunct="0">
              <a:defRPr sz="2400">
                <a:solidFill>
                  <a:schemeClr val="tx1"/>
                </a:solidFill>
                <a:latin typeface="Gill Sans MT" pitchFamily="34" charset="0"/>
              </a:defRPr>
            </a:lvl3pPr>
            <a:lvl4pPr marL="1600200" indent="-228600" eaLnBrk="0" hangingPunct="0">
              <a:defRPr sz="2400">
                <a:solidFill>
                  <a:schemeClr val="tx1"/>
                </a:solidFill>
                <a:latin typeface="Gill Sans MT" pitchFamily="34" charset="0"/>
              </a:defRPr>
            </a:lvl4pPr>
            <a:lvl5pPr marL="2057400" indent="-228600" eaLnBrk="0" hangingPunct="0">
              <a:defRPr sz="2400">
                <a:solidFill>
                  <a:schemeClr val="tx1"/>
                </a:solidFill>
                <a:latin typeface="Gill Sans MT" pitchFamily="34" charset="0"/>
              </a:defRPr>
            </a:lvl5pPr>
            <a:lvl6pPr marL="2514600" indent="-228600" eaLnBrk="0" fontAlgn="base" hangingPunct="0">
              <a:spcBef>
                <a:spcPct val="0"/>
              </a:spcBef>
              <a:spcAft>
                <a:spcPct val="0"/>
              </a:spcAft>
              <a:defRPr sz="2400">
                <a:solidFill>
                  <a:schemeClr val="tx1"/>
                </a:solidFill>
                <a:latin typeface="Gill Sans MT" pitchFamily="34" charset="0"/>
              </a:defRPr>
            </a:lvl6pPr>
            <a:lvl7pPr marL="2971800" indent="-228600" eaLnBrk="0" fontAlgn="base" hangingPunct="0">
              <a:spcBef>
                <a:spcPct val="0"/>
              </a:spcBef>
              <a:spcAft>
                <a:spcPct val="0"/>
              </a:spcAft>
              <a:defRPr sz="2400">
                <a:solidFill>
                  <a:schemeClr val="tx1"/>
                </a:solidFill>
                <a:latin typeface="Gill Sans MT" pitchFamily="34" charset="0"/>
              </a:defRPr>
            </a:lvl7pPr>
            <a:lvl8pPr marL="3429000" indent="-228600" eaLnBrk="0" fontAlgn="base" hangingPunct="0">
              <a:spcBef>
                <a:spcPct val="0"/>
              </a:spcBef>
              <a:spcAft>
                <a:spcPct val="0"/>
              </a:spcAft>
              <a:defRPr sz="2400">
                <a:solidFill>
                  <a:schemeClr val="tx1"/>
                </a:solidFill>
                <a:latin typeface="Gill Sans MT" pitchFamily="34" charset="0"/>
              </a:defRPr>
            </a:lvl8pPr>
            <a:lvl9pPr marL="3886200" indent="-228600" eaLnBrk="0" fontAlgn="base" hangingPunct="0">
              <a:spcBef>
                <a:spcPct val="0"/>
              </a:spcBef>
              <a:spcAft>
                <a:spcPct val="0"/>
              </a:spcAft>
              <a:defRPr sz="2400">
                <a:solidFill>
                  <a:schemeClr val="tx1"/>
                </a:solidFill>
                <a:latin typeface="Gill Sans MT" pitchFamily="34" charset="0"/>
              </a:defRPr>
            </a:lvl9pPr>
          </a:lstStyle>
          <a:p>
            <a:pPr eaLnBrk="1" hangingPunct="1">
              <a:spcBef>
                <a:spcPct val="50000"/>
              </a:spcBef>
            </a:pPr>
            <a:r>
              <a:rPr lang="en-US" dirty="0" smtClean="0"/>
              <a:t>D’:   … “Australia” … </a:t>
            </a:r>
            <a:endParaRPr lang="en-US" dirty="0"/>
          </a:p>
        </p:txBody>
      </p:sp>
      <p:sp>
        <p:nvSpPr>
          <p:cNvPr id="6" name="Slide Number Placeholder 5"/>
          <p:cNvSpPr>
            <a:spLocks noGrp="1"/>
          </p:cNvSpPr>
          <p:nvPr>
            <p:ph type="sldNum" sz="quarter" idx="12"/>
          </p:nvPr>
        </p:nvSpPr>
        <p:spPr/>
        <p:txBody>
          <a:bodyPr/>
          <a:lstStyle/>
          <a:p>
            <a:fld id="{88AD08FE-21CA-447A-B5E0-10774CCDBD3A}" type="slidenum">
              <a:rPr lang="en-US" smtClean="0"/>
              <a:t>89</a:t>
            </a:fld>
            <a:endParaRPr lang="en-US"/>
          </a:p>
        </p:txBody>
      </p:sp>
      <p:pic>
        <p:nvPicPr>
          <p:cNvPr id="4" name="Picture 3"/>
          <p:cNvPicPr>
            <a:picLocks noChangeAspect="1"/>
          </p:cNvPicPr>
          <p:nvPr/>
        </p:nvPicPr>
        <p:blipFill>
          <a:blip r:embed="rId3"/>
          <a:stretch>
            <a:fillRect/>
          </a:stretch>
        </p:blipFill>
        <p:spPr>
          <a:xfrm>
            <a:off x="228600" y="1117600"/>
            <a:ext cx="8636000" cy="3225800"/>
          </a:xfrm>
          <a:prstGeom prst="rect">
            <a:avLst/>
          </a:prstGeom>
        </p:spPr>
      </p:pic>
    </p:spTree>
    <p:extLst>
      <p:ext uri="{BB962C8B-B14F-4D97-AF65-F5344CB8AC3E}">
        <p14:creationId xmlns:p14="http://schemas.microsoft.com/office/powerpoint/2010/main" val="1656577852"/>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val 7"/>
          <p:cNvSpPr/>
          <p:nvPr/>
        </p:nvSpPr>
        <p:spPr>
          <a:xfrm>
            <a:off x="3854450" y="1235075"/>
            <a:ext cx="457200" cy="390525"/>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1507" name="Title 1"/>
          <p:cNvSpPr>
            <a:spLocks noGrp="1"/>
          </p:cNvSpPr>
          <p:nvPr>
            <p:ph type="title"/>
          </p:nvPr>
        </p:nvSpPr>
        <p:spPr>
          <a:xfrm>
            <a:off x="-76200" y="0"/>
            <a:ext cx="9448800" cy="990600"/>
          </a:xfrm>
        </p:spPr>
        <p:txBody>
          <a:bodyPr>
            <a:noAutofit/>
          </a:bodyPr>
          <a:lstStyle/>
          <a:p>
            <a:r>
              <a:rPr lang="en-US" altLang="en-US" sz="3600" b="1" dirty="0" smtClean="0">
                <a:solidFill>
                  <a:srgbClr val="000090"/>
                </a:solidFill>
                <a:latin typeface="Arial" charset="0"/>
                <a:cs typeface="Arial" charset="0"/>
              </a:rPr>
              <a:t>Scoring based on bag of words in general</a:t>
            </a:r>
          </a:p>
        </p:txBody>
      </p:sp>
      <p:sp>
        <p:nvSpPr>
          <p:cNvPr id="5" name="Oval 4"/>
          <p:cNvSpPr/>
          <p:nvPr/>
        </p:nvSpPr>
        <p:spPr>
          <a:xfrm>
            <a:off x="3016250" y="1012825"/>
            <a:ext cx="1617663" cy="8382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2" name="Oval 21"/>
          <p:cNvSpPr/>
          <p:nvPr/>
        </p:nvSpPr>
        <p:spPr>
          <a:xfrm>
            <a:off x="3613150" y="914400"/>
            <a:ext cx="3702050" cy="10668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1511" name="TextBox 5"/>
          <p:cNvSpPr txBox="1">
            <a:spLocks noChangeArrowheads="1"/>
          </p:cNvSpPr>
          <p:nvPr/>
        </p:nvSpPr>
        <p:spPr bwMode="auto">
          <a:xfrm>
            <a:off x="3186113" y="1006475"/>
            <a:ext cx="427037"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altLang="en-US" sz="3600"/>
              <a:t>q</a:t>
            </a:r>
          </a:p>
        </p:txBody>
      </p:sp>
      <p:sp>
        <p:nvSpPr>
          <p:cNvPr id="21512" name="TextBox 23"/>
          <p:cNvSpPr txBox="1">
            <a:spLocks noChangeArrowheads="1"/>
          </p:cNvSpPr>
          <p:nvPr/>
        </p:nvSpPr>
        <p:spPr bwMode="auto">
          <a:xfrm>
            <a:off x="5778500" y="1047750"/>
            <a:ext cx="481013"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altLang="en-US" sz="4400"/>
              <a:t>d</a:t>
            </a:r>
          </a:p>
        </p:txBody>
      </p:sp>
      <p:sp>
        <p:nvSpPr>
          <p:cNvPr id="21513" name="Rectangle 6"/>
          <p:cNvSpPr>
            <a:spLocks noChangeArrowheads="1"/>
          </p:cNvSpPr>
          <p:nvPr/>
        </p:nvSpPr>
        <p:spPr bwMode="auto">
          <a:xfrm>
            <a:off x="3854450" y="1185863"/>
            <a:ext cx="45243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altLang="en-US" sz="2800" b="1"/>
              <a:t>w</a:t>
            </a:r>
          </a:p>
        </p:txBody>
      </p:sp>
      <p:graphicFrame>
        <p:nvGraphicFramePr>
          <p:cNvPr id="21515" name="Object 11"/>
          <p:cNvGraphicFramePr>
            <a:graphicFrameLocks noChangeAspect="1"/>
          </p:cNvGraphicFramePr>
          <p:nvPr/>
        </p:nvGraphicFramePr>
        <p:xfrm>
          <a:off x="914400" y="2454275"/>
          <a:ext cx="7321550" cy="2090738"/>
        </p:xfrm>
        <a:graphic>
          <a:graphicData uri="http://schemas.openxmlformats.org/presentationml/2006/ole">
            <mc:AlternateContent xmlns:mc="http://schemas.openxmlformats.org/markup-compatibility/2006">
              <mc:Choice xmlns:v="urn:schemas-microsoft-com:vml" Requires="v">
                <p:oleObj spid="_x0000_s134474" name="Equation" r:id="rId3" imgW="2489200" imgH="711200" progId="Equation.3">
                  <p:embed/>
                </p:oleObj>
              </mc:Choice>
              <mc:Fallback>
                <p:oleObj name="Equation" r:id="rId3" imgW="2489200" imgH="7112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4400" y="2454275"/>
                        <a:ext cx="7321550" cy="2090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nvGrpSpPr>
          <p:cNvPr id="42" name="Group 41"/>
          <p:cNvGrpSpPr>
            <a:grpSpLocks/>
          </p:cNvGrpSpPr>
          <p:nvPr/>
        </p:nvGrpSpPr>
        <p:grpSpPr bwMode="auto">
          <a:xfrm>
            <a:off x="1611313" y="3535363"/>
            <a:ext cx="5667375" cy="1295400"/>
            <a:chOff x="1611396" y="3535680"/>
            <a:chExt cx="5666641" cy="1295400"/>
          </a:xfrm>
        </p:grpSpPr>
        <p:graphicFrame>
          <p:nvGraphicFramePr>
            <p:cNvPr id="21531" name="Object 12"/>
            <p:cNvGraphicFramePr>
              <a:graphicFrameLocks noChangeAspect="1"/>
            </p:cNvGraphicFramePr>
            <p:nvPr/>
          </p:nvGraphicFramePr>
          <p:xfrm>
            <a:off x="1611396" y="4297680"/>
            <a:ext cx="5666641" cy="533400"/>
          </p:xfrm>
          <a:graphic>
            <a:graphicData uri="http://schemas.openxmlformats.org/presentationml/2006/ole">
              <mc:AlternateContent xmlns:mc="http://schemas.openxmlformats.org/markup-compatibility/2006">
                <mc:Choice xmlns:v="urn:schemas-microsoft-com:vml" Requires="v">
                  <p:oleObj spid="_x0000_s134475" name="Equation" r:id="rId5" imgW="1816100" imgH="203200" progId="Equation.3">
                    <p:embed/>
                  </p:oleObj>
                </mc:Choice>
                <mc:Fallback>
                  <p:oleObj name="Equation" r:id="rId5" imgW="1816100" imgH="2032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11396" y="4297680"/>
                          <a:ext cx="5666641"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5" name="Down Arrow 14"/>
            <p:cNvSpPr/>
            <p:nvPr/>
          </p:nvSpPr>
          <p:spPr>
            <a:xfrm>
              <a:off x="4685985" y="3611880"/>
              <a:ext cx="380951" cy="6731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17" name="Straight Connector 16"/>
            <p:cNvCxnSpPr/>
            <p:nvPr/>
          </p:nvCxnSpPr>
          <p:spPr>
            <a:xfrm>
              <a:off x="4130432" y="3535680"/>
              <a:ext cx="2201578" cy="0"/>
            </a:xfrm>
            <a:prstGeom prst="line">
              <a:avLst/>
            </a:prstGeom>
            <a:ln w="63500"/>
          </p:spPr>
          <p:style>
            <a:lnRef idx="1">
              <a:schemeClr val="accent1"/>
            </a:lnRef>
            <a:fillRef idx="0">
              <a:schemeClr val="accent1"/>
            </a:fillRef>
            <a:effectRef idx="0">
              <a:schemeClr val="accent1"/>
            </a:effectRef>
            <a:fontRef idx="minor">
              <a:schemeClr val="tx1"/>
            </a:fontRef>
          </p:style>
        </p:cxnSp>
      </p:grpSp>
      <p:grpSp>
        <p:nvGrpSpPr>
          <p:cNvPr id="21517" name="Group 40"/>
          <p:cNvGrpSpPr>
            <a:grpSpLocks/>
          </p:cNvGrpSpPr>
          <p:nvPr/>
        </p:nvGrpSpPr>
        <p:grpSpPr bwMode="auto">
          <a:xfrm>
            <a:off x="119063" y="1447800"/>
            <a:ext cx="3494087" cy="1371600"/>
            <a:chOff x="119714" y="1447800"/>
            <a:chExt cx="3493463" cy="1371600"/>
          </a:xfrm>
        </p:grpSpPr>
        <p:sp>
          <p:nvSpPr>
            <p:cNvPr id="21529" name="TextBox 18"/>
            <p:cNvSpPr txBox="1">
              <a:spLocks noChangeArrowheads="1"/>
            </p:cNvSpPr>
            <p:nvPr/>
          </p:nvSpPr>
          <p:spPr bwMode="auto">
            <a:xfrm>
              <a:off x="119714" y="1447800"/>
              <a:ext cx="2922852" cy="830997"/>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r>
                <a:rPr lang="en-US" altLang="en-US" sz="2400"/>
                <a:t>Sum over</a:t>
              </a:r>
              <a:r>
                <a:rPr lang="en-US" altLang="en-US" sz="2400" b="1"/>
                <a:t> </a:t>
              </a:r>
            </a:p>
            <a:p>
              <a:pPr algn="ctr" eaLnBrk="1" hangingPunct="1"/>
              <a:r>
                <a:rPr lang="en-US" altLang="en-US" sz="2400" b="1"/>
                <a:t>matched query terms</a:t>
              </a:r>
            </a:p>
          </p:txBody>
        </p:sp>
        <p:cxnSp>
          <p:nvCxnSpPr>
            <p:cNvPr id="21" name="Straight Arrow Connector 20"/>
            <p:cNvCxnSpPr/>
            <p:nvPr/>
          </p:nvCxnSpPr>
          <p:spPr>
            <a:xfrm>
              <a:off x="3016384" y="2133600"/>
              <a:ext cx="596793" cy="6858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grpSp>
        <p:nvGrpSpPr>
          <p:cNvPr id="53" name="Group 52"/>
          <p:cNvGrpSpPr>
            <a:grpSpLocks/>
          </p:cNvGrpSpPr>
          <p:nvPr/>
        </p:nvGrpSpPr>
        <p:grpSpPr bwMode="auto">
          <a:xfrm>
            <a:off x="487363" y="4830763"/>
            <a:ext cx="3290887" cy="1323975"/>
            <a:chOff x="488117" y="4831080"/>
            <a:chExt cx="3290190" cy="1324035"/>
          </a:xfrm>
        </p:grpSpPr>
        <p:sp>
          <p:nvSpPr>
            <p:cNvPr id="21527" name="TextBox 48"/>
            <p:cNvSpPr txBox="1">
              <a:spLocks noChangeArrowheads="1"/>
            </p:cNvSpPr>
            <p:nvPr/>
          </p:nvSpPr>
          <p:spPr bwMode="auto">
            <a:xfrm>
              <a:off x="488117" y="5693450"/>
              <a:ext cx="2775503" cy="461665"/>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r>
                <a:rPr lang="en-US" altLang="en-US" sz="2400" b="1"/>
                <a:t>Term Frequency (TF)</a:t>
              </a:r>
            </a:p>
          </p:txBody>
        </p:sp>
        <p:cxnSp>
          <p:nvCxnSpPr>
            <p:cNvPr id="50" name="Straight Arrow Connector 49"/>
            <p:cNvCxnSpPr/>
            <p:nvPr/>
          </p:nvCxnSpPr>
          <p:spPr>
            <a:xfrm flipV="1">
              <a:off x="2440328" y="4831080"/>
              <a:ext cx="1337979" cy="81918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grpSp>
        <p:nvGrpSpPr>
          <p:cNvPr id="57" name="Group 56"/>
          <p:cNvGrpSpPr>
            <a:grpSpLocks/>
          </p:cNvGrpSpPr>
          <p:nvPr/>
        </p:nvGrpSpPr>
        <p:grpSpPr bwMode="auto">
          <a:xfrm>
            <a:off x="5608638" y="4306888"/>
            <a:ext cx="3287712" cy="1570037"/>
            <a:chOff x="5608913" y="4307115"/>
            <a:chExt cx="3287489" cy="1569660"/>
          </a:xfrm>
        </p:grpSpPr>
        <p:graphicFrame>
          <p:nvGraphicFramePr>
            <p:cNvPr id="21523" name="Object 13"/>
            <p:cNvGraphicFramePr>
              <a:graphicFrameLocks noChangeAspect="1"/>
            </p:cNvGraphicFramePr>
            <p:nvPr/>
          </p:nvGraphicFramePr>
          <p:xfrm>
            <a:off x="5608913" y="5416550"/>
            <a:ext cx="1444625" cy="450850"/>
          </p:xfrm>
          <a:graphic>
            <a:graphicData uri="http://schemas.openxmlformats.org/presentationml/2006/ole">
              <mc:AlternateContent xmlns:mc="http://schemas.openxmlformats.org/markup-compatibility/2006">
                <mc:Choice xmlns:v="urn:schemas-microsoft-com:vml" Requires="v">
                  <p:oleObj spid="_x0000_s134476" name="Equation" r:id="rId7" imgW="545626" imgH="203024" progId="Equation.3">
                    <p:embed/>
                  </p:oleObj>
                </mc:Choice>
                <mc:Fallback>
                  <p:oleObj name="Equation" r:id="rId7" imgW="545626" imgH="203024"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608913" y="5416550"/>
                          <a:ext cx="1444625" cy="45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cxnSp>
          <p:nvCxnSpPr>
            <p:cNvPr id="35" name="Straight Connector 34"/>
            <p:cNvCxnSpPr/>
            <p:nvPr/>
          </p:nvCxnSpPr>
          <p:spPr>
            <a:xfrm>
              <a:off x="5916867" y="4830864"/>
              <a:ext cx="1100062"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37" name="Down Arrow 36"/>
            <p:cNvSpPr/>
            <p:nvPr/>
          </p:nvSpPr>
          <p:spPr>
            <a:xfrm>
              <a:off x="6254981" y="4907046"/>
              <a:ext cx="380974" cy="53327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1526" name="TextBox 50"/>
            <p:cNvSpPr txBox="1">
              <a:spLocks noChangeArrowheads="1"/>
            </p:cNvSpPr>
            <p:nvPr/>
          </p:nvSpPr>
          <p:spPr bwMode="auto">
            <a:xfrm>
              <a:off x="7315200" y="4307115"/>
              <a:ext cx="1581202" cy="1569660"/>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r>
                <a:rPr lang="en-US" altLang="en-US" sz="2400" b="1"/>
                <a:t>Inverse</a:t>
              </a:r>
            </a:p>
            <a:p>
              <a:pPr algn="ctr" eaLnBrk="1" hangingPunct="1"/>
              <a:r>
                <a:rPr lang="en-US" altLang="en-US" sz="2400" b="1"/>
                <a:t>Document </a:t>
              </a:r>
            </a:p>
            <a:p>
              <a:pPr algn="ctr" eaLnBrk="1" hangingPunct="1"/>
              <a:r>
                <a:rPr lang="en-US" altLang="en-US" sz="2400" b="1"/>
                <a:t>Frequency</a:t>
              </a:r>
            </a:p>
            <a:p>
              <a:pPr algn="ctr" eaLnBrk="1" hangingPunct="1"/>
              <a:r>
                <a:rPr lang="en-US" altLang="en-US" sz="2400" b="1"/>
                <a:t>(IDF)</a:t>
              </a:r>
            </a:p>
          </p:txBody>
        </p:sp>
      </p:grpSp>
      <p:grpSp>
        <p:nvGrpSpPr>
          <p:cNvPr id="56" name="Group 55"/>
          <p:cNvGrpSpPr>
            <a:grpSpLocks/>
          </p:cNvGrpSpPr>
          <p:nvPr/>
        </p:nvGrpSpPr>
        <p:grpSpPr bwMode="auto">
          <a:xfrm>
            <a:off x="3716338" y="4830763"/>
            <a:ext cx="2393950" cy="1701800"/>
            <a:chOff x="3716352" y="4831080"/>
            <a:chExt cx="2393284" cy="1700957"/>
          </a:xfrm>
        </p:grpSpPr>
        <p:sp>
          <p:nvSpPr>
            <p:cNvPr id="21521" name="TextBox 51"/>
            <p:cNvSpPr txBox="1">
              <a:spLocks noChangeArrowheads="1"/>
            </p:cNvSpPr>
            <p:nvPr/>
          </p:nvSpPr>
          <p:spPr bwMode="auto">
            <a:xfrm>
              <a:off x="3716352" y="6070372"/>
              <a:ext cx="2393284" cy="461665"/>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r>
                <a:rPr lang="en-US" altLang="en-US" sz="2400" b="1"/>
                <a:t>Document length</a:t>
              </a:r>
            </a:p>
          </p:txBody>
        </p:sp>
        <p:cxnSp>
          <p:nvCxnSpPr>
            <p:cNvPr id="54" name="Straight Arrow Connector 53"/>
            <p:cNvCxnSpPr/>
            <p:nvPr/>
          </p:nvCxnSpPr>
          <p:spPr>
            <a:xfrm flipV="1">
              <a:off x="4397200" y="4831080"/>
              <a:ext cx="833206" cy="113132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sp>
        <p:nvSpPr>
          <p:cNvPr id="2" name="Slide Number Placeholder 1"/>
          <p:cNvSpPr>
            <a:spLocks noGrp="1"/>
          </p:cNvSpPr>
          <p:nvPr>
            <p:ph type="sldNum" sz="quarter" idx="12"/>
          </p:nvPr>
        </p:nvSpPr>
        <p:spPr/>
        <p:txBody>
          <a:bodyPr/>
          <a:lstStyle/>
          <a:p>
            <a:fld id="{88AD08FE-21CA-447A-B5E0-10774CCDBD3A}" type="slidenum">
              <a:rPr lang="en-US" smtClean="0"/>
              <a:t>9</a:t>
            </a:fld>
            <a:endParaRPr lang="en-US"/>
          </a:p>
        </p:txBody>
      </p:sp>
    </p:spTree>
    <p:extLst>
      <p:ext uri="{BB962C8B-B14F-4D97-AF65-F5344CB8AC3E}">
        <p14:creationId xmlns:p14="http://schemas.microsoft.com/office/powerpoint/2010/main" val="42728837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5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56"/>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9144000" cy="1143000"/>
          </a:xfrm>
        </p:spPr>
        <p:txBody>
          <a:bodyPr>
            <a:normAutofit fontScale="90000"/>
          </a:bodyPr>
          <a:lstStyle/>
          <a:p>
            <a:r>
              <a:rPr lang="en-US" b="1" dirty="0" smtClean="0">
                <a:solidFill>
                  <a:srgbClr val="000090"/>
                </a:solidFill>
                <a:latin typeface="Arial"/>
                <a:cs typeface="Arial"/>
              </a:rPr>
              <a:t>Analysis of Mutual Information-based Translation Language Model</a:t>
            </a:r>
            <a:endParaRPr lang="en-US" b="1" dirty="0">
              <a:solidFill>
                <a:srgbClr val="000090"/>
              </a:solidFill>
              <a:latin typeface="Arial"/>
              <a:cs typeface="Arial"/>
            </a:endParaRPr>
          </a:p>
        </p:txBody>
      </p:sp>
      <p:sp>
        <p:nvSpPr>
          <p:cNvPr id="9" name="TextBox 8"/>
          <p:cNvSpPr txBox="1"/>
          <p:nvPr/>
        </p:nvSpPr>
        <p:spPr>
          <a:xfrm>
            <a:off x="1066800" y="5105072"/>
            <a:ext cx="7162801" cy="830997"/>
          </a:xfrm>
          <a:prstGeom prst="rect">
            <a:avLst/>
          </a:prstGeom>
          <a:noFill/>
        </p:spPr>
        <p:txBody>
          <a:bodyPr wrap="square" rtlCol="0">
            <a:spAutoFit/>
          </a:bodyPr>
          <a:lstStyle/>
          <a:p>
            <a:pPr algn="ctr"/>
            <a:r>
              <a:rPr lang="en-US" sz="2400" b="1" dirty="0" smtClean="0">
                <a:solidFill>
                  <a:srgbClr val="C00000"/>
                </a:solidFill>
              </a:rPr>
              <a:t>Can we design a method to better satisfy the constraints? </a:t>
            </a:r>
            <a:endParaRPr lang="en-US" sz="2400" b="1" dirty="0">
              <a:solidFill>
                <a:srgbClr val="C00000"/>
              </a:solidFill>
            </a:endParaRPr>
          </a:p>
        </p:txBody>
      </p:sp>
      <p:sp>
        <p:nvSpPr>
          <p:cNvPr id="3" name="Slide Number Placeholder 2"/>
          <p:cNvSpPr>
            <a:spLocks noGrp="1"/>
          </p:cNvSpPr>
          <p:nvPr>
            <p:ph type="sldNum" sz="quarter" idx="12"/>
          </p:nvPr>
        </p:nvSpPr>
        <p:spPr/>
        <p:txBody>
          <a:bodyPr/>
          <a:lstStyle/>
          <a:p>
            <a:fld id="{88AD08FE-21CA-447A-B5E0-10774CCDBD3A}" type="slidenum">
              <a:rPr lang="en-US" smtClean="0"/>
              <a:t>90</a:t>
            </a:fld>
            <a:endParaRPr lang="en-US"/>
          </a:p>
        </p:txBody>
      </p:sp>
      <p:pic>
        <p:nvPicPr>
          <p:cNvPr id="4" name="Picture 3"/>
          <p:cNvPicPr>
            <a:picLocks noChangeAspect="1"/>
          </p:cNvPicPr>
          <p:nvPr/>
        </p:nvPicPr>
        <p:blipFill>
          <a:blip r:embed="rId3"/>
          <a:stretch>
            <a:fillRect/>
          </a:stretch>
        </p:blipFill>
        <p:spPr>
          <a:xfrm>
            <a:off x="622300" y="1765300"/>
            <a:ext cx="7899400" cy="3314700"/>
          </a:xfrm>
          <a:prstGeom prst="rect">
            <a:avLst/>
          </a:prstGeom>
        </p:spPr>
      </p:pic>
    </p:spTree>
    <p:extLst>
      <p:ext uri="{BB962C8B-B14F-4D97-AF65-F5344CB8AC3E}">
        <p14:creationId xmlns:p14="http://schemas.microsoft.com/office/powerpoint/2010/main" val="2735688561"/>
      </p:ext>
    </p:extLst>
  </p:cSld>
  <p:clrMapOvr>
    <a:masterClrMapping/>
  </p:clrMapOvr>
  <p:timing>
    <p:tnLst>
      <p:par>
        <p:cTn xmlns:p14="http://schemas.microsoft.com/office/powerpoint/2010/mai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8100"/>
            <a:ext cx="9144000" cy="1143000"/>
          </a:xfrm>
        </p:spPr>
        <p:txBody>
          <a:bodyPr>
            <a:normAutofit fontScale="90000"/>
          </a:bodyPr>
          <a:lstStyle/>
          <a:p>
            <a:r>
              <a:rPr lang="en-US" b="1" dirty="0" smtClean="0">
                <a:solidFill>
                  <a:srgbClr val="000090"/>
                </a:solidFill>
                <a:latin typeface="Arial"/>
                <a:cs typeface="Arial"/>
              </a:rPr>
              <a:t>New Method: </a:t>
            </a:r>
            <a:br>
              <a:rPr lang="en-US" b="1" dirty="0" smtClean="0">
                <a:solidFill>
                  <a:srgbClr val="000090"/>
                </a:solidFill>
                <a:latin typeface="Arial"/>
                <a:cs typeface="Arial"/>
              </a:rPr>
            </a:br>
            <a:r>
              <a:rPr lang="en-US" b="1" dirty="0" smtClean="0">
                <a:solidFill>
                  <a:srgbClr val="000090"/>
                </a:solidFill>
                <a:latin typeface="Arial"/>
                <a:cs typeface="Arial"/>
              </a:rPr>
              <a:t>Conditional Context Analysis</a:t>
            </a:r>
            <a:endParaRPr lang="en-US" b="1" dirty="0">
              <a:solidFill>
                <a:srgbClr val="000090"/>
              </a:solidFill>
              <a:latin typeface="Arial"/>
              <a:cs typeface="Arial"/>
            </a:endParaRPr>
          </a:p>
        </p:txBody>
      </p:sp>
      <p:sp>
        <p:nvSpPr>
          <p:cNvPr id="6" name="AutoShape 6"/>
          <p:cNvSpPr>
            <a:spLocks noChangeArrowheads="1"/>
          </p:cNvSpPr>
          <p:nvPr/>
        </p:nvSpPr>
        <p:spPr bwMode="auto">
          <a:xfrm>
            <a:off x="457200" y="1524000"/>
            <a:ext cx="1066800" cy="647700"/>
          </a:xfrm>
          <a:prstGeom prst="foldedCorner">
            <a:avLst>
              <a:gd name="adj" fmla="val 12500"/>
            </a:avLst>
          </a:prstGeom>
          <a:solidFill>
            <a:srgbClr val="CCFFFF"/>
          </a:solidFill>
          <a:ln w="9525">
            <a:solidFill>
              <a:srgbClr val="000066"/>
            </a:solidFill>
            <a:round/>
            <a:headEnd/>
            <a:tailEnd/>
          </a:ln>
        </p:spPr>
        <p:txBody>
          <a:bodyPr wrap="none" anchor="ctr"/>
          <a:lstStyle/>
          <a:p>
            <a:pPr algn="ctr"/>
            <a:endParaRPr lang="en-US" sz="2400" b="1" dirty="0" smtClean="0">
              <a:solidFill>
                <a:srgbClr val="FF0000"/>
              </a:solidFill>
              <a:latin typeface="Times New Roman" pitchFamily="18" charset="0"/>
            </a:endParaRPr>
          </a:p>
          <a:p>
            <a:pPr algn="ctr"/>
            <a:r>
              <a:rPr lang="en-US" sz="2400" b="1" dirty="0" smtClean="0">
                <a:solidFill>
                  <a:schemeClr val="accent2"/>
                </a:solidFill>
                <a:latin typeface="+mn-lt"/>
              </a:rPr>
              <a:t>Spain</a:t>
            </a:r>
            <a:endParaRPr lang="en-US" sz="2400" b="1" dirty="0">
              <a:solidFill>
                <a:schemeClr val="accent2"/>
              </a:solidFill>
              <a:latin typeface="+mn-lt"/>
            </a:endParaRPr>
          </a:p>
          <a:p>
            <a:pPr algn="ctr"/>
            <a:endParaRPr lang="en-US" sz="2400" baseline="-25000" dirty="0">
              <a:solidFill>
                <a:srgbClr val="000066"/>
              </a:solidFill>
              <a:latin typeface="Times New Roman" pitchFamily="18" charset="0"/>
            </a:endParaRPr>
          </a:p>
        </p:txBody>
      </p:sp>
      <p:sp>
        <p:nvSpPr>
          <p:cNvPr id="8" name="Right Arrow 7"/>
          <p:cNvSpPr/>
          <p:nvPr/>
        </p:nvSpPr>
        <p:spPr bwMode="auto">
          <a:xfrm>
            <a:off x="1752600" y="1668780"/>
            <a:ext cx="457200" cy="274320"/>
          </a:xfrm>
          <a:prstGeom prst="rightArrow">
            <a:avLst/>
          </a:prstGeom>
          <a:solidFill>
            <a:srgbClr val="C00000"/>
          </a:solidFill>
          <a:ln>
            <a:no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a typeface="宋体" pitchFamily="2" charset="-122"/>
            </a:endParaRPr>
          </a:p>
        </p:txBody>
      </p:sp>
      <p:sp>
        <p:nvSpPr>
          <p:cNvPr id="9" name="AutoShape 6"/>
          <p:cNvSpPr>
            <a:spLocks noChangeArrowheads="1"/>
          </p:cNvSpPr>
          <p:nvPr/>
        </p:nvSpPr>
        <p:spPr bwMode="auto">
          <a:xfrm>
            <a:off x="2590800" y="1524000"/>
            <a:ext cx="1143000" cy="647700"/>
          </a:xfrm>
          <a:prstGeom prst="foldedCorner">
            <a:avLst>
              <a:gd name="adj" fmla="val 12500"/>
            </a:avLst>
          </a:prstGeom>
          <a:solidFill>
            <a:srgbClr val="CCFFFF"/>
          </a:solidFill>
          <a:ln w="9525">
            <a:solidFill>
              <a:srgbClr val="000066"/>
            </a:solidFill>
            <a:round/>
            <a:headEnd/>
            <a:tailEnd/>
          </a:ln>
        </p:spPr>
        <p:txBody>
          <a:bodyPr wrap="none" anchor="ctr"/>
          <a:lstStyle/>
          <a:p>
            <a:pPr algn="ctr"/>
            <a:endParaRPr lang="en-US" sz="2400" b="1" dirty="0" smtClean="0">
              <a:solidFill>
                <a:srgbClr val="FF0000"/>
              </a:solidFill>
              <a:latin typeface="Times New Roman" pitchFamily="18" charset="0"/>
            </a:endParaRPr>
          </a:p>
          <a:p>
            <a:pPr algn="ctr"/>
            <a:r>
              <a:rPr lang="en-US" sz="2400" b="1" dirty="0" smtClean="0">
                <a:solidFill>
                  <a:srgbClr val="FF0000"/>
                </a:solidFill>
                <a:latin typeface="+mn-lt"/>
              </a:rPr>
              <a:t>Europe</a:t>
            </a:r>
            <a:endParaRPr lang="en-US" sz="2400" b="1" dirty="0">
              <a:solidFill>
                <a:srgbClr val="FF0000"/>
              </a:solidFill>
              <a:latin typeface="+mn-lt"/>
            </a:endParaRPr>
          </a:p>
          <a:p>
            <a:pPr algn="ctr"/>
            <a:endParaRPr lang="en-US" sz="2400" baseline="-25000" dirty="0">
              <a:solidFill>
                <a:srgbClr val="000066"/>
              </a:solidFill>
              <a:latin typeface="Times New Roman" pitchFamily="18" charset="0"/>
            </a:endParaRPr>
          </a:p>
        </p:txBody>
      </p:sp>
      <mc:AlternateContent xmlns:mc="http://schemas.openxmlformats.org/markup-compatibility/2006" xmlns:a14="http://schemas.microsoft.com/office/drawing/2010/main">
        <mc:Choice Requires="a14">
          <p:sp>
            <p:nvSpPr>
              <p:cNvPr id="12" name="TextBox 11"/>
              <p:cNvSpPr txBox="1"/>
              <p:nvPr/>
            </p:nvSpPr>
            <p:spPr>
              <a:xfrm>
                <a:off x="5418492" y="1616362"/>
                <a:ext cx="2593723" cy="461665"/>
              </a:xfrm>
              <a:prstGeom prst="rect">
                <a:avLst/>
              </a:prstGeom>
              <a:noFill/>
            </p:spPr>
            <p:txBody>
              <a:bodyPr wrap="none" rtlCol="0">
                <a:spAutoFit/>
              </a:bodyPr>
              <a:lstStyle/>
              <a:p>
                <a14:m>
                  <m:oMathPara xmlns="" xmlns:m="http://schemas.openxmlformats.org/officeDocument/2006/math">
                    <m:oMathParaPr>
                      <m:jc m:val="centerGroup"/>
                    </m:oMathParaPr>
                    <m:oMath xmlns:m="http://schemas.openxmlformats.org/officeDocument/2006/math">
                      <m:r>
                        <a:rPr lang="en-US" sz="2400" b="0" i="1" smtClean="0">
                          <a:latin typeface="Cambria Math"/>
                        </a:rPr>
                        <m:t>𝑝</m:t>
                      </m:r>
                      <m:r>
                        <a:rPr lang="en-US" sz="2400" b="0" i="1" smtClean="0">
                          <a:latin typeface="Cambria Math"/>
                        </a:rPr>
                        <m:t>(</m:t>
                      </m:r>
                      <m:r>
                        <a:rPr lang="en-US" sz="2400" b="0" i="1" smtClean="0">
                          <a:solidFill>
                            <a:srgbClr val="C00000"/>
                          </a:solidFill>
                          <a:latin typeface="Cambria Math"/>
                        </a:rPr>
                        <m:t>𝐸𝑢𝑟𝑜𝑝𝑒</m:t>
                      </m:r>
                      <m:r>
                        <a:rPr lang="en-US" sz="2400" b="0" i="1" smtClean="0">
                          <a:latin typeface="Cambria Math"/>
                        </a:rPr>
                        <m:t>|</m:t>
                      </m:r>
                      <m:r>
                        <a:rPr lang="en-US" sz="2400" b="0" i="1" smtClean="0">
                          <a:solidFill>
                            <a:schemeClr val="accent2"/>
                          </a:solidFill>
                          <a:latin typeface="Cambria Math"/>
                        </a:rPr>
                        <m:t>𝑆𝑝𝑎𝑖𝑛</m:t>
                      </m:r>
                      <m:r>
                        <a:rPr lang="en-US" sz="2400" b="0" i="1" smtClean="0">
                          <a:latin typeface="Cambria Math"/>
                        </a:rPr>
                        <m:t>)</m:t>
                      </m:r>
                    </m:oMath>
                  </m:oMathPara>
                </a14:m>
                <a:endParaRPr lang="en-US" sz="2400" dirty="0"/>
              </a:p>
            </p:txBody>
          </p:sp>
        </mc:Choice>
        <mc:Fallback xmlns="">
          <p:sp>
            <p:nvSpPr>
              <p:cNvPr id="12" name="TextBox 11"/>
              <p:cNvSpPr txBox="1">
                <a:spLocks noRot="1" noChangeAspect="1" noMove="1" noResize="1" noEditPoints="1" noAdjustHandles="1" noChangeArrowheads="1" noChangeShapeType="1" noTextEdit="1"/>
              </p:cNvSpPr>
              <p:nvPr/>
            </p:nvSpPr>
            <p:spPr>
              <a:xfrm>
                <a:off x="5418492" y="1616362"/>
                <a:ext cx="2593723" cy="461665"/>
              </a:xfrm>
              <a:prstGeom prst="rect">
                <a:avLst/>
              </a:prstGeom>
              <a:blipFill rotWithShape="1">
                <a:blip r:embed="rId2"/>
                <a:stretch>
                  <a:fillRect b="-19737"/>
                </a:stretch>
              </a:blipFill>
            </p:spPr>
            <p:txBody>
              <a:bodyPr/>
              <a:lstStyle/>
              <a:p>
                <a:r>
                  <a:rPr lang="en-US">
                    <a:noFill/>
                  </a:rPr>
                  <a:t> </a:t>
                </a:r>
              </a:p>
            </p:txBody>
          </p:sp>
        </mc:Fallback>
      </mc:AlternateContent>
      <p:sp>
        <p:nvSpPr>
          <p:cNvPr id="13" name="TextBox 12"/>
          <p:cNvSpPr txBox="1"/>
          <p:nvPr/>
        </p:nvSpPr>
        <p:spPr>
          <a:xfrm>
            <a:off x="8040350" y="1657290"/>
            <a:ext cx="2170450" cy="400110"/>
          </a:xfrm>
          <a:prstGeom prst="rect">
            <a:avLst/>
          </a:prstGeom>
          <a:noFill/>
        </p:spPr>
        <p:txBody>
          <a:bodyPr wrap="square" rtlCol="0">
            <a:spAutoFit/>
          </a:bodyPr>
          <a:lstStyle/>
          <a:p>
            <a:r>
              <a:rPr lang="en-US" sz="2000" b="1" dirty="0" smtClean="0">
                <a:solidFill>
                  <a:srgbClr val="FF0000"/>
                </a:solidFill>
              </a:rPr>
              <a:t>high</a:t>
            </a:r>
            <a:endParaRPr lang="en-US" sz="2000" b="1" dirty="0">
              <a:solidFill>
                <a:srgbClr val="FF0000"/>
              </a:solidFill>
            </a:endParaRPr>
          </a:p>
        </p:txBody>
      </p:sp>
      <p:sp>
        <p:nvSpPr>
          <p:cNvPr id="14" name="AutoShape 6"/>
          <p:cNvSpPr>
            <a:spLocks noChangeArrowheads="1"/>
          </p:cNvSpPr>
          <p:nvPr/>
        </p:nvSpPr>
        <p:spPr bwMode="auto">
          <a:xfrm>
            <a:off x="533400" y="2533709"/>
            <a:ext cx="1143000" cy="742891"/>
          </a:xfrm>
          <a:prstGeom prst="foldedCorner">
            <a:avLst>
              <a:gd name="adj" fmla="val 12500"/>
            </a:avLst>
          </a:prstGeom>
          <a:solidFill>
            <a:srgbClr val="CCFFFF"/>
          </a:solidFill>
          <a:ln w="9525">
            <a:solidFill>
              <a:srgbClr val="000066"/>
            </a:solidFill>
            <a:round/>
            <a:headEnd/>
            <a:tailEnd/>
          </a:ln>
        </p:spPr>
        <p:txBody>
          <a:bodyPr wrap="none" anchor="ctr"/>
          <a:lstStyle/>
          <a:p>
            <a:pPr algn="ctr"/>
            <a:r>
              <a:rPr lang="en-US" sz="2400" b="1" dirty="0">
                <a:solidFill>
                  <a:srgbClr val="FF0000"/>
                </a:solidFill>
              </a:rPr>
              <a:t>Europe</a:t>
            </a:r>
          </a:p>
        </p:txBody>
      </p:sp>
      <p:sp>
        <p:nvSpPr>
          <p:cNvPr id="16" name="Right Arrow 15"/>
          <p:cNvSpPr/>
          <p:nvPr/>
        </p:nvSpPr>
        <p:spPr bwMode="auto">
          <a:xfrm>
            <a:off x="1981200" y="2666495"/>
            <a:ext cx="457200" cy="274320"/>
          </a:xfrm>
          <a:prstGeom prst="rightArrow">
            <a:avLst/>
          </a:prstGeom>
          <a:solidFill>
            <a:srgbClr val="C00000"/>
          </a:solidFill>
          <a:ln>
            <a:no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a typeface="宋体" pitchFamily="2" charset="-122"/>
            </a:endParaRPr>
          </a:p>
        </p:txBody>
      </p:sp>
      <p:cxnSp>
        <p:nvCxnSpPr>
          <p:cNvPr id="18" name="Straight Connector 17"/>
          <p:cNvCxnSpPr/>
          <p:nvPr/>
        </p:nvCxnSpPr>
        <p:spPr bwMode="auto">
          <a:xfrm flipH="1">
            <a:off x="2057400" y="2498855"/>
            <a:ext cx="152400" cy="609600"/>
          </a:xfrm>
          <a:prstGeom prst="line">
            <a:avLst/>
          </a:prstGeom>
          <a:noFill/>
          <a:ln w="53975" cap="flat" cmpd="sng" algn="ctr">
            <a:solidFill>
              <a:srgbClr val="C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5" name="AutoShape 6"/>
          <p:cNvSpPr>
            <a:spLocks noChangeArrowheads="1"/>
          </p:cNvSpPr>
          <p:nvPr/>
        </p:nvSpPr>
        <p:spPr bwMode="auto">
          <a:xfrm>
            <a:off x="2667000" y="2498855"/>
            <a:ext cx="1143000" cy="609600"/>
          </a:xfrm>
          <a:prstGeom prst="foldedCorner">
            <a:avLst>
              <a:gd name="adj" fmla="val 12500"/>
            </a:avLst>
          </a:prstGeom>
          <a:solidFill>
            <a:srgbClr val="CCFFFF"/>
          </a:solidFill>
          <a:ln w="9525">
            <a:solidFill>
              <a:srgbClr val="000066"/>
            </a:solidFill>
            <a:round/>
            <a:headEnd/>
            <a:tailEnd/>
          </a:ln>
        </p:spPr>
        <p:txBody>
          <a:bodyPr wrap="none" anchor="ctr"/>
          <a:lstStyle/>
          <a:p>
            <a:pPr algn="ctr"/>
            <a:endParaRPr lang="en-US" sz="2400" b="1" dirty="0" smtClean="0">
              <a:solidFill>
                <a:srgbClr val="FF0000"/>
              </a:solidFill>
              <a:latin typeface="Times New Roman" pitchFamily="18" charset="0"/>
            </a:endParaRPr>
          </a:p>
          <a:p>
            <a:pPr algn="ctr"/>
            <a:r>
              <a:rPr lang="en-US" sz="2400" b="1" dirty="0" smtClean="0">
                <a:solidFill>
                  <a:schemeClr val="accent2"/>
                </a:solidFill>
                <a:latin typeface="+mn-lt"/>
              </a:rPr>
              <a:t>Spain</a:t>
            </a:r>
            <a:endParaRPr lang="en-US" sz="2400" b="1" dirty="0">
              <a:solidFill>
                <a:schemeClr val="accent2"/>
              </a:solidFill>
              <a:latin typeface="+mn-lt"/>
            </a:endParaRPr>
          </a:p>
          <a:p>
            <a:pPr algn="ctr"/>
            <a:endParaRPr lang="en-US" sz="2400" baseline="-25000" dirty="0">
              <a:solidFill>
                <a:srgbClr val="000066"/>
              </a:solidFill>
              <a:latin typeface="Times New Roman" pitchFamily="18" charset="0"/>
            </a:endParaRPr>
          </a:p>
        </p:txBody>
      </p:sp>
      <mc:AlternateContent xmlns:mc="http://schemas.openxmlformats.org/markup-compatibility/2006" xmlns:a14="http://schemas.microsoft.com/office/drawing/2010/main">
        <mc:Choice Requires="a14">
          <p:sp>
            <p:nvSpPr>
              <p:cNvPr id="27" name="TextBox 26"/>
              <p:cNvSpPr txBox="1"/>
              <p:nvPr/>
            </p:nvSpPr>
            <p:spPr>
              <a:xfrm>
                <a:off x="5491175" y="2572822"/>
                <a:ext cx="2593723" cy="461665"/>
              </a:xfrm>
              <a:prstGeom prst="rect">
                <a:avLst/>
              </a:prstGeom>
              <a:noFill/>
            </p:spPr>
            <p:txBody>
              <a:bodyPr wrap="none" rtlCol="0">
                <a:spAutoFit/>
              </a:bodyPr>
              <a:lstStyle/>
              <a:p>
                <a14:m>
                  <m:oMathPara xmlns="" xmlns:m="http://schemas.openxmlformats.org/officeDocument/2006/math">
                    <m:oMathParaPr>
                      <m:jc m:val="centerGroup"/>
                    </m:oMathParaPr>
                    <m:oMath xmlns:m="http://schemas.openxmlformats.org/officeDocument/2006/math">
                      <m:r>
                        <a:rPr lang="en-US" sz="2400" b="0" i="1" smtClean="0">
                          <a:latin typeface="Cambria Math"/>
                        </a:rPr>
                        <m:t>𝑝</m:t>
                      </m:r>
                      <m:r>
                        <a:rPr lang="en-US" sz="2400" b="0" i="1" smtClean="0">
                          <a:latin typeface="Cambria Math"/>
                        </a:rPr>
                        <m:t>(</m:t>
                      </m:r>
                      <m:r>
                        <a:rPr lang="en-US" sz="2400" b="0" i="1" smtClean="0">
                          <a:solidFill>
                            <a:schemeClr val="accent2"/>
                          </a:solidFill>
                          <a:latin typeface="Cambria Math"/>
                        </a:rPr>
                        <m:t>𝑆𝑝𝑎𝑖𝑛</m:t>
                      </m:r>
                      <m:r>
                        <a:rPr lang="en-US" sz="2400" b="0" i="1" smtClean="0">
                          <a:latin typeface="Cambria Math"/>
                        </a:rPr>
                        <m:t>|</m:t>
                      </m:r>
                      <m:r>
                        <a:rPr lang="en-US" sz="2400" b="0" i="1" smtClean="0">
                          <a:solidFill>
                            <a:srgbClr val="C00000"/>
                          </a:solidFill>
                          <a:latin typeface="Cambria Math"/>
                        </a:rPr>
                        <m:t>𝐸𝑢𝑟𝑜𝑝𝑒</m:t>
                      </m:r>
                      <m:r>
                        <a:rPr lang="en-US" sz="2400" b="0" i="1" smtClean="0">
                          <a:latin typeface="Cambria Math"/>
                        </a:rPr>
                        <m:t>)</m:t>
                      </m:r>
                    </m:oMath>
                  </m:oMathPara>
                </a14:m>
                <a:endParaRPr lang="en-US" sz="2400" dirty="0"/>
              </a:p>
            </p:txBody>
          </p:sp>
        </mc:Choice>
        <mc:Fallback xmlns="">
          <p:sp>
            <p:nvSpPr>
              <p:cNvPr id="27" name="TextBox 26"/>
              <p:cNvSpPr txBox="1">
                <a:spLocks noRot="1" noChangeAspect="1" noMove="1" noResize="1" noEditPoints="1" noAdjustHandles="1" noChangeArrowheads="1" noChangeShapeType="1" noTextEdit="1"/>
              </p:cNvSpPr>
              <p:nvPr/>
            </p:nvSpPr>
            <p:spPr>
              <a:xfrm>
                <a:off x="5491175" y="2572822"/>
                <a:ext cx="2593723" cy="461665"/>
              </a:xfrm>
              <a:prstGeom prst="rect">
                <a:avLst/>
              </a:prstGeom>
              <a:blipFill rotWithShape="1">
                <a:blip r:embed="rId3"/>
                <a:stretch>
                  <a:fillRect b="-19737"/>
                </a:stretch>
              </a:blipFill>
            </p:spPr>
            <p:txBody>
              <a:bodyPr/>
              <a:lstStyle/>
              <a:p>
                <a:r>
                  <a:rPr lang="en-US">
                    <a:noFill/>
                  </a:rPr>
                  <a:t> </a:t>
                </a:r>
              </a:p>
            </p:txBody>
          </p:sp>
        </mc:Fallback>
      </mc:AlternateContent>
      <p:sp>
        <p:nvSpPr>
          <p:cNvPr id="28" name="TextBox 27"/>
          <p:cNvSpPr txBox="1"/>
          <p:nvPr/>
        </p:nvSpPr>
        <p:spPr>
          <a:xfrm>
            <a:off x="8116550" y="2571690"/>
            <a:ext cx="2170450" cy="400110"/>
          </a:xfrm>
          <a:prstGeom prst="rect">
            <a:avLst/>
          </a:prstGeom>
          <a:noFill/>
        </p:spPr>
        <p:txBody>
          <a:bodyPr wrap="square" rtlCol="0">
            <a:spAutoFit/>
          </a:bodyPr>
          <a:lstStyle/>
          <a:p>
            <a:r>
              <a:rPr lang="en-US" sz="2000" b="1" dirty="0" smtClean="0">
                <a:solidFill>
                  <a:srgbClr val="FF0000"/>
                </a:solidFill>
              </a:rPr>
              <a:t> low</a:t>
            </a:r>
            <a:endParaRPr lang="en-US" sz="2000" b="1" dirty="0">
              <a:solidFill>
                <a:srgbClr val="FF0000"/>
              </a:solidFill>
            </a:endParaRPr>
          </a:p>
        </p:txBody>
      </p:sp>
      <p:sp>
        <p:nvSpPr>
          <p:cNvPr id="15" name="Right Arrow 14"/>
          <p:cNvSpPr/>
          <p:nvPr/>
        </p:nvSpPr>
        <p:spPr bwMode="auto">
          <a:xfrm>
            <a:off x="4267200" y="2164666"/>
            <a:ext cx="978408" cy="484632"/>
          </a:xfrm>
          <a:prstGeom prst="rightArrow">
            <a:avLst/>
          </a:prstGeom>
          <a:solidFill>
            <a:srgbClr val="00B050"/>
          </a:solidFill>
          <a:ln>
            <a:no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a typeface="宋体" pitchFamily="2" charset="-122"/>
            </a:endParaRPr>
          </a:p>
        </p:txBody>
      </p:sp>
      <p:sp>
        <p:nvSpPr>
          <p:cNvPr id="17" name="TextBox 16"/>
          <p:cNvSpPr txBox="1"/>
          <p:nvPr/>
        </p:nvSpPr>
        <p:spPr>
          <a:xfrm>
            <a:off x="4419600" y="1219200"/>
            <a:ext cx="697627" cy="1200329"/>
          </a:xfrm>
          <a:prstGeom prst="rect">
            <a:avLst/>
          </a:prstGeom>
          <a:noFill/>
        </p:spPr>
        <p:txBody>
          <a:bodyPr wrap="none" rtlCol="0">
            <a:spAutoFit/>
          </a:bodyPr>
          <a:lstStyle/>
          <a:p>
            <a:r>
              <a:rPr lang="en-US" sz="7200" dirty="0" smtClean="0"/>
              <a:t>?</a:t>
            </a:r>
            <a:endParaRPr lang="en-US" sz="7200" dirty="0"/>
          </a:p>
        </p:txBody>
      </p:sp>
      <p:grpSp>
        <p:nvGrpSpPr>
          <p:cNvPr id="31" name="Group 30"/>
          <p:cNvGrpSpPr/>
          <p:nvPr/>
        </p:nvGrpSpPr>
        <p:grpSpPr>
          <a:xfrm>
            <a:off x="486037" y="3470965"/>
            <a:ext cx="8124563" cy="2777435"/>
            <a:chOff x="486037" y="3470965"/>
            <a:chExt cx="8124563" cy="2777435"/>
          </a:xfrm>
        </p:grpSpPr>
        <p:grpSp>
          <p:nvGrpSpPr>
            <p:cNvPr id="7" name="Group 6"/>
            <p:cNvGrpSpPr/>
            <p:nvPr/>
          </p:nvGrpSpPr>
          <p:grpSpPr>
            <a:xfrm>
              <a:off x="1480031" y="3974068"/>
              <a:ext cx="3853969" cy="2274332"/>
              <a:chOff x="1251535" y="3974068"/>
              <a:chExt cx="3853969" cy="2274332"/>
            </a:xfrm>
          </p:grpSpPr>
          <p:sp>
            <p:nvSpPr>
              <p:cNvPr id="3" name="TextBox 2"/>
              <p:cNvSpPr txBox="1"/>
              <p:nvPr/>
            </p:nvSpPr>
            <p:spPr>
              <a:xfrm>
                <a:off x="1254552" y="3974068"/>
                <a:ext cx="3698448" cy="369332"/>
              </a:xfrm>
              <a:prstGeom prst="rect">
                <a:avLst/>
              </a:prstGeom>
              <a:noFill/>
            </p:spPr>
            <p:txBody>
              <a:bodyPr wrap="none" rtlCol="0">
                <a:spAutoFit/>
              </a:bodyPr>
              <a:lstStyle/>
              <a:p>
                <a:r>
                  <a:rPr lang="en-US" b="1" dirty="0" smtClean="0"/>
                  <a:t>… … </a:t>
                </a:r>
                <a:r>
                  <a:rPr lang="en-US" b="1" dirty="0" smtClean="0">
                    <a:solidFill>
                      <a:srgbClr val="FF0000"/>
                    </a:solidFill>
                  </a:rPr>
                  <a:t>Europe</a:t>
                </a:r>
                <a:r>
                  <a:rPr lang="en-US" b="1" dirty="0" smtClean="0"/>
                  <a:t> … …. </a:t>
                </a:r>
                <a:r>
                  <a:rPr lang="en-US" b="1" dirty="0" smtClean="0">
                    <a:solidFill>
                      <a:schemeClr val="accent2"/>
                    </a:solidFill>
                  </a:rPr>
                  <a:t>Spain</a:t>
                </a:r>
                <a:r>
                  <a:rPr lang="en-US" b="1" dirty="0" smtClean="0">
                    <a:solidFill>
                      <a:srgbClr val="FF0000"/>
                    </a:solidFill>
                  </a:rPr>
                  <a:t> </a:t>
                </a:r>
                <a:r>
                  <a:rPr lang="en-US" b="1" dirty="0" smtClean="0"/>
                  <a:t>… ….  </a:t>
                </a:r>
                <a:endParaRPr lang="en-US" b="1" dirty="0"/>
              </a:p>
            </p:txBody>
          </p:sp>
          <p:sp>
            <p:nvSpPr>
              <p:cNvPr id="19" name="TextBox 18"/>
              <p:cNvSpPr txBox="1"/>
              <p:nvPr/>
            </p:nvSpPr>
            <p:spPr>
              <a:xfrm>
                <a:off x="1251535" y="4355068"/>
                <a:ext cx="3698448" cy="369332"/>
              </a:xfrm>
              <a:prstGeom prst="rect">
                <a:avLst/>
              </a:prstGeom>
              <a:noFill/>
            </p:spPr>
            <p:txBody>
              <a:bodyPr wrap="none" rtlCol="0">
                <a:spAutoFit/>
              </a:bodyPr>
              <a:lstStyle/>
              <a:p>
                <a:r>
                  <a:rPr lang="en-US" b="1" dirty="0" smtClean="0"/>
                  <a:t>… … </a:t>
                </a:r>
                <a:r>
                  <a:rPr lang="en-US" b="1" dirty="0" smtClean="0">
                    <a:solidFill>
                      <a:srgbClr val="FF0000"/>
                    </a:solidFill>
                  </a:rPr>
                  <a:t>Europe</a:t>
                </a:r>
                <a:r>
                  <a:rPr lang="en-US" b="1" dirty="0" smtClean="0"/>
                  <a:t> … …. </a:t>
                </a:r>
                <a:r>
                  <a:rPr lang="en-US" b="1" dirty="0" smtClean="0">
                    <a:solidFill>
                      <a:schemeClr val="accent2"/>
                    </a:solidFill>
                  </a:rPr>
                  <a:t>Spain</a:t>
                </a:r>
                <a:r>
                  <a:rPr lang="en-US" b="1" dirty="0" smtClean="0"/>
                  <a:t> … ….  </a:t>
                </a:r>
                <a:endParaRPr lang="en-US" b="1" dirty="0"/>
              </a:p>
            </p:txBody>
          </p:sp>
          <p:sp>
            <p:nvSpPr>
              <p:cNvPr id="20" name="TextBox 19"/>
              <p:cNvSpPr txBox="1"/>
              <p:nvPr/>
            </p:nvSpPr>
            <p:spPr>
              <a:xfrm>
                <a:off x="1251535" y="4731434"/>
                <a:ext cx="3698448" cy="369332"/>
              </a:xfrm>
              <a:prstGeom prst="rect">
                <a:avLst/>
              </a:prstGeom>
              <a:noFill/>
            </p:spPr>
            <p:txBody>
              <a:bodyPr wrap="none" rtlCol="0">
                <a:spAutoFit/>
              </a:bodyPr>
              <a:lstStyle/>
              <a:p>
                <a:r>
                  <a:rPr lang="en-US" b="1" dirty="0" smtClean="0"/>
                  <a:t>… … </a:t>
                </a:r>
                <a:r>
                  <a:rPr lang="en-US" b="1" dirty="0" smtClean="0">
                    <a:solidFill>
                      <a:srgbClr val="FF0000"/>
                    </a:solidFill>
                  </a:rPr>
                  <a:t>Europe</a:t>
                </a:r>
                <a:r>
                  <a:rPr lang="en-US" b="1" dirty="0" smtClean="0"/>
                  <a:t> … …. </a:t>
                </a:r>
                <a:r>
                  <a:rPr lang="en-US" b="1" dirty="0" smtClean="0">
                    <a:solidFill>
                      <a:schemeClr val="accent2"/>
                    </a:solidFill>
                  </a:rPr>
                  <a:t>Spain</a:t>
                </a:r>
                <a:r>
                  <a:rPr lang="en-US" b="1" dirty="0" smtClean="0"/>
                  <a:t> … ….  </a:t>
                </a:r>
                <a:endParaRPr lang="en-US" b="1" dirty="0"/>
              </a:p>
            </p:txBody>
          </p:sp>
          <p:sp>
            <p:nvSpPr>
              <p:cNvPr id="21" name="TextBox 20"/>
              <p:cNvSpPr txBox="1"/>
              <p:nvPr/>
            </p:nvSpPr>
            <p:spPr>
              <a:xfrm>
                <a:off x="1251535" y="5128736"/>
                <a:ext cx="3826689" cy="369332"/>
              </a:xfrm>
              <a:prstGeom prst="rect">
                <a:avLst/>
              </a:prstGeom>
              <a:noFill/>
            </p:spPr>
            <p:txBody>
              <a:bodyPr wrap="none" rtlCol="0">
                <a:spAutoFit/>
              </a:bodyPr>
              <a:lstStyle/>
              <a:p>
                <a:r>
                  <a:rPr lang="en-US" b="1" dirty="0" smtClean="0"/>
                  <a:t>… … </a:t>
                </a:r>
                <a:r>
                  <a:rPr lang="en-US" b="1" dirty="0" smtClean="0">
                    <a:solidFill>
                      <a:srgbClr val="FF0000"/>
                    </a:solidFill>
                  </a:rPr>
                  <a:t>Europe </a:t>
                </a:r>
                <a:r>
                  <a:rPr lang="en-US" b="1" dirty="0" smtClean="0"/>
                  <a:t>… …. France … ….  </a:t>
                </a:r>
                <a:endParaRPr lang="en-US" b="1" dirty="0"/>
              </a:p>
            </p:txBody>
          </p:sp>
          <p:sp>
            <p:nvSpPr>
              <p:cNvPr id="22" name="TextBox 21"/>
              <p:cNvSpPr txBox="1"/>
              <p:nvPr/>
            </p:nvSpPr>
            <p:spPr>
              <a:xfrm>
                <a:off x="1278815" y="5509736"/>
                <a:ext cx="3826689" cy="369332"/>
              </a:xfrm>
              <a:prstGeom prst="rect">
                <a:avLst/>
              </a:prstGeom>
              <a:noFill/>
            </p:spPr>
            <p:txBody>
              <a:bodyPr wrap="none" rtlCol="0">
                <a:spAutoFit/>
              </a:bodyPr>
              <a:lstStyle/>
              <a:p>
                <a:r>
                  <a:rPr lang="en-US" b="1" dirty="0" smtClean="0"/>
                  <a:t>… … </a:t>
                </a:r>
                <a:r>
                  <a:rPr lang="en-US" b="1" dirty="0" smtClean="0">
                    <a:solidFill>
                      <a:srgbClr val="FF0000"/>
                    </a:solidFill>
                  </a:rPr>
                  <a:t>Europe</a:t>
                </a:r>
                <a:r>
                  <a:rPr lang="en-US" b="1" dirty="0" smtClean="0"/>
                  <a:t> … …. France … ….  </a:t>
                </a:r>
                <a:endParaRPr lang="en-US" b="1" dirty="0"/>
              </a:p>
            </p:txBody>
          </p:sp>
          <p:sp>
            <p:nvSpPr>
              <p:cNvPr id="24" name="TextBox 23"/>
              <p:cNvSpPr txBox="1"/>
              <p:nvPr/>
            </p:nvSpPr>
            <p:spPr>
              <a:xfrm>
                <a:off x="1905000" y="5879068"/>
                <a:ext cx="2274982" cy="369332"/>
              </a:xfrm>
              <a:prstGeom prst="rect">
                <a:avLst/>
              </a:prstGeom>
              <a:noFill/>
            </p:spPr>
            <p:txBody>
              <a:bodyPr wrap="none" rtlCol="0">
                <a:spAutoFit/>
              </a:bodyPr>
              <a:lstStyle/>
              <a:p>
                <a:r>
                  <a:rPr lang="en-US" b="1" dirty="0" smtClean="0"/>
                  <a:t>… … … ….  … ….  </a:t>
                </a:r>
                <a:endParaRPr lang="en-US" b="1" dirty="0"/>
              </a:p>
            </p:txBody>
          </p:sp>
        </p:grpSp>
        <p:sp>
          <p:nvSpPr>
            <p:cNvPr id="5" name="TextBox 4"/>
            <p:cNvSpPr txBox="1"/>
            <p:nvPr/>
          </p:nvSpPr>
          <p:spPr>
            <a:xfrm>
              <a:off x="5460379" y="4191000"/>
              <a:ext cx="3150221" cy="1015663"/>
            </a:xfrm>
            <a:prstGeom prst="rect">
              <a:avLst/>
            </a:prstGeom>
            <a:noFill/>
          </p:spPr>
          <p:txBody>
            <a:bodyPr wrap="none" rtlCol="0">
              <a:spAutoFit/>
            </a:bodyPr>
            <a:lstStyle/>
            <a:p>
              <a:r>
                <a:rPr lang="en-US" sz="2400" dirty="0" smtClean="0"/>
                <a:t>P(</a:t>
              </a:r>
              <a:r>
                <a:rPr lang="en-US" sz="2400" dirty="0" err="1">
                  <a:solidFill>
                    <a:schemeClr val="accent2"/>
                  </a:solidFill>
                </a:rPr>
                <a:t>S</a:t>
              </a:r>
              <a:r>
                <a:rPr lang="en-US" sz="2400" dirty="0" err="1" smtClean="0">
                  <a:solidFill>
                    <a:schemeClr val="accent2"/>
                  </a:solidFill>
                </a:rPr>
                <a:t>pain</a:t>
              </a:r>
              <a:r>
                <a:rPr lang="en-US" sz="2400" dirty="0" err="1" smtClean="0"/>
                <a:t>|</a:t>
              </a:r>
              <a:r>
                <a:rPr lang="en-US" sz="2400" dirty="0" err="1" smtClean="0">
                  <a:solidFill>
                    <a:srgbClr val="C00000"/>
                  </a:solidFill>
                </a:rPr>
                <a:t>Europe</a:t>
              </a:r>
              <a:r>
                <a:rPr lang="en-US" sz="2400" dirty="0" smtClean="0"/>
                <a:t>)=3/5</a:t>
              </a:r>
            </a:p>
            <a:p>
              <a:r>
                <a:rPr lang="en-US" sz="2400" dirty="0" smtClean="0"/>
                <a:t>P(</a:t>
              </a:r>
              <a:r>
                <a:rPr lang="en-US" sz="2400" dirty="0" err="1" smtClean="0">
                  <a:solidFill>
                    <a:srgbClr val="C00000"/>
                  </a:solidFill>
                </a:rPr>
                <a:t>Europe</a:t>
              </a:r>
              <a:r>
                <a:rPr lang="en-US" sz="2400" dirty="0" err="1" smtClean="0"/>
                <a:t>|</a:t>
              </a:r>
              <a:r>
                <a:rPr lang="en-US" sz="2400" dirty="0" err="1" smtClean="0">
                  <a:solidFill>
                    <a:schemeClr val="accent2"/>
                  </a:solidFill>
                </a:rPr>
                <a:t>Spain</a:t>
              </a:r>
              <a:r>
                <a:rPr lang="en-US" sz="2400" dirty="0" smtClean="0"/>
                <a:t>) =3/3</a:t>
              </a:r>
              <a:endParaRPr lang="en-US" sz="2400" dirty="0"/>
            </a:p>
          </p:txBody>
        </p:sp>
        <p:sp>
          <p:nvSpPr>
            <p:cNvPr id="30" name="TextBox 29"/>
            <p:cNvSpPr txBox="1"/>
            <p:nvPr/>
          </p:nvSpPr>
          <p:spPr>
            <a:xfrm>
              <a:off x="486037" y="3470965"/>
              <a:ext cx="2042547" cy="523220"/>
            </a:xfrm>
            <a:prstGeom prst="rect">
              <a:avLst/>
            </a:prstGeom>
            <a:noFill/>
          </p:spPr>
          <p:txBody>
            <a:bodyPr wrap="none" rtlCol="0">
              <a:spAutoFit/>
            </a:bodyPr>
            <a:lstStyle/>
            <a:p>
              <a:r>
                <a:rPr lang="en-US" sz="2800" b="1" dirty="0" smtClean="0"/>
                <a:t>Main Idea: </a:t>
              </a:r>
              <a:endParaRPr lang="en-US" sz="2800" b="1" dirty="0"/>
            </a:p>
          </p:txBody>
        </p:sp>
      </p:grpSp>
      <p:sp>
        <p:nvSpPr>
          <p:cNvPr id="10" name="Slide Number Placeholder 9"/>
          <p:cNvSpPr>
            <a:spLocks noGrp="1"/>
          </p:cNvSpPr>
          <p:nvPr>
            <p:ph type="sldNum" sz="quarter" idx="12"/>
          </p:nvPr>
        </p:nvSpPr>
        <p:spPr/>
        <p:txBody>
          <a:bodyPr/>
          <a:lstStyle/>
          <a:p>
            <a:fld id="{88AD08FE-21CA-447A-B5E0-10774CCDBD3A}" type="slidenum">
              <a:rPr lang="en-US" smtClean="0"/>
              <a:t>91</a:t>
            </a:fld>
            <a:endParaRPr lang="en-US"/>
          </a:p>
        </p:txBody>
      </p:sp>
    </p:spTree>
    <p:extLst>
      <p:ext uri="{BB962C8B-B14F-4D97-AF65-F5344CB8AC3E}">
        <p14:creationId xmlns:p14="http://schemas.microsoft.com/office/powerpoint/2010/main" val="170399552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8100"/>
            <a:ext cx="9144000" cy="1143000"/>
          </a:xfrm>
        </p:spPr>
        <p:txBody>
          <a:bodyPr>
            <a:normAutofit fontScale="90000"/>
          </a:bodyPr>
          <a:lstStyle/>
          <a:p>
            <a:r>
              <a:rPr lang="en-US" b="1" dirty="0" smtClean="0">
                <a:solidFill>
                  <a:srgbClr val="000090"/>
                </a:solidFill>
                <a:latin typeface="Arial"/>
                <a:cs typeface="Arial"/>
              </a:rPr>
              <a:t>Conditional Context Analysis: Detail</a:t>
            </a:r>
            <a:endParaRPr lang="en-US" b="1" dirty="0">
              <a:solidFill>
                <a:srgbClr val="000090"/>
              </a:solidFill>
              <a:latin typeface="Arial"/>
              <a:cs typeface="Arial"/>
            </a:endParaRPr>
          </a:p>
        </p:txBody>
      </p:sp>
      <p:sp>
        <p:nvSpPr>
          <p:cNvPr id="3" name="Slide Number Placeholder 2"/>
          <p:cNvSpPr>
            <a:spLocks noGrp="1"/>
          </p:cNvSpPr>
          <p:nvPr>
            <p:ph type="sldNum" sz="quarter" idx="12"/>
          </p:nvPr>
        </p:nvSpPr>
        <p:spPr/>
        <p:txBody>
          <a:bodyPr/>
          <a:lstStyle/>
          <a:p>
            <a:fld id="{88AD08FE-21CA-447A-B5E0-10774CCDBD3A}" type="slidenum">
              <a:rPr lang="en-US" smtClean="0"/>
              <a:t>92</a:t>
            </a:fld>
            <a:endParaRPr lang="en-US"/>
          </a:p>
        </p:txBody>
      </p:sp>
      <p:pic>
        <p:nvPicPr>
          <p:cNvPr id="4" name="Picture 3"/>
          <p:cNvPicPr>
            <a:picLocks noChangeAspect="1"/>
          </p:cNvPicPr>
          <p:nvPr/>
        </p:nvPicPr>
        <p:blipFill>
          <a:blip r:embed="rId2"/>
          <a:stretch>
            <a:fillRect/>
          </a:stretch>
        </p:blipFill>
        <p:spPr>
          <a:xfrm>
            <a:off x="152400" y="1028700"/>
            <a:ext cx="8839200" cy="4991100"/>
          </a:xfrm>
          <a:prstGeom prst="rect">
            <a:avLst/>
          </a:prstGeom>
        </p:spPr>
      </p:pic>
    </p:spTree>
    <p:extLst>
      <p:ext uri="{BB962C8B-B14F-4D97-AF65-F5344CB8AC3E}">
        <p14:creationId xmlns:p14="http://schemas.microsoft.com/office/powerpoint/2010/main" val="2813211342"/>
      </p:ext>
    </p:extLst>
  </p:cSld>
  <p:clrMapOvr>
    <a:masterClrMapping/>
  </p:clrMapOvr>
  <p:timing>
    <p:tnLst>
      <p:par>
        <p:cTn xmlns:p14="http://schemas.microsoft.com/office/powerpoint/2010/mai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8100"/>
            <a:ext cx="9144000" cy="1143000"/>
          </a:xfrm>
        </p:spPr>
        <p:txBody>
          <a:bodyPr>
            <a:noAutofit/>
          </a:bodyPr>
          <a:lstStyle/>
          <a:p>
            <a:r>
              <a:rPr lang="en-US" sz="3600" b="1" dirty="0" smtClean="0">
                <a:solidFill>
                  <a:srgbClr val="000090"/>
                </a:solidFill>
                <a:latin typeface="Arial"/>
                <a:cs typeface="Arial"/>
              </a:rPr>
              <a:t>Heuristic Adjustment of Self-Translation Probability</a:t>
            </a:r>
            <a:endParaRPr lang="en-US" sz="3600" b="1" dirty="0">
              <a:solidFill>
                <a:srgbClr val="000090"/>
              </a:solidFill>
              <a:latin typeface="Arial"/>
              <a:cs typeface="Arial"/>
            </a:endParaRPr>
          </a:p>
        </p:txBody>
      </p:sp>
      <p:graphicFrame>
        <p:nvGraphicFramePr>
          <p:cNvPr id="9" name="Object 9"/>
          <p:cNvGraphicFramePr>
            <a:graphicFrameLocks noChangeAspect="1"/>
          </p:cNvGraphicFramePr>
          <p:nvPr>
            <p:extLst>
              <p:ext uri="{D42A27DB-BD31-4B8C-83A1-F6EECF244321}">
                <p14:modId xmlns:p14="http://schemas.microsoft.com/office/powerpoint/2010/main" val="1422677500"/>
              </p:ext>
            </p:extLst>
          </p:nvPr>
        </p:nvGraphicFramePr>
        <p:xfrm>
          <a:off x="1905000" y="1962466"/>
          <a:ext cx="5251450" cy="1219200"/>
        </p:xfrm>
        <a:graphic>
          <a:graphicData uri="http://schemas.openxmlformats.org/presentationml/2006/ole">
            <mc:AlternateContent xmlns:mc="http://schemas.openxmlformats.org/markup-compatibility/2006">
              <mc:Choice xmlns:v="urn:schemas-microsoft-com:vml" Requires="v">
                <p:oleObj spid="_x0000_s21269" name="Equation" r:id="rId3" imgW="1866900" imgH="457200" progId="Equation.3">
                  <p:embed/>
                </p:oleObj>
              </mc:Choice>
              <mc:Fallback>
                <p:oleObj name="Equation" r:id="rId3" imgW="1866900" imgH="4572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5000" y="1962466"/>
                        <a:ext cx="5251450" cy="1219200"/>
                      </a:xfrm>
                      <a:prstGeom prst="rect">
                        <a:avLst/>
                      </a:prstGeom>
                      <a:noFill/>
                      <a:ln>
                        <a:noFill/>
                      </a:ln>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1" name="Text Box 10"/>
          <p:cNvSpPr txBox="1">
            <a:spLocks noChangeArrowheads="1"/>
          </p:cNvSpPr>
          <p:nvPr/>
        </p:nvSpPr>
        <p:spPr bwMode="auto">
          <a:xfrm>
            <a:off x="7543800" y="2033903"/>
            <a:ext cx="1371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宋体" pitchFamily="2" charset="-122"/>
              </a:defRPr>
            </a:lvl1pPr>
            <a:lvl2pPr marL="742950" indent="-285750">
              <a:defRPr>
                <a:solidFill>
                  <a:schemeClr val="tx1"/>
                </a:solidFill>
                <a:latin typeface="Arial" charset="0"/>
                <a:ea typeface="宋体" pitchFamily="2" charset="-122"/>
              </a:defRPr>
            </a:lvl2pPr>
            <a:lvl3pPr marL="1143000" indent="-228600">
              <a:defRPr>
                <a:solidFill>
                  <a:schemeClr val="tx1"/>
                </a:solidFill>
                <a:latin typeface="Arial" charset="0"/>
                <a:ea typeface="宋体" pitchFamily="2" charset="-122"/>
              </a:defRPr>
            </a:lvl3pPr>
            <a:lvl4pPr marL="1600200" indent="-228600">
              <a:defRPr>
                <a:solidFill>
                  <a:schemeClr val="tx1"/>
                </a:solidFill>
                <a:latin typeface="Arial" charset="0"/>
                <a:ea typeface="宋体" pitchFamily="2" charset="-122"/>
              </a:defRPr>
            </a:lvl4pPr>
            <a:lvl5pPr marL="2057400" indent="-228600">
              <a:defRPr>
                <a:solidFill>
                  <a:schemeClr val="tx1"/>
                </a:solidFill>
                <a:latin typeface="Arial" charset="0"/>
                <a:ea typeface="宋体" pitchFamily="2" charset="-122"/>
              </a:defRPr>
            </a:lvl5pPr>
            <a:lvl6pPr marL="2514600" indent="-228600" eaLnBrk="0" fontAlgn="base" hangingPunct="0">
              <a:spcBef>
                <a:spcPct val="50000"/>
              </a:spcBef>
              <a:spcAft>
                <a:spcPct val="0"/>
              </a:spcAft>
              <a:defRPr>
                <a:solidFill>
                  <a:schemeClr val="tx1"/>
                </a:solidFill>
                <a:latin typeface="Arial" charset="0"/>
                <a:ea typeface="宋体" pitchFamily="2" charset="-122"/>
              </a:defRPr>
            </a:lvl6pPr>
            <a:lvl7pPr marL="2971800" indent="-228600" eaLnBrk="0" fontAlgn="base" hangingPunct="0">
              <a:spcBef>
                <a:spcPct val="50000"/>
              </a:spcBef>
              <a:spcAft>
                <a:spcPct val="0"/>
              </a:spcAft>
              <a:defRPr>
                <a:solidFill>
                  <a:schemeClr val="tx1"/>
                </a:solidFill>
                <a:latin typeface="Arial" charset="0"/>
                <a:ea typeface="宋体" pitchFamily="2" charset="-122"/>
              </a:defRPr>
            </a:lvl7pPr>
            <a:lvl8pPr marL="3429000" indent="-228600" eaLnBrk="0" fontAlgn="base" hangingPunct="0">
              <a:spcBef>
                <a:spcPct val="50000"/>
              </a:spcBef>
              <a:spcAft>
                <a:spcPct val="0"/>
              </a:spcAft>
              <a:defRPr>
                <a:solidFill>
                  <a:schemeClr val="tx1"/>
                </a:solidFill>
                <a:latin typeface="Arial" charset="0"/>
                <a:ea typeface="宋体" pitchFamily="2" charset="-122"/>
              </a:defRPr>
            </a:lvl8pPr>
            <a:lvl9pPr marL="3886200" indent="-228600" eaLnBrk="0" fontAlgn="base" hangingPunct="0">
              <a:spcBef>
                <a:spcPct val="50000"/>
              </a:spcBef>
              <a:spcAft>
                <a:spcPct val="0"/>
              </a:spcAft>
              <a:defRPr>
                <a:solidFill>
                  <a:schemeClr val="tx1"/>
                </a:solidFill>
                <a:latin typeface="Arial" charset="0"/>
                <a:ea typeface="宋体" pitchFamily="2" charset="-122"/>
              </a:defRPr>
            </a:lvl9pPr>
          </a:lstStyle>
          <a:p>
            <a:r>
              <a:rPr lang="en-US" sz="2400" dirty="0"/>
              <a:t>w = u</a:t>
            </a:r>
          </a:p>
        </p:txBody>
      </p:sp>
      <p:graphicFrame>
        <p:nvGraphicFramePr>
          <p:cNvPr id="12" name="Object 15"/>
          <p:cNvGraphicFramePr>
            <a:graphicFrameLocks noChangeAspect="1"/>
          </p:cNvGraphicFramePr>
          <p:nvPr>
            <p:extLst>
              <p:ext uri="{D42A27DB-BD31-4B8C-83A1-F6EECF244321}">
                <p14:modId xmlns:p14="http://schemas.microsoft.com/office/powerpoint/2010/main" val="680829207"/>
              </p:ext>
            </p:extLst>
          </p:nvPr>
        </p:nvGraphicFramePr>
        <p:xfrm>
          <a:off x="7543800" y="2671008"/>
          <a:ext cx="1143000" cy="415925"/>
        </p:xfrm>
        <a:graphic>
          <a:graphicData uri="http://schemas.openxmlformats.org/presentationml/2006/ole">
            <mc:AlternateContent xmlns:mc="http://schemas.openxmlformats.org/markup-compatibility/2006">
              <mc:Choice xmlns:v="urn:schemas-microsoft-com:vml" Requires="v">
                <p:oleObj spid="_x0000_s21270" name="Equation" r:id="rId5" imgW="380835" imgH="152334" progId="Equation.3">
                  <p:embed/>
                </p:oleObj>
              </mc:Choice>
              <mc:Fallback>
                <p:oleObj name="Equation" r:id="rId5" imgW="380835" imgH="152334"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43800" y="2671008"/>
                        <a:ext cx="1143000" cy="415925"/>
                      </a:xfrm>
                      <a:prstGeom prst="rect">
                        <a:avLst/>
                      </a:prstGeom>
                      <a:noFill/>
                      <a:ln>
                        <a:noFill/>
                      </a:ln>
                      <a:extLst/>
                    </p:spPr>
                  </p:pic>
                </p:oleObj>
              </mc:Fallback>
            </mc:AlternateContent>
          </a:graphicData>
        </a:graphic>
      </p:graphicFrame>
      <p:sp>
        <p:nvSpPr>
          <p:cNvPr id="5" name="TextBox 4"/>
          <p:cNvSpPr txBox="1"/>
          <p:nvPr/>
        </p:nvSpPr>
        <p:spPr>
          <a:xfrm>
            <a:off x="733521" y="1480054"/>
            <a:ext cx="5873724" cy="877163"/>
          </a:xfrm>
          <a:prstGeom prst="rect">
            <a:avLst/>
          </a:prstGeom>
          <a:noFill/>
        </p:spPr>
        <p:txBody>
          <a:bodyPr wrap="none" rtlCol="0">
            <a:spAutoFit/>
          </a:bodyPr>
          <a:lstStyle/>
          <a:p>
            <a:r>
              <a:rPr lang="en-US" sz="2400" b="1" dirty="0" smtClean="0"/>
              <a:t>Old way (non-constant self translation)</a:t>
            </a:r>
          </a:p>
          <a:p>
            <a:endParaRPr lang="en-US" dirty="0"/>
          </a:p>
        </p:txBody>
      </p:sp>
      <p:sp>
        <p:nvSpPr>
          <p:cNvPr id="20" name="TextBox 19"/>
          <p:cNvSpPr txBox="1"/>
          <p:nvPr/>
        </p:nvSpPr>
        <p:spPr>
          <a:xfrm>
            <a:off x="609600" y="3352800"/>
            <a:ext cx="5330305" cy="877163"/>
          </a:xfrm>
          <a:prstGeom prst="rect">
            <a:avLst/>
          </a:prstGeom>
          <a:noFill/>
        </p:spPr>
        <p:txBody>
          <a:bodyPr wrap="none" rtlCol="0">
            <a:spAutoFit/>
          </a:bodyPr>
          <a:lstStyle/>
          <a:p>
            <a:r>
              <a:rPr lang="en-US" sz="2400" b="1" dirty="0" smtClean="0"/>
              <a:t>New way (constant self translation)</a:t>
            </a:r>
          </a:p>
          <a:p>
            <a:endParaRPr lang="en-US" dirty="0"/>
          </a:p>
        </p:txBody>
      </p:sp>
      <p:sp>
        <p:nvSpPr>
          <p:cNvPr id="6" name="Slide Number Placeholder 5"/>
          <p:cNvSpPr>
            <a:spLocks noGrp="1"/>
          </p:cNvSpPr>
          <p:nvPr>
            <p:ph type="sldNum" sz="quarter" idx="12"/>
          </p:nvPr>
        </p:nvSpPr>
        <p:spPr/>
        <p:txBody>
          <a:bodyPr/>
          <a:lstStyle/>
          <a:p>
            <a:fld id="{88AD08FE-21CA-447A-B5E0-10774CCDBD3A}" type="slidenum">
              <a:rPr lang="en-US" smtClean="0"/>
              <a:t>93</a:t>
            </a:fld>
            <a:endParaRPr lang="en-US"/>
          </a:p>
        </p:txBody>
      </p:sp>
      <p:pic>
        <p:nvPicPr>
          <p:cNvPr id="4" name="Picture 3"/>
          <p:cNvPicPr>
            <a:picLocks noChangeAspect="1"/>
          </p:cNvPicPr>
          <p:nvPr/>
        </p:nvPicPr>
        <p:blipFill>
          <a:blip r:embed="rId7"/>
          <a:stretch>
            <a:fillRect/>
          </a:stretch>
        </p:blipFill>
        <p:spPr>
          <a:xfrm>
            <a:off x="304800" y="4114800"/>
            <a:ext cx="8534400" cy="2286000"/>
          </a:xfrm>
          <a:prstGeom prst="rect">
            <a:avLst/>
          </a:prstGeom>
        </p:spPr>
      </p:pic>
    </p:spTree>
    <p:extLst>
      <p:ext uri="{BB962C8B-B14F-4D97-AF65-F5344CB8AC3E}">
        <p14:creationId xmlns:p14="http://schemas.microsoft.com/office/powerpoint/2010/main" val="3559494331"/>
      </p:ext>
    </p:extLst>
  </p:cSld>
  <p:clrMapOvr>
    <a:masterClrMapping/>
  </p:clrMapOvr>
  <p:timing>
    <p:tnLst>
      <p:par>
        <p:cTn xmlns:p14="http://schemas.microsoft.com/office/powerpoint/2010/mai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Table 10"/>
          <p:cNvGraphicFramePr>
            <a:graphicFrameLocks noGrp="1"/>
          </p:cNvGraphicFramePr>
          <p:nvPr>
            <p:extLst>
              <p:ext uri="{D42A27DB-BD31-4B8C-83A1-F6EECF244321}">
                <p14:modId xmlns:p14="http://schemas.microsoft.com/office/powerpoint/2010/main" val="1432652293"/>
              </p:ext>
            </p:extLst>
          </p:nvPr>
        </p:nvGraphicFramePr>
        <p:xfrm>
          <a:off x="200349" y="1168958"/>
          <a:ext cx="8915400" cy="2031442"/>
        </p:xfrm>
        <a:graphic>
          <a:graphicData uri="http://schemas.openxmlformats.org/drawingml/2006/table">
            <a:tbl>
              <a:tblPr firstRow="1" bandRow="1">
                <a:tableStyleId>{5C22544A-7EE6-4342-B048-85BDC9FD1C3A}</a:tableStyleId>
              </a:tblPr>
              <a:tblGrid>
                <a:gridCol w="990600"/>
                <a:gridCol w="914400"/>
                <a:gridCol w="1066800"/>
                <a:gridCol w="914400"/>
                <a:gridCol w="1066800"/>
                <a:gridCol w="228600"/>
                <a:gridCol w="838200"/>
                <a:gridCol w="838200"/>
                <a:gridCol w="838200"/>
                <a:gridCol w="990600"/>
                <a:gridCol w="228600"/>
              </a:tblGrid>
              <a:tr h="345999">
                <a:tc>
                  <a:txBody>
                    <a:bodyPr/>
                    <a:lstStyle/>
                    <a:p>
                      <a:pPr algn="ctr"/>
                      <a:r>
                        <a:rPr lang="en-US" sz="2000" dirty="0" smtClean="0"/>
                        <a:t>Data</a:t>
                      </a:r>
                      <a:endParaRPr lang="en-US" sz="2000" dirty="0"/>
                    </a:p>
                  </a:txBody>
                  <a:tcPr/>
                </a:tc>
                <a:tc gridSpan="5">
                  <a:txBody>
                    <a:bodyPr/>
                    <a:lstStyle/>
                    <a:p>
                      <a:pPr algn="ctr"/>
                      <a:r>
                        <a:rPr lang="en-US" sz="2000" dirty="0" smtClean="0"/>
                        <a:t>MAP</a:t>
                      </a:r>
                      <a:endParaRPr lang="en-US" sz="2000" dirty="0"/>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5">
                  <a:txBody>
                    <a:bodyPr/>
                    <a:lstStyle/>
                    <a:p>
                      <a:pPr algn="ctr"/>
                      <a:r>
                        <a:rPr lang="en-US" sz="2000" dirty="0" smtClean="0"/>
                        <a:t>Precision</a:t>
                      </a:r>
                      <a:r>
                        <a:rPr lang="en-US" sz="2000" baseline="0" dirty="0" smtClean="0"/>
                        <a:t> @10</a:t>
                      </a:r>
                      <a:endParaRPr lang="en-US" sz="2000" dirty="0"/>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597205">
                <a:tc>
                  <a:txBody>
                    <a:bodyPr/>
                    <a:lstStyle/>
                    <a:p>
                      <a:pPr algn="ctr"/>
                      <a:endParaRPr lang="en-US" sz="1200" dirty="0"/>
                    </a:p>
                  </a:txBody>
                  <a:tcPr/>
                </a:tc>
                <a:tc>
                  <a:txBody>
                    <a:bodyPr/>
                    <a:lstStyle/>
                    <a:p>
                      <a:pPr algn="ctr"/>
                      <a:r>
                        <a:rPr lang="en-US" sz="1800" b="1" smtClean="0"/>
                        <a:t>MI</a:t>
                      </a:r>
                      <a:endParaRPr lang="en-US" sz="1800" b="1" dirty="0"/>
                    </a:p>
                  </a:txBody>
                  <a:tcPr/>
                </a:tc>
                <a:tc>
                  <a:txBody>
                    <a:bodyPr/>
                    <a:lstStyle/>
                    <a:p>
                      <a:pPr algn="ctr"/>
                      <a:r>
                        <a:rPr lang="en-US" b="1" dirty="0" smtClean="0"/>
                        <a:t>CMI</a:t>
                      </a:r>
                      <a:endParaRPr lang="en-US" b="1" dirty="0"/>
                    </a:p>
                  </a:txBody>
                  <a:tcPr/>
                </a:tc>
                <a:tc>
                  <a:txBody>
                    <a:bodyPr/>
                    <a:lstStyle/>
                    <a:p>
                      <a:pPr algn="ctr"/>
                      <a:r>
                        <a:rPr lang="en-US" sz="1800" b="1" dirty="0" smtClean="0">
                          <a:solidFill>
                            <a:srgbClr val="660066"/>
                          </a:solidFill>
                        </a:rPr>
                        <a:t>Cond</a:t>
                      </a:r>
                      <a:endParaRPr lang="en-US" sz="1800" b="1" dirty="0">
                        <a:solidFill>
                          <a:srgbClr val="660066"/>
                        </a:solidFill>
                      </a:endParaRPr>
                    </a:p>
                  </a:txBody>
                  <a:tcPr/>
                </a:tc>
                <a:tc>
                  <a:txBody>
                    <a:bodyPr/>
                    <a:lstStyle/>
                    <a:p>
                      <a:pPr algn="ctr"/>
                      <a:r>
                        <a:rPr lang="en-US" sz="1800" b="1" dirty="0" err="1" smtClean="0">
                          <a:solidFill>
                            <a:srgbClr val="FF0000"/>
                          </a:solidFill>
                        </a:rPr>
                        <a:t>CCond</a:t>
                      </a:r>
                      <a:endParaRPr lang="en-US" sz="1800" b="1" dirty="0">
                        <a:solidFill>
                          <a:srgbClr val="FF0000"/>
                        </a:solidFill>
                      </a:endParaRPr>
                    </a:p>
                  </a:txBody>
                  <a:tcPr/>
                </a:tc>
                <a:tc>
                  <a:txBody>
                    <a:bodyPr/>
                    <a:lstStyle/>
                    <a:p>
                      <a:endParaRPr lang="en-US" sz="1800" b="1" dirty="0"/>
                    </a:p>
                  </a:txBody>
                  <a:tcPr>
                    <a:solidFill>
                      <a:srgbClr val="33CC33"/>
                    </a:solidFill>
                  </a:tcPr>
                </a:tc>
                <a:tc>
                  <a:txBody>
                    <a:bodyPr/>
                    <a:lstStyle/>
                    <a:p>
                      <a:pPr algn="ctr"/>
                      <a:r>
                        <a:rPr lang="en-US" sz="1800" b="1" smtClean="0"/>
                        <a:t>MI</a:t>
                      </a:r>
                      <a:endParaRPr lang="en-US" sz="1800" b="1" dirty="0"/>
                    </a:p>
                  </a:txBody>
                  <a:tcPr/>
                </a:tc>
                <a:tc>
                  <a:txBody>
                    <a:bodyPr/>
                    <a:lstStyle/>
                    <a:p>
                      <a:pPr algn="ctr"/>
                      <a:r>
                        <a:rPr lang="en-US" sz="1800" b="1" dirty="0" smtClean="0"/>
                        <a:t>CMI</a:t>
                      </a:r>
                      <a:endParaRPr lang="en-US" sz="1800" b="1" dirty="0"/>
                    </a:p>
                  </a:txBody>
                  <a:tcPr/>
                </a:tc>
                <a:tc>
                  <a:txBody>
                    <a:bodyPr/>
                    <a:lstStyle/>
                    <a:p>
                      <a:pPr algn="ctr"/>
                      <a:r>
                        <a:rPr lang="en-US" sz="1800" b="1" dirty="0" smtClean="0">
                          <a:solidFill>
                            <a:srgbClr val="660066"/>
                          </a:solidFill>
                        </a:rPr>
                        <a:t>Cond</a:t>
                      </a:r>
                      <a:endParaRPr lang="en-US" sz="1800" b="1" dirty="0">
                        <a:solidFill>
                          <a:srgbClr val="660066"/>
                        </a:solidFill>
                      </a:endParaRPr>
                    </a:p>
                  </a:txBody>
                  <a:tcPr/>
                </a:tc>
                <a:tc>
                  <a:txBody>
                    <a:bodyPr/>
                    <a:lstStyle/>
                    <a:p>
                      <a:pPr algn="ctr"/>
                      <a:r>
                        <a:rPr lang="en-US" sz="1800" b="1" dirty="0" err="1" smtClean="0">
                          <a:solidFill>
                            <a:srgbClr val="FF0000"/>
                          </a:solidFill>
                        </a:rPr>
                        <a:t>CCond</a:t>
                      </a:r>
                      <a:endParaRPr lang="en-US" sz="1800" b="1" dirty="0">
                        <a:solidFill>
                          <a:srgbClr val="FF0000"/>
                        </a:solidFill>
                      </a:endParaRPr>
                    </a:p>
                  </a:txBody>
                  <a:tcPr/>
                </a:tc>
                <a:tc>
                  <a:txBody>
                    <a:bodyPr/>
                    <a:lstStyle/>
                    <a:p>
                      <a:endParaRPr lang="en-US" sz="1200" dirty="0"/>
                    </a:p>
                  </a:txBody>
                  <a:tcPr>
                    <a:solidFill>
                      <a:srgbClr val="33CC33"/>
                    </a:solidFill>
                  </a:tcPr>
                </a:tc>
              </a:tr>
              <a:tr h="345999">
                <a:tc>
                  <a:txBody>
                    <a:bodyPr/>
                    <a:lstStyle/>
                    <a:p>
                      <a:pPr algn="ctr"/>
                      <a:r>
                        <a:rPr lang="en-US" sz="1600" b="1" dirty="0" smtClean="0"/>
                        <a:t>TREC7</a:t>
                      </a:r>
                      <a:endParaRPr lang="en-US" sz="1600" b="1" dirty="0"/>
                    </a:p>
                  </a:txBody>
                  <a:tcPr/>
                </a:tc>
                <a:tc>
                  <a:txBody>
                    <a:bodyPr/>
                    <a:lstStyle/>
                    <a:p>
                      <a:pPr algn="ctr"/>
                      <a:r>
                        <a:rPr lang="en-US" sz="1600" b="1" dirty="0" smtClean="0"/>
                        <a:t>0.1854</a:t>
                      </a:r>
                      <a:endParaRPr lang="en-US" sz="1600" b="1" dirty="0"/>
                    </a:p>
                  </a:txBody>
                  <a:tcPr/>
                </a:tc>
                <a:tc>
                  <a:txBody>
                    <a:bodyPr/>
                    <a:lstStyle/>
                    <a:p>
                      <a:pPr algn="ctr"/>
                      <a:r>
                        <a:rPr lang="en-US" sz="1600" b="1" dirty="0" smtClean="0">
                          <a:solidFill>
                            <a:schemeClr val="tx1"/>
                          </a:solidFill>
                        </a:rPr>
                        <a:t>0.1872+</a:t>
                      </a:r>
                      <a:endParaRPr lang="en-US" sz="1600" b="1" dirty="0">
                        <a:solidFill>
                          <a:schemeClr val="tx1"/>
                        </a:solidFill>
                      </a:endParaRPr>
                    </a:p>
                  </a:txBody>
                  <a:tcPr/>
                </a:tc>
                <a:tc>
                  <a:txBody>
                    <a:bodyPr/>
                    <a:lstStyle/>
                    <a:p>
                      <a:pPr algn="ctr"/>
                      <a:r>
                        <a:rPr lang="en-US" sz="1600" b="1" dirty="0" smtClean="0">
                          <a:solidFill>
                            <a:srgbClr val="660066"/>
                          </a:solidFill>
                        </a:rPr>
                        <a:t>0.1864</a:t>
                      </a:r>
                      <a:endParaRPr lang="en-US" sz="1600" b="1" dirty="0">
                        <a:solidFill>
                          <a:srgbClr val="660066"/>
                        </a:solidFill>
                      </a:endParaRPr>
                    </a:p>
                  </a:txBody>
                  <a:tcPr/>
                </a:tc>
                <a:tc>
                  <a:txBody>
                    <a:bodyPr/>
                    <a:lstStyle/>
                    <a:p>
                      <a:pPr algn="ctr"/>
                      <a:r>
                        <a:rPr lang="en-US" sz="1600" b="1" dirty="0" smtClean="0">
                          <a:solidFill>
                            <a:srgbClr val="FF0000"/>
                          </a:solidFill>
                        </a:rPr>
                        <a:t>0.1920*^</a:t>
                      </a:r>
                      <a:endParaRPr lang="en-US" sz="1600" b="1" dirty="0">
                        <a:solidFill>
                          <a:srgbClr val="FF0000"/>
                        </a:solidFill>
                      </a:endParaRPr>
                    </a:p>
                  </a:txBody>
                  <a:tcPr/>
                </a:tc>
                <a:tc>
                  <a:txBody>
                    <a:bodyPr/>
                    <a:lstStyle/>
                    <a:p>
                      <a:pPr algn="ctr"/>
                      <a:endParaRPr lang="en-US" sz="1600" b="1" dirty="0"/>
                    </a:p>
                  </a:txBody>
                  <a:tcPr>
                    <a:solidFill>
                      <a:srgbClr val="33CC33"/>
                    </a:solidFill>
                  </a:tcPr>
                </a:tc>
                <a:tc>
                  <a:txBody>
                    <a:bodyPr/>
                    <a:lstStyle/>
                    <a:p>
                      <a:pPr algn="ctr"/>
                      <a:r>
                        <a:rPr lang="en-US" sz="1600" b="1" dirty="0" smtClean="0"/>
                        <a:t>0.42</a:t>
                      </a:r>
                      <a:endParaRPr lang="en-US" sz="1600" b="1" dirty="0"/>
                    </a:p>
                  </a:txBody>
                  <a:tcPr/>
                </a:tc>
                <a:tc>
                  <a:txBody>
                    <a:bodyPr/>
                    <a:lstStyle/>
                    <a:p>
                      <a:pPr algn="ctr"/>
                      <a:r>
                        <a:rPr lang="en-US" sz="1600" b="1" dirty="0" smtClean="0"/>
                        <a:t>0.408</a:t>
                      </a:r>
                      <a:endParaRPr lang="en-US" sz="1600" b="1" dirty="0"/>
                    </a:p>
                  </a:txBody>
                  <a:tcPr/>
                </a:tc>
                <a:tc>
                  <a:txBody>
                    <a:bodyPr/>
                    <a:lstStyle/>
                    <a:p>
                      <a:pPr algn="ctr"/>
                      <a:r>
                        <a:rPr lang="en-US" sz="1600" b="1" dirty="0" smtClean="0">
                          <a:solidFill>
                            <a:srgbClr val="660066"/>
                          </a:solidFill>
                        </a:rPr>
                        <a:t>0.418</a:t>
                      </a:r>
                      <a:endParaRPr lang="en-US" sz="1600" b="1" dirty="0">
                        <a:solidFill>
                          <a:srgbClr val="660066"/>
                        </a:solidFill>
                      </a:endParaRPr>
                    </a:p>
                  </a:txBody>
                  <a:tcPr/>
                </a:tc>
                <a:tc>
                  <a:txBody>
                    <a:bodyPr/>
                    <a:lstStyle/>
                    <a:p>
                      <a:pPr algn="ctr"/>
                      <a:r>
                        <a:rPr lang="en-US" sz="1600" b="1" dirty="0" smtClean="0">
                          <a:solidFill>
                            <a:srgbClr val="FF0000"/>
                          </a:solidFill>
                        </a:rPr>
                        <a:t>0.418</a:t>
                      </a:r>
                      <a:endParaRPr lang="en-US" sz="1600" b="1" dirty="0">
                        <a:solidFill>
                          <a:srgbClr val="FF0000"/>
                        </a:solidFill>
                      </a:endParaRPr>
                    </a:p>
                  </a:txBody>
                  <a:tcPr/>
                </a:tc>
                <a:tc>
                  <a:txBody>
                    <a:bodyPr/>
                    <a:lstStyle/>
                    <a:p>
                      <a:endParaRPr lang="en-US" sz="1400" b="1" dirty="0"/>
                    </a:p>
                  </a:txBody>
                  <a:tcPr>
                    <a:solidFill>
                      <a:srgbClr val="33CC33"/>
                    </a:solidFill>
                  </a:tcPr>
                </a:tc>
              </a:tr>
              <a:tr h="345999">
                <a:tc>
                  <a:txBody>
                    <a:bodyPr/>
                    <a:lstStyle/>
                    <a:p>
                      <a:pPr algn="ctr"/>
                      <a:r>
                        <a:rPr lang="en-US" sz="1600" b="1" dirty="0" smtClean="0"/>
                        <a:t>WSJ</a:t>
                      </a:r>
                      <a:endParaRPr lang="en-US" sz="1600" b="1" dirty="0"/>
                    </a:p>
                  </a:txBody>
                  <a:tcPr/>
                </a:tc>
                <a:tc>
                  <a:txBody>
                    <a:bodyPr/>
                    <a:lstStyle/>
                    <a:p>
                      <a:pPr algn="ctr"/>
                      <a:r>
                        <a:rPr lang="en-US" sz="1600" b="1" dirty="0" smtClean="0"/>
                        <a:t>0.2658</a:t>
                      </a:r>
                      <a:endParaRPr lang="en-US" sz="1600" b="1" dirty="0"/>
                    </a:p>
                  </a:txBody>
                  <a:tcPr/>
                </a:tc>
                <a:tc>
                  <a:txBody>
                    <a:bodyPr/>
                    <a:lstStyle/>
                    <a:p>
                      <a:pPr algn="ctr"/>
                      <a:r>
                        <a:rPr lang="en-US" sz="1600" b="1" dirty="0" smtClean="0">
                          <a:solidFill>
                            <a:schemeClr val="tx1"/>
                          </a:solidFill>
                        </a:rPr>
                        <a:t>0.267+</a:t>
                      </a:r>
                      <a:endParaRPr lang="en-US" sz="1600" b="1" dirty="0">
                        <a:solidFill>
                          <a:schemeClr val="tx1"/>
                        </a:solidFill>
                      </a:endParaRPr>
                    </a:p>
                  </a:txBody>
                  <a:tcPr/>
                </a:tc>
                <a:tc>
                  <a:txBody>
                    <a:bodyPr/>
                    <a:lstStyle/>
                    <a:p>
                      <a:pPr algn="ctr"/>
                      <a:r>
                        <a:rPr lang="en-US" sz="1600" b="1" dirty="0" smtClean="0">
                          <a:solidFill>
                            <a:srgbClr val="660066"/>
                          </a:solidFill>
                        </a:rPr>
                        <a:t>0.275</a:t>
                      </a:r>
                      <a:endParaRPr lang="en-US" sz="1600" b="1" dirty="0">
                        <a:solidFill>
                          <a:srgbClr val="660066"/>
                        </a:solidFill>
                      </a:endParaRPr>
                    </a:p>
                  </a:txBody>
                  <a:tcPr/>
                </a:tc>
                <a:tc>
                  <a:txBody>
                    <a:bodyPr/>
                    <a:lstStyle/>
                    <a:p>
                      <a:pPr algn="ctr"/>
                      <a:r>
                        <a:rPr lang="en-US" sz="1600" b="1" dirty="0" smtClean="0">
                          <a:solidFill>
                            <a:srgbClr val="FF0000"/>
                          </a:solidFill>
                        </a:rPr>
                        <a:t>0.278*^</a:t>
                      </a:r>
                      <a:endParaRPr lang="en-US" sz="1600" b="1" dirty="0">
                        <a:solidFill>
                          <a:srgbClr val="FF0000"/>
                        </a:solidFill>
                      </a:endParaRPr>
                    </a:p>
                  </a:txBody>
                  <a:tcPr/>
                </a:tc>
                <a:tc>
                  <a:txBody>
                    <a:bodyPr/>
                    <a:lstStyle/>
                    <a:p>
                      <a:pPr algn="ctr"/>
                      <a:endParaRPr lang="en-US" sz="1600" b="1" dirty="0"/>
                    </a:p>
                  </a:txBody>
                  <a:tcPr>
                    <a:solidFill>
                      <a:srgbClr val="33CC33"/>
                    </a:solidFill>
                  </a:tcPr>
                </a:tc>
                <a:tc>
                  <a:txBody>
                    <a:bodyPr/>
                    <a:lstStyle/>
                    <a:p>
                      <a:pPr algn="ctr"/>
                      <a:r>
                        <a:rPr lang="en-US" sz="1600" b="1" dirty="0" smtClean="0"/>
                        <a:t>0.44</a:t>
                      </a:r>
                      <a:endParaRPr lang="en-US" sz="1600" b="1" dirty="0"/>
                    </a:p>
                  </a:txBody>
                  <a:tcPr/>
                </a:tc>
                <a:tc>
                  <a:txBody>
                    <a:bodyPr/>
                    <a:lstStyle/>
                    <a:p>
                      <a:pPr algn="ctr"/>
                      <a:r>
                        <a:rPr lang="en-US" sz="1600" b="1" dirty="0" smtClean="0"/>
                        <a:t>0.442</a:t>
                      </a:r>
                      <a:endParaRPr lang="en-US" sz="1600" b="1" dirty="0"/>
                    </a:p>
                  </a:txBody>
                  <a:tcPr/>
                </a:tc>
                <a:tc>
                  <a:txBody>
                    <a:bodyPr/>
                    <a:lstStyle/>
                    <a:p>
                      <a:pPr algn="ctr"/>
                      <a:r>
                        <a:rPr lang="en-US" sz="1600" b="1" dirty="0" smtClean="0">
                          <a:solidFill>
                            <a:srgbClr val="660066"/>
                          </a:solidFill>
                        </a:rPr>
                        <a:t>0.448</a:t>
                      </a:r>
                      <a:endParaRPr lang="en-US" sz="1600" b="1" dirty="0">
                        <a:solidFill>
                          <a:srgbClr val="660066"/>
                        </a:solidFill>
                      </a:endParaRPr>
                    </a:p>
                  </a:txBody>
                  <a:tcPr/>
                </a:tc>
                <a:tc>
                  <a:txBody>
                    <a:bodyPr/>
                    <a:lstStyle/>
                    <a:p>
                      <a:pPr algn="ctr"/>
                      <a:r>
                        <a:rPr lang="en-US" sz="1600" b="1" dirty="0" smtClean="0">
                          <a:solidFill>
                            <a:srgbClr val="FF0000"/>
                          </a:solidFill>
                        </a:rPr>
                        <a:t>0.448</a:t>
                      </a:r>
                      <a:endParaRPr lang="en-US" sz="1600" b="1" dirty="0">
                        <a:solidFill>
                          <a:srgbClr val="FF0000"/>
                        </a:solidFill>
                      </a:endParaRPr>
                    </a:p>
                  </a:txBody>
                  <a:tcPr/>
                </a:tc>
                <a:tc>
                  <a:txBody>
                    <a:bodyPr/>
                    <a:lstStyle/>
                    <a:p>
                      <a:endParaRPr lang="en-US" sz="1400" b="1" dirty="0"/>
                    </a:p>
                  </a:txBody>
                  <a:tcPr>
                    <a:solidFill>
                      <a:srgbClr val="33CC33"/>
                    </a:solidFill>
                  </a:tcPr>
                </a:tc>
              </a:tr>
              <a:tr h="345999">
                <a:tc>
                  <a:txBody>
                    <a:bodyPr/>
                    <a:lstStyle/>
                    <a:p>
                      <a:pPr algn="ctr"/>
                      <a:r>
                        <a:rPr lang="en-US" sz="1600" b="1" dirty="0" smtClean="0"/>
                        <a:t>DOE</a:t>
                      </a:r>
                      <a:endParaRPr lang="en-US" sz="1600" b="1" dirty="0"/>
                    </a:p>
                  </a:txBody>
                  <a:tcPr/>
                </a:tc>
                <a:tc>
                  <a:txBody>
                    <a:bodyPr/>
                    <a:lstStyle/>
                    <a:p>
                      <a:pPr algn="ctr"/>
                      <a:r>
                        <a:rPr lang="en-US" sz="1600" b="1" dirty="0" smtClean="0"/>
                        <a:t>0.1750</a:t>
                      </a:r>
                      <a:endParaRPr lang="en-US" sz="1600" b="1" dirty="0"/>
                    </a:p>
                  </a:txBody>
                  <a:tcPr/>
                </a:tc>
                <a:tc>
                  <a:txBody>
                    <a:bodyPr/>
                    <a:lstStyle/>
                    <a:p>
                      <a:pPr algn="ctr"/>
                      <a:r>
                        <a:rPr lang="en-US" sz="1600" b="1" dirty="0" smtClean="0">
                          <a:solidFill>
                            <a:schemeClr val="tx1"/>
                          </a:solidFill>
                        </a:rPr>
                        <a:t>0.1774+</a:t>
                      </a:r>
                      <a:endParaRPr lang="en-US" sz="1600" b="1" dirty="0">
                        <a:solidFill>
                          <a:schemeClr val="tx1"/>
                        </a:solidFill>
                      </a:endParaRPr>
                    </a:p>
                  </a:txBody>
                  <a:tcPr/>
                </a:tc>
                <a:tc>
                  <a:txBody>
                    <a:bodyPr/>
                    <a:lstStyle/>
                    <a:p>
                      <a:pPr algn="ctr"/>
                      <a:r>
                        <a:rPr lang="en-US" sz="1600" b="1" dirty="0" smtClean="0">
                          <a:solidFill>
                            <a:srgbClr val="660066"/>
                          </a:solidFill>
                        </a:rPr>
                        <a:t>0.1758</a:t>
                      </a:r>
                      <a:endParaRPr lang="en-US" sz="1600" b="1" dirty="0">
                        <a:solidFill>
                          <a:srgbClr val="660066"/>
                        </a:solidFill>
                      </a:endParaRPr>
                    </a:p>
                  </a:txBody>
                  <a:tcPr/>
                </a:tc>
                <a:tc>
                  <a:txBody>
                    <a:bodyPr/>
                    <a:lstStyle/>
                    <a:p>
                      <a:pPr algn="ctr"/>
                      <a:r>
                        <a:rPr lang="en-US" sz="1600" b="1" dirty="0" smtClean="0">
                          <a:solidFill>
                            <a:srgbClr val="FF0000"/>
                          </a:solidFill>
                        </a:rPr>
                        <a:t>0.1844*^</a:t>
                      </a:r>
                      <a:endParaRPr lang="en-US" sz="1600" b="1" dirty="0">
                        <a:solidFill>
                          <a:srgbClr val="FF0000"/>
                        </a:solidFill>
                      </a:endParaRPr>
                    </a:p>
                  </a:txBody>
                  <a:tcPr/>
                </a:tc>
                <a:tc>
                  <a:txBody>
                    <a:bodyPr/>
                    <a:lstStyle/>
                    <a:p>
                      <a:pPr algn="ctr"/>
                      <a:endParaRPr lang="en-US" sz="1600" b="1" dirty="0"/>
                    </a:p>
                  </a:txBody>
                  <a:tcPr>
                    <a:solidFill>
                      <a:srgbClr val="33CC33"/>
                    </a:solidFill>
                  </a:tcPr>
                </a:tc>
                <a:tc>
                  <a:txBody>
                    <a:bodyPr/>
                    <a:lstStyle/>
                    <a:p>
                      <a:pPr algn="ctr"/>
                      <a:r>
                        <a:rPr lang="en-US" sz="1600" b="1" dirty="0" smtClean="0"/>
                        <a:t>0.1956</a:t>
                      </a:r>
                      <a:endParaRPr lang="en-US" sz="1600" b="1" dirty="0"/>
                    </a:p>
                  </a:txBody>
                  <a:tcPr/>
                </a:tc>
                <a:tc>
                  <a:txBody>
                    <a:bodyPr/>
                    <a:lstStyle/>
                    <a:p>
                      <a:pPr algn="ctr"/>
                      <a:r>
                        <a:rPr lang="en-US" sz="1600" b="1" dirty="0" smtClean="0"/>
                        <a:t>0.2</a:t>
                      </a:r>
                      <a:endParaRPr lang="en-US" sz="1600" b="1" dirty="0"/>
                    </a:p>
                  </a:txBody>
                  <a:tcPr/>
                </a:tc>
                <a:tc>
                  <a:txBody>
                    <a:bodyPr/>
                    <a:lstStyle/>
                    <a:p>
                      <a:pPr algn="ctr"/>
                      <a:r>
                        <a:rPr lang="en-US" sz="1600" b="1" dirty="0" smtClean="0">
                          <a:solidFill>
                            <a:srgbClr val="660066"/>
                          </a:solidFill>
                        </a:rPr>
                        <a:t>0.2043</a:t>
                      </a:r>
                      <a:endParaRPr lang="en-US" sz="1600" b="1" dirty="0">
                        <a:solidFill>
                          <a:srgbClr val="660066"/>
                        </a:solidFill>
                      </a:endParaRPr>
                    </a:p>
                  </a:txBody>
                  <a:tcPr/>
                </a:tc>
                <a:tc>
                  <a:txBody>
                    <a:bodyPr/>
                    <a:lstStyle/>
                    <a:p>
                      <a:pPr algn="ctr"/>
                      <a:r>
                        <a:rPr lang="en-US" sz="1600" b="1" dirty="0" smtClean="0">
                          <a:solidFill>
                            <a:srgbClr val="FF0000"/>
                          </a:solidFill>
                        </a:rPr>
                        <a:t>0.2</a:t>
                      </a:r>
                      <a:endParaRPr lang="en-US" sz="1600" b="1" dirty="0">
                        <a:solidFill>
                          <a:srgbClr val="FF0000"/>
                        </a:solidFill>
                      </a:endParaRPr>
                    </a:p>
                  </a:txBody>
                  <a:tcPr/>
                </a:tc>
                <a:tc>
                  <a:txBody>
                    <a:bodyPr/>
                    <a:lstStyle/>
                    <a:p>
                      <a:endParaRPr lang="en-US" sz="1400" b="1" dirty="0"/>
                    </a:p>
                  </a:txBody>
                  <a:tcPr>
                    <a:solidFill>
                      <a:srgbClr val="33CC33"/>
                    </a:solidFill>
                  </a:tcPr>
                </a:tc>
              </a:tr>
            </a:tbl>
          </a:graphicData>
        </a:graphic>
      </p:graphicFrame>
      <p:sp>
        <p:nvSpPr>
          <p:cNvPr id="8" name="TextBox 2"/>
          <p:cNvSpPr txBox="1">
            <a:spLocks noChangeArrowheads="1"/>
          </p:cNvSpPr>
          <p:nvPr/>
        </p:nvSpPr>
        <p:spPr bwMode="auto">
          <a:xfrm>
            <a:off x="2057400" y="304800"/>
            <a:ext cx="6019800" cy="58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ea typeface="宋体" pitchFamily="2" charset="-122"/>
              </a:defRPr>
            </a:lvl1pPr>
            <a:lvl2pPr marL="742950" indent="-285750">
              <a:defRPr>
                <a:solidFill>
                  <a:schemeClr val="tx1"/>
                </a:solidFill>
                <a:latin typeface="Arial" charset="0"/>
                <a:ea typeface="宋体" pitchFamily="2" charset="-122"/>
              </a:defRPr>
            </a:lvl2pPr>
            <a:lvl3pPr marL="1143000" indent="-228600">
              <a:defRPr>
                <a:solidFill>
                  <a:schemeClr val="tx1"/>
                </a:solidFill>
                <a:latin typeface="Arial" charset="0"/>
                <a:ea typeface="宋体" pitchFamily="2" charset="-122"/>
              </a:defRPr>
            </a:lvl3pPr>
            <a:lvl4pPr marL="1600200" indent="-228600">
              <a:defRPr>
                <a:solidFill>
                  <a:schemeClr val="tx1"/>
                </a:solidFill>
                <a:latin typeface="Arial" charset="0"/>
                <a:ea typeface="宋体" pitchFamily="2" charset="-122"/>
              </a:defRPr>
            </a:lvl4pPr>
            <a:lvl5pPr marL="2057400" indent="-228600">
              <a:defRPr>
                <a:solidFill>
                  <a:schemeClr val="tx1"/>
                </a:solidFill>
                <a:latin typeface="Arial" charset="0"/>
                <a:ea typeface="宋体" pitchFamily="2" charset="-122"/>
              </a:defRPr>
            </a:lvl5pPr>
            <a:lvl6pPr marL="2514600" indent="-228600" eaLnBrk="0" fontAlgn="base" hangingPunct="0">
              <a:spcBef>
                <a:spcPct val="50000"/>
              </a:spcBef>
              <a:spcAft>
                <a:spcPct val="0"/>
              </a:spcAft>
              <a:defRPr>
                <a:solidFill>
                  <a:schemeClr val="tx1"/>
                </a:solidFill>
                <a:latin typeface="Arial" charset="0"/>
                <a:ea typeface="宋体" pitchFamily="2" charset="-122"/>
              </a:defRPr>
            </a:lvl6pPr>
            <a:lvl7pPr marL="2971800" indent="-228600" eaLnBrk="0" fontAlgn="base" hangingPunct="0">
              <a:spcBef>
                <a:spcPct val="50000"/>
              </a:spcBef>
              <a:spcAft>
                <a:spcPct val="0"/>
              </a:spcAft>
              <a:defRPr>
                <a:solidFill>
                  <a:schemeClr val="tx1"/>
                </a:solidFill>
                <a:latin typeface="Arial" charset="0"/>
                <a:ea typeface="宋体" pitchFamily="2" charset="-122"/>
              </a:defRPr>
            </a:lvl7pPr>
            <a:lvl8pPr marL="3429000" indent="-228600" eaLnBrk="0" fontAlgn="base" hangingPunct="0">
              <a:spcBef>
                <a:spcPct val="50000"/>
              </a:spcBef>
              <a:spcAft>
                <a:spcPct val="0"/>
              </a:spcAft>
              <a:defRPr>
                <a:solidFill>
                  <a:schemeClr val="tx1"/>
                </a:solidFill>
                <a:latin typeface="Arial" charset="0"/>
                <a:ea typeface="宋体" pitchFamily="2" charset="-122"/>
              </a:defRPr>
            </a:lvl8pPr>
            <a:lvl9pPr marL="3886200" indent="-228600" eaLnBrk="0" fontAlgn="base" hangingPunct="0">
              <a:spcBef>
                <a:spcPct val="50000"/>
              </a:spcBef>
              <a:spcAft>
                <a:spcPct val="0"/>
              </a:spcAft>
              <a:defRPr>
                <a:solidFill>
                  <a:schemeClr val="tx1"/>
                </a:solidFill>
                <a:latin typeface="Arial" charset="0"/>
                <a:ea typeface="宋体" pitchFamily="2" charset="-122"/>
              </a:defRPr>
            </a:lvl9pPr>
          </a:lstStyle>
          <a:p>
            <a:r>
              <a:rPr lang="en-US" sz="3200" b="1" dirty="0" smtClean="0">
                <a:solidFill>
                  <a:srgbClr val="000090"/>
                </a:solidFill>
              </a:rPr>
              <a:t>Cross validation </a:t>
            </a:r>
            <a:r>
              <a:rPr lang="en-US" sz="3200" b="1" dirty="0">
                <a:solidFill>
                  <a:srgbClr val="000090"/>
                </a:solidFill>
              </a:rPr>
              <a:t>results </a:t>
            </a:r>
          </a:p>
        </p:txBody>
      </p:sp>
      <p:sp>
        <p:nvSpPr>
          <p:cNvPr id="3" name="Slide Number Placeholder 2"/>
          <p:cNvSpPr>
            <a:spLocks noGrp="1"/>
          </p:cNvSpPr>
          <p:nvPr>
            <p:ph type="sldNum" sz="quarter" idx="12"/>
          </p:nvPr>
        </p:nvSpPr>
        <p:spPr/>
        <p:txBody>
          <a:bodyPr/>
          <a:lstStyle/>
          <a:p>
            <a:fld id="{88AD08FE-21CA-447A-B5E0-10774CCDBD3A}" type="slidenum">
              <a:rPr lang="en-US" smtClean="0"/>
              <a:t>94</a:t>
            </a:fld>
            <a:endParaRPr lang="en-US"/>
          </a:p>
        </p:txBody>
      </p:sp>
      <p:sp>
        <p:nvSpPr>
          <p:cNvPr id="9" name="Rectangle 2"/>
          <p:cNvSpPr txBox="1">
            <a:spLocks noChangeArrowheads="1"/>
          </p:cNvSpPr>
          <p:nvPr/>
        </p:nvSpPr>
        <p:spPr>
          <a:xfrm>
            <a:off x="228600" y="4038600"/>
            <a:ext cx="82296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571500" indent="-571500" algn="l">
              <a:buFont typeface="Arial"/>
              <a:buChar char="•"/>
            </a:pPr>
            <a:r>
              <a:rPr lang="en-US" altLang="zh-CN" sz="2400" b="1" dirty="0" smtClean="0">
                <a:solidFill>
                  <a:srgbClr val="660066"/>
                </a:solidFill>
                <a:latin typeface="Arial"/>
                <a:ea typeface="宋体" pitchFamily="2" charset="-122"/>
                <a:cs typeface="Arial"/>
              </a:rPr>
              <a:t>Conditional-based Approach Works better than Mutual Information-based</a:t>
            </a:r>
          </a:p>
          <a:p>
            <a:pPr marL="571500" indent="-571500" algn="l">
              <a:buFont typeface="Arial"/>
              <a:buChar char="•"/>
            </a:pPr>
            <a:endParaRPr lang="en-US" altLang="zh-CN" sz="2400" b="1" dirty="0" smtClean="0">
              <a:solidFill>
                <a:srgbClr val="660066"/>
              </a:solidFill>
              <a:latin typeface="Arial"/>
              <a:ea typeface="宋体" pitchFamily="2" charset="-122"/>
              <a:cs typeface="Arial"/>
            </a:endParaRPr>
          </a:p>
          <a:p>
            <a:pPr marL="571500" indent="-571500" algn="l">
              <a:buFont typeface="Arial"/>
              <a:buChar char="•"/>
            </a:pPr>
            <a:r>
              <a:rPr lang="en-US" altLang="zh-CN" sz="2400" b="1" dirty="0">
                <a:solidFill>
                  <a:srgbClr val="FF0000"/>
                </a:solidFill>
                <a:latin typeface="Arial"/>
                <a:ea typeface="宋体" pitchFamily="2" charset="-122"/>
                <a:cs typeface="Arial"/>
              </a:rPr>
              <a:t>Constant Self-Translation Probability Improves Performance</a:t>
            </a:r>
            <a:r>
              <a:rPr lang="en-US" altLang="zh-CN" sz="2400" dirty="0" smtClean="0">
                <a:solidFill>
                  <a:srgbClr val="FF0000"/>
                </a:solidFill>
                <a:latin typeface="Arial"/>
                <a:ea typeface="宋体" pitchFamily="2" charset="-122"/>
                <a:cs typeface="Arial"/>
              </a:rPr>
              <a:t> </a:t>
            </a:r>
          </a:p>
        </p:txBody>
      </p:sp>
    </p:spTree>
    <p:extLst>
      <p:ext uri="{BB962C8B-B14F-4D97-AF65-F5344CB8AC3E}">
        <p14:creationId xmlns:p14="http://schemas.microsoft.com/office/powerpoint/2010/main" val="3569365049"/>
      </p:ext>
    </p:extLst>
  </p:cSld>
  <p:clrMapOvr>
    <a:masterClrMapping/>
  </p:clrMapOvr>
  <p:timing>
    <p:tnLst>
      <p:par>
        <p:cTn xmlns:p14="http://schemas.microsoft.com/office/powerpoint/2010/mai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000090"/>
                </a:solidFill>
              </a:rPr>
              <a:t>Organization of Tutorial</a:t>
            </a:r>
            <a:endParaRPr lang="en-US" b="1" dirty="0">
              <a:solidFill>
                <a:srgbClr val="000090"/>
              </a:solidFill>
            </a:endParaRPr>
          </a:p>
        </p:txBody>
      </p:sp>
      <p:sp>
        <p:nvSpPr>
          <p:cNvPr id="5" name="Slide Number Placeholder 4"/>
          <p:cNvSpPr>
            <a:spLocks noGrp="1"/>
          </p:cNvSpPr>
          <p:nvPr>
            <p:ph type="sldNum" sz="quarter" idx="12"/>
          </p:nvPr>
        </p:nvSpPr>
        <p:spPr/>
        <p:txBody>
          <a:bodyPr/>
          <a:lstStyle/>
          <a:p>
            <a:fld id="{88AD08FE-21CA-447A-B5E0-10774CCDBD3A}" type="slidenum">
              <a:rPr lang="en-US" smtClean="0"/>
              <a:t>95</a:t>
            </a:fld>
            <a:endParaRPr lang="en-US"/>
          </a:p>
        </p:txBody>
      </p:sp>
      <p:sp>
        <p:nvSpPr>
          <p:cNvPr id="4" name="Rounded Rectangle 3"/>
          <p:cNvSpPr/>
          <p:nvPr/>
        </p:nvSpPr>
        <p:spPr>
          <a:xfrm>
            <a:off x="2057400" y="1143000"/>
            <a:ext cx="5105400" cy="762000"/>
          </a:xfrm>
          <a:prstGeom prst="roundRect">
            <a:avLst/>
          </a:prstGeom>
          <a:solidFill>
            <a:schemeClr val="tx2">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dirty="0" smtClean="0"/>
              <a:t>Motivation</a:t>
            </a:r>
            <a:endParaRPr lang="en-US" sz="2800" dirty="0"/>
          </a:p>
        </p:txBody>
      </p:sp>
      <p:sp>
        <p:nvSpPr>
          <p:cNvPr id="13" name="Rounded Rectangle 12"/>
          <p:cNvSpPr/>
          <p:nvPr/>
        </p:nvSpPr>
        <p:spPr>
          <a:xfrm>
            <a:off x="2057400" y="2362200"/>
            <a:ext cx="5105400" cy="1066800"/>
          </a:xfrm>
          <a:prstGeom prst="roundRect">
            <a:avLst/>
          </a:prstGeom>
          <a:solidFill>
            <a:schemeClr val="tx2">
              <a:lumMod val="40000"/>
              <a:lumOff val="60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2800" dirty="0"/>
              <a:t>Axiomatic Analysis and Optimization: </a:t>
            </a:r>
            <a:r>
              <a:rPr lang="en-US" sz="2800" dirty="0" smtClean="0"/>
              <a:t>Early Work</a:t>
            </a:r>
            <a:endParaRPr lang="en-US" sz="2800" dirty="0"/>
          </a:p>
        </p:txBody>
      </p:sp>
      <p:sp>
        <p:nvSpPr>
          <p:cNvPr id="14" name="Rounded Rectangle 13"/>
          <p:cNvSpPr/>
          <p:nvPr/>
        </p:nvSpPr>
        <p:spPr>
          <a:xfrm>
            <a:off x="2057400" y="3886200"/>
            <a:ext cx="5105400" cy="1066800"/>
          </a:xfrm>
          <a:prstGeom prst="roundRect">
            <a:avLst/>
          </a:prstGeom>
          <a:solidFill>
            <a:schemeClr val="tx2">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dirty="0"/>
              <a:t>Axiomatic Analysis and Optimization: </a:t>
            </a:r>
            <a:r>
              <a:rPr lang="en-US" sz="2800" dirty="0" smtClean="0"/>
              <a:t>Recent Work</a:t>
            </a:r>
            <a:endParaRPr lang="en-US" sz="2800" dirty="0"/>
          </a:p>
        </p:txBody>
      </p:sp>
      <p:sp>
        <p:nvSpPr>
          <p:cNvPr id="16" name="Rounded Rectangle 15"/>
          <p:cNvSpPr/>
          <p:nvPr/>
        </p:nvSpPr>
        <p:spPr>
          <a:xfrm>
            <a:off x="2057400" y="5410200"/>
            <a:ext cx="5105400" cy="762000"/>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2800" dirty="0" smtClean="0"/>
              <a:t>Summary</a:t>
            </a:r>
            <a:endParaRPr lang="en-US" sz="2800" dirty="0"/>
          </a:p>
        </p:txBody>
      </p:sp>
      <p:pic>
        <p:nvPicPr>
          <p:cNvPr id="9" name="Picture 8" descr="summary.gif"/>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96200" y="5334000"/>
            <a:ext cx="990600" cy="961887"/>
          </a:xfrm>
          <a:prstGeom prst="rect">
            <a:avLst/>
          </a:prstGeom>
        </p:spPr>
      </p:pic>
    </p:spTree>
    <p:extLst>
      <p:ext uri="{BB962C8B-B14F-4D97-AF65-F5344CB8AC3E}">
        <p14:creationId xmlns:p14="http://schemas.microsoft.com/office/powerpoint/2010/main" val="1584398134"/>
      </p:ext>
    </p:extLst>
  </p:cSld>
  <p:clrMapOvr>
    <a:masterClrMapping/>
  </p:clrMapOvr>
  <p:timing>
    <p:tnLst>
      <p:par>
        <p:cTn xmlns:p14="http://schemas.microsoft.com/office/powerpoint/2010/mai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p:txBody>
          <a:bodyPr>
            <a:normAutofit fontScale="90000"/>
          </a:bodyPr>
          <a:lstStyle/>
          <a:p>
            <a:pPr eaLnBrk="1" hangingPunct="1"/>
            <a:r>
              <a:rPr lang="en-US" altLang="en-US" sz="4000" b="1" dirty="0" smtClean="0">
                <a:solidFill>
                  <a:srgbClr val="FF0000"/>
                </a:solidFill>
                <a:latin typeface="Arial" charset="0"/>
                <a:cs typeface="Arial" charset="0"/>
              </a:rPr>
              <a:t>Updated</a:t>
            </a:r>
            <a:r>
              <a:rPr lang="en-US" altLang="en-US" sz="4000" b="1" dirty="0" smtClean="0">
                <a:solidFill>
                  <a:srgbClr val="000090"/>
                </a:solidFill>
                <a:latin typeface="Arial" charset="0"/>
                <a:cs typeface="Arial" charset="0"/>
              </a:rPr>
              <a:t> Answers: Axiomatic Analysis</a:t>
            </a:r>
          </a:p>
        </p:txBody>
      </p:sp>
      <p:sp>
        <p:nvSpPr>
          <p:cNvPr id="26627" name="Content Placeholder 2"/>
          <p:cNvSpPr>
            <a:spLocks noGrp="1"/>
          </p:cNvSpPr>
          <p:nvPr>
            <p:ph idx="1"/>
          </p:nvPr>
        </p:nvSpPr>
        <p:spPr>
          <a:xfrm>
            <a:off x="228600" y="990600"/>
            <a:ext cx="8763000" cy="5135563"/>
          </a:xfrm>
        </p:spPr>
        <p:txBody>
          <a:bodyPr>
            <a:normAutofit lnSpcReduction="10000"/>
          </a:bodyPr>
          <a:lstStyle/>
          <a:p>
            <a:pPr eaLnBrk="1" hangingPunct="1">
              <a:defRPr/>
            </a:pPr>
            <a:r>
              <a:rPr lang="en-US" sz="2400" dirty="0" smtClean="0">
                <a:latin typeface="Arial" charset="0"/>
                <a:cs typeface="Arial" charset="0"/>
              </a:rPr>
              <a:t>Why do these methods tend to perform similarly even though they were derived in very different ways? </a:t>
            </a:r>
          </a:p>
          <a:p>
            <a:pPr eaLnBrk="1" hangingPunct="1">
              <a:defRPr/>
            </a:pPr>
            <a:endParaRPr lang="en-US" sz="2400" dirty="0" smtClean="0">
              <a:latin typeface="Arial" charset="0"/>
              <a:cs typeface="Arial" charset="0"/>
            </a:endParaRPr>
          </a:p>
          <a:p>
            <a:pPr eaLnBrk="1" hangingPunct="1">
              <a:defRPr/>
            </a:pPr>
            <a:endParaRPr lang="en-US" sz="2400" dirty="0" smtClean="0">
              <a:latin typeface="Arial" charset="0"/>
              <a:cs typeface="Arial" charset="0"/>
            </a:endParaRPr>
          </a:p>
          <a:p>
            <a:pPr eaLnBrk="1" hangingPunct="1">
              <a:defRPr/>
            </a:pPr>
            <a:r>
              <a:rPr lang="en-US" sz="2400" dirty="0" smtClean="0">
                <a:latin typeface="Arial" charset="0"/>
                <a:cs typeface="Arial" charset="0"/>
              </a:rPr>
              <a:t>Why are they better than many other variants?</a:t>
            </a:r>
          </a:p>
          <a:p>
            <a:pPr eaLnBrk="1" hangingPunct="1">
              <a:defRPr/>
            </a:pPr>
            <a:endParaRPr lang="en-US" sz="2400" dirty="0" smtClean="0">
              <a:latin typeface="Arial" charset="0"/>
              <a:cs typeface="Arial" charset="0"/>
            </a:endParaRPr>
          </a:p>
          <a:p>
            <a:pPr eaLnBrk="1" hangingPunct="1">
              <a:defRPr/>
            </a:pPr>
            <a:r>
              <a:rPr lang="en-US" sz="2400" dirty="0" smtClean="0">
                <a:latin typeface="Arial" charset="0"/>
                <a:cs typeface="Arial" charset="0"/>
              </a:rPr>
              <a:t>Why does it seem to be hard to beat these strong baseline methods? </a:t>
            </a:r>
          </a:p>
          <a:p>
            <a:pPr eaLnBrk="1" hangingPunct="1">
              <a:defRPr/>
            </a:pPr>
            <a:endParaRPr lang="en-US" sz="2400" dirty="0" smtClean="0">
              <a:latin typeface="Arial" charset="0"/>
              <a:cs typeface="Arial" charset="0"/>
            </a:endParaRPr>
          </a:p>
          <a:p>
            <a:pPr eaLnBrk="1" hangingPunct="1">
              <a:defRPr/>
            </a:pPr>
            <a:r>
              <a:rPr lang="en-US" sz="2400" dirty="0" smtClean="0">
                <a:latin typeface="Arial" charset="0"/>
                <a:cs typeface="Arial" charset="0"/>
              </a:rPr>
              <a:t>Are they hitting the ceiling of bag-of-words assumption? </a:t>
            </a:r>
          </a:p>
          <a:p>
            <a:pPr lvl="1" eaLnBrk="1" hangingPunct="1">
              <a:defRPr/>
            </a:pPr>
            <a:r>
              <a:rPr lang="en-US" sz="2400" dirty="0" smtClean="0">
                <a:latin typeface="Arial" charset="0"/>
                <a:cs typeface="Arial" charset="0"/>
              </a:rPr>
              <a:t>If yes, how can we prove it? </a:t>
            </a:r>
          </a:p>
          <a:p>
            <a:pPr lvl="1" eaLnBrk="1" hangingPunct="1">
              <a:defRPr/>
            </a:pPr>
            <a:r>
              <a:rPr lang="en-US" sz="2400" dirty="0" smtClean="0">
                <a:latin typeface="Arial" charset="0"/>
                <a:cs typeface="Arial" charset="0"/>
              </a:rPr>
              <a:t>If not, how can we find a more effective one? </a:t>
            </a:r>
          </a:p>
          <a:p>
            <a:pPr marL="457200" lvl="1" indent="0" eaLnBrk="1" hangingPunct="1">
              <a:buFont typeface="Arial" charset="0"/>
              <a:buNone/>
              <a:defRPr/>
            </a:pPr>
            <a:endParaRPr lang="en-US" dirty="0">
              <a:latin typeface="Arial" charset="0"/>
              <a:cs typeface="Arial" charset="0"/>
            </a:endParaRPr>
          </a:p>
        </p:txBody>
      </p:sp>
      <p:sp>
        <p:nvSpPr>
          <p:cNvPr id="26629" name="TextBox 1"/>
          <p:cNvSpPr txBox="1">
            <a:spLocks noChangeArrowheads="1"/>
          </p:cNvSpPr>
          <p:nvPr/>
        </p:nvSpPr>
        <p:spPr bwMode="auto">
          <a:xfrm>
            <a:off x="609600" y="1676400"/>
            <a:ext cx="8181975"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altLang="en-US" sz="2400" b="1" dirty="0">
                <a:solidFill>
                  <a:srgbClr val="008000"/>
                </a:solidFill>
              </a:rPr>
              <a:t>They share some nice common properties </a:t>
            </a:r>
          </a:p>
          <a:p>
            <a:pPr eaLnBrk="1" hangingPunct="1"/>
            <a:r>
              <a:rPr lang="en-US" altLang="en-US" sz="2400" b="1" dirty="0">
                <a:solidFill>
                  <a:srgbClr val="008000"/>
                </a:solidFill>
              </a:rPr>
              <a:t>These properties are more important than how each is derived</a:t>
            </a:r>
          </a:p>
        </p:txBody>
      </p:sp>
      <p:sp>
        <p:nvSpPr>
          <p:cNvPr id="26630" name="Rectangle 2"/>
          <p:cNvSpPr>
            <a:spLocks noChangeArrowheads="1"/>
          </p:cNvSpPr>
          <p:nvPr/>
        </p:nvSpPr>
        <p:spPr bwMode="auto">
          <a:xfrm>
            <a:off x="534987" y="2895600"/>
            <a:ext cx="670401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altLang="en-US" b="1" dirty="0">
                <a:solidFill>
                  <a:srgbClr val="008000"/>
                </a:solidFill>
              </a:rPr>
              <a:t> </a:t>
            </a:r>
            <a:r>
              <a:rPr lang="en-US" altLang="en-US" sz="2400" b="1" dirty="0">
                <a:solidFill>
                  <a:srgbClr val="008000"/>
                </a:solidFill>
              </a:rPr>
              <a:t>Other variants don’t have all the “nice properties” </a:t>
            </a:r>
          </a:p>
        </p:txBody>
      </p:sp>
      <p:sp>
        <p:nvSpPr>
          <p:cNvPr id="26631" name="Rectangle 4"/>
          <p:cNvSpPr>
            <a:spLocks noChangeArrowheads="1"/>
          </p:cNvSpPr>
          <p:nvPr/>
        </p:nvSpPr>
        <p:spPr bwMode="auto">
          <a:xfrm>
            <a:off x="533400" y="5570537"/>
            <a:ext cx="82296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altLang="en-US" sz="2400" b="1" dirty="0">
                <a:solidFill>
                  <a:srgbClr val="008000"/>
                </a:solidFill>
              </a:rPr>
              <a:t>Need to formally define “the ceiling” (= complete set of “nice properties”)</a:t>
            </a:r>
          </a:p>
        </p:txBody>
      </p:sp>
      <p:sp>
        <p:nvSpPr>
          <p:cNvPr id="2" name="Slide Number Placeholder 1"/>
          <p:cNvSpPr>
            <a:spLocks noGrp="1"/>
          </p:cNvSpPr>
          <p:nvPr>
            <p:ph type="sldNum" sz="quarter" idx="12"/>
          </p:nvPr>
        </p:nvSpPr>
        <p:spPr/>
        <p:txBody>
          <a:bodyPr/>
          <a:lstStyle/>
          <a:p>
            <a:fld id="{88AD08FE-21CA-447A-B5E0-10774CCDBD3A}" type="slidenum">
              <a:rPr lang="en-US" smtClean="0"/>
              <a:t>96</a:t>
            </a:fld>
            <a:endParaRPr lang="en-US"/>
          </a:p>
        </p:txBody>
      </p:sp>
      <p:sp>
        <p:nvSpPr>
          <p:cNvPr id="9" name="Rectangle 2"/>
          <p:cNvSpPr>
            <a:spLocks noChangeArrowheads="1"/>
          </p:cNvSpPr>
          <p:nvPr/>
        </p:nvSpPr>
        <p:spPr bwMode="auto">
          <a:xfrm>
            <a:off x="90332" y="4034135"/>
            <a:ext cx="760586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marL="457200" lvl="1" indent="0" eaLnBrk="1" hangingPunct="1">
              <a:buFont typeface="Arial" charset="0"/>
              <a:buNone/>
              <a:defRPr/>
            </a:pPr>
            <a:r>
              <a:rPr lang="en-US" sz="2400" b="1" dirty="0">
                <a:solidFill>
                  <a:srgbClr val="008000"/>
                </a:solidFill>
              </a:rPr>
              <a:t>We  don’t have a good knowledge about their deficiencies</a:t>
            </a:r>
            <a:endParaRPr lang="en-US" sz="2400" dirty="0">
              <a:solidFill>
                <a:srgbClr val="008000"/>
              </a:solidFill>
              <a:latin typeface="Arial" charset="0"/>
            </a:endParaRPr>
          </a:p>
        </p:txBody>
      </p:sp>
      <p:sp>
        <p:nvSpPr>
          <p:cNvPr id="10" name="Rectangle 9"/>
          <p:cNvSpPr/>
          <p:nvPr/>
        </p:nvSpPr>
        <p:spPr>
          <a:xfrm>
            <a:off x="609601" y="4095750"/>
            <a:ext cx="8001000" cy="400050"/>
          </a:xfrm>
          <a:prstGeom prst="rect">
            <a:avLst/>
          </a:prstGeom>
          <a:solidFill>
            <a:srgbClr val="FFFF00"/>
          </a:solidFill>
        </p:spPr>
        <p:txBody>
          <a:bodyPr wrap="square">
            <a:spAutoFit/>
          </a:bodyPr>
          <a:lstStyle/>
          <a:p>
            <a:pPr lvl="1">
              <a:defRPr/>
            </a:pPr>
            <a:r>
              <a:rPr lang="en-US" sz="2000" b="1" dirty="0"/>
              <a:t>We didn’t find a constraint that they fail to satisfy</a:t>
            </a:r>
            <a:endParaRPr lang="en-US" sz="2000" dirty="0">
              <a:solidFill>
                <a:schemeClr val="bg1">
                  <a:lumMod val="50000"/>
                </a:schemeClr>
              </a:solidFill>
              <a:latin typeface="Arial" charset="0"/>
            </a:endParaRPr>
          </a:p>
        </p:txBody>
      </p:sp>
      <p:sp>
        <p:nvSpPr>
          <p:cNvPr id="11" name="Rectangle 10"/>
          <p:cNvSpPr/>
          <p:nvPr/>
        </p:nvSpPr>
        <p:spPr>
          <a:xfrm>
            <a:off x="685801" y="1768475"/>
            <a:ext cx="7920038" cy="707886"/>
          </a:xfrm>
          <a:prstGeom prst="rect">
            <a:avLst/>
          </a:prstGeom>
          <a:solidFill>
            <a:srgbClr val="FFFF00"/>
          </a:solidFill>
        </p:spPr>
        <p:txBody>
          <a:bodyPr wrap="square">
            <a:spAutoFit/>
          </a:bodyPr>
          <a:lstStyle/>
          <a:p>
            <a:pPr lvl="1">
              <a:defRPr/>
            </a:pPr>
            <a:r>
              <a:rPr lang="en-US" sz="2000" b="1" dirty="0"/>
              <a:t>Relevance more accurately modeled with </a:t>
            </a:r>
            <a:r>
              <a:rPr lang="en-US" sz="2000" b="1" dirty="0" smtClean="0"/>
              <a:t>constraints</a:t>
            </a:r>
          </a:p>
          <a:p>
            <a:pPr lvl="1">
              <a:defRPr/>
            </a:pPr>
            <a:endParaRPr lang="en-US" sz="2000" dirty="0">
              <a:solidFill>
                <a:schemeClr val="bg1">
                  <a:lumMod val="50000"/>
                </a:schemeClr>
              </a:solidFill>
              <a:latin typeface="Arial" charset="0"/>
            </a:endParaRPr>
          </a:p>
        </p:txBody>
      </p:sp>
      <p:sp>
        <p:nvSpPr>
          <p:cNvPr id="12" name="Rectangle 11"/>
          <p:cNvSpPr/>
          <p:nvPr/>
        </p:nvSpPr>
        <p:spPr>
          <a:xfrm>
            <a:off x="1066800" y="4876800"/>
            <a:ext cx="7315200" cy="1569660"/>
          </a:xfrm>
          <a:prstGeom prst="rect">
            <a:avLst/>
          </a:prstGeom>
          <a:solidFill>
            <a:srgbClr val="FFFF00"/>
          </a:solidFill>
        </p:spPr>
        <p:txBody>
          <a:bodyPr>
            <a:spAutoFit/>
          </a:bodyPr>
          <a:lstStyle/>
          <a:p>
            <a:pPr lvl="1">
              <a:defRPr/>
            </a:pPr>
            <a:endParaRPr lang="en-US" sz="3200" b="1" dirty="0" smtClean="0"/>
          </a:p>
          <a:p>
            <a:pPr lvl="1">
              <a:defRPr/>
            </a:pPr>
            <a:r>
              <a:rPr lang="en-US" sz="3200" b="1" dirty="0" smtClean="0"/>
              <a:t>No</a:t>
            </a:r>
            <a:r>
              <a:rPr lang="en-US" sz="3200" b="1" dirty="0"/>
              <a:t>, they have NOT hit the ceiling yet</a:t>
            </a:r>
            <a:r>
              <a:rPr lang="en-US" sz="3200" b="1" dirty="0" smtClean="0"/>
              <a:t>!</a:t>
            </a:r>
          </a:p>
          <a:p>
            <a:pPr lvl="1">
              <a:defRPr/>
            </a:pPr>
            <a:endParaRPr lang="en-US" sz="3200" b="1" dirty="0">
              <a:solidFill>
                <a:schemeClr val="bg1">
                  <a:lumMod val="50000"/>
                </a:schemeClr>
              </a:solidFill>
              <a:latin typeface="Arial" charset="0"/>
            </a:endParaRPr>
          </a:p>
        </p:txBody>
      </p:sp>
    </p:spTree>
    <p:extLst>
      <p:ext uri="{BB962C8B-B14F-4D97-AF65-F5344CB8AC3E}">
        <p14:creationId xmlns:p14="http://schemas.microsoft.com/office/powerpoint/2010/main" val="13271006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itle 1"/>
          <p:cNvSpPr>
            <a:spLocks noGrp="1"/>
          </p:cNvSpPr>
          <p:nvPr>
            <p:ph type="title"/>
          </p:nvPr>
        </p:nvSpPr>
        <p:spPr>
          <a:xfrm>
            <a:off x="-228600" y="182533"/>
            <a:ext cx="9506309" cy="990600"/>
          </a:xfrm>
        </p:spPr>
        <p:txBody>
          <a:bodyPr>
            <a:noAutofit/>
          </a:bodyPr>
          <a:lstStyle/>
          <a:p>
            <a:pPr eaLnBrk="1" hangingPunct="1"/>
            <a:r>
              <a:rPr lang="en-US" altLang="en-US" sz="3400" b="1" dirty="0" smtClean="0">
                <a:solidFill>
                  <a:srgbClr val="000090"/>
                </a:solidFill>
                <a:latin typeface="Arial" charset="0"/>
                <a:cs typeface="Arial" charset="0"/>
              </a:rPr>
              <a:t>Summary: Axiomatic Relevance Hypothesis</a:t>
            </a:r>
          </a:p>
        </p:txBody>
      </p:sp>
      <p:sp>
        <p:nvSpPr>
          <p:cNvPr id="66563" name="Content Placeholder 2"/>
          <p:cNvSpPr>
            <a:spLocks noGrp="1"/>
          </p:cNvSpPr>
          <p:nvPr>
            <p:ph idx="1"/>
          </p:nvPr>
        </p:nvSpPr>
        <p:spPr>
          <a:xfrm>
            <a:off x="0" y="1371600"/>
            <a:ext cx="9144000" cy="5105400"/>
          </a:xfrm>
        </p:spPr>
        <p:txBody>
          <a:bodyPr>
            <a:normAutofit fontScale="92500" lnSpcReduction="10000"/>
          </a:bodyPr>
          <a:lstStyle/>
          <a:p>
            <a:pPr eaLnBrk="1" hangingPunct="1"/>
            <a:r>
              <a:rPr lang="en-US" altLang="en-US" sz="3000" b="0" dirty="0" smtClean="0">
                <a:latin typeface="Arial" charset="0"/>
                <a:cs typeface="Arial" charset="0"/>
              </a:rPr>
              <a:t>Formal retrieval function constraints for modeling relevance</a:t>
            </a:r>
          </a:p>
          <a:p>
            <a:pPr eaLnBrk="1" hangingPunct="1"/>
            <a:r>
              <a:rPr lang="en-US" altLang="en-US" sz="3000" b="0" dirty="0" smtClean="0">
                <a:latin typeface="Arial" charset="0"/>
                <a:cs typeface="Arial" charset="0"/>
              </a:rPr>
              <a:t>Axiomatic analysis as a way to assess optimality of retrieval models </a:t>
            </a:r>
          </a:p>
          <a:p>
            <a:pPr eaLnBrk="1" hangingPunct="1"/>
            <a:r>
              <a:rPr lang="en-US" altLang="en-US" sz="3000" b="0" dirty="0" smtClean="0">
                <a:latin typeface="Arial" charset="0"/>
                <a:cs typeface="Arial" charset="0"/>
              </a:rPr>
              <a:t>Inevitability of heuristic thinking in developing retrieval models for bridging the theory-effectiveness gap</a:t>
            </a:r>
          </a:p>
          <a:p>
            <a:pPr eaLnBrk="1" hangingPunct="1"/>
            <a:r>
              <a:rPr lang="en-US" altLang="en-US" sz="3000" b="0" dirty="0" smtClean="0">
                <a:latin typeface="Arial" charset="0"/>
                <a:cs typeface="Arial" charset="0"/>
              </a:rPr>
              <a:t>Possibility of leveraging axiomatic analysis to improve the state of the art models </a:t>
            </a:r>
          </a:p>
          <a:p>
            <a:pPr eaLnBrk="1" hangingPunct="1"/>
            <a:r>
              <a:rPr lang="en-US" altLang="en-US" sz="3000" b="0" dirty="0" smtClean="0">
                <a:latin typeface="Arial" charset="0"/>
                <a:cs typeface="Arial" charset="0"/>
              </a:rPr>
              <a:t>Axiomatic Framework = constraints + constructive function space based on existing or new models and theories  </a:t>
            </a:r>
          </a:p>
          <a:p>
            <a:pPr eaLnBrk="1" hangingPunct="1"/>
            <a:endParaRPr lang="en-US" altLang="en-US" dirty="0" smtClean="0">
              <a:latin typeface="Arial" charset="0"/>
              <a:cs typeface="Arial" charset="0"/>
            </a:endParaRPr>
          </a:p>
        </p:txBody>
      </p:sp>
      <p:sp>
        <p:nvSpPr>
          <p:cNvPr id="2" name="Slide Number Placeholder 1"/>
          <p:cNvSpPr>
            <a:spLocks noGrp="1"/>
          </p:cNvSpPr>
          <p:nvPr>
            <p:ph type="sldNum" sz="quarter" idx="12"/>
          </p:nvPr>
        </p:nvSpPr>
        <p:spPr/>
        <p:txBody>
          <a:bodyPr/>
          <a:lstStyle/>
          <a:p>
            <a:fld id="{88AD08FE-21CA-447A-B5E0-10774CCDBD3A}" type="slidenum">
              <a:rPr lang="en-US" smtClean="0"/>
              <a:t>97</a:t>
            </a:fld>
            <a:endParaRPr lang="en-US"/>
          </a:p>
        </p:txBody>
      </p:sp>
    </p:spTree>
    <p:extLst>
      <p:ext uri="{BB962C8B-B14F-4D97-AF65-F5344CB8AC3E}">
        <p14:creationId xmlns:p14="http://schemas.microsoft.com/office/powerpoint/2010/main" val="2561843214"/>
      </p:ext>
    </p:extLst>
  </p:cSld>
  <p:clrMapOvr>
    <a:masterClrMapping/>
  </p:clrMapOvr>
  <p:timing>
    <p:tnLst>
      <p:par>
        <p:cTn xmlns:p14="http://schemas.microsoft.com/office/powerpoint/2010/mai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000090"/>
                </a:solidFill>
              </a:rPr>
              <a:t>What we’ve achieved so far</a:t>
            </a:r>
            <a:endParaRPr lang="en-US" b="1" dirty="0">
              <a:solidFill>
                <a:srgbClr val="000090"/>
              </a:solidFill>
            </a:endParaRPr>
          </a:p>
        </p:txBody>
      </p:sp>
      <p:sp>
        <p:nvSpPr>
          <p:cNvPr id="3" name="Content Placeholder 2"/>
          <p:cNvSpPr>
            <a:spLocks noGrp="1"/>
          </p:cNvSpPr>
          <p:nvPr>
            <p:ph idx="1"/>
          </p:nvPr>
        </p:nvSpPr>
        <p:spPr>
          <a:xfrm>
            <a:off x="152400" y="1219200"/>
            <a:ext cx="8839200" cy="5181600"/>
          </a:xfrm>
        </p:spPr>
        <p:txBody>
          <a:bodyPr>
            <a:normAutofit fontScale="92500" lnSpcReduction="10000"/>
          </a:bodyPr>
          <a:lstStyle/>
          <a:p>
            <a:r>
              <a:rPr lang="en-US" dirty="0" smtClean="0"/>
              <a:t> A large set of formal constraints on retrieval functions </a:t>
            </a:r>
          </a:p>
          <a:p>
            <a:r>
              <a:rPr lang="en-US" dirty="0" smtClean="0"/>
              <a:t>A number of new functions that are more effective than previous ones </a:t>
            </a:r>
          </a:p>
          <a:p>
            <a:r>
              <a:rPr lang="en-US" dirty="0" smtClean="0"/>
              <a:t>Some specific questions about existing models that may potentially be addressed via axiomatic analysis</a:t>
            </a:r>
          </a:p>
          <a:p>
            <a:r>
              <a:rPr lang="en-US" dirty="0" smtClean="0"/>
              <a:t>A general axiomatic framework for developing new models </a:t>
            </a:r>
          </a:p>
          <a:p>
            <a:pPr lvl="1"/>
            <a:r>
              <a:rPr lang="en-US" dirty="0" smtClean="0"/>
              <a:t>Definition of formal constraints</a:t>
            </a:r>
          </a:p>
          <a:p>
            <a:pPr lvl="1"/>
            <a:r>
              <a:rPr lang="en-US" dirty="0" smtClean="0"/>
              <a:t>Analysis of constraints (analytical or empirical)</a:t>
            </a:r>
          </a:p>
          <a:p>
            <a:pPr lvl="1"/>
            <a:r>
              <a:rPr lang="en-US" dirty="0" smtClean="0"/>
              <a:t>Improve a function to better satisfy constraints</a:t>
            </a:r>
            <a:endParaRPr lang="en-US" dirty="0"/>
          </a:p>
        </p:txBody>
      </p:sp>
      <p:sp>
        <p:nvSpPr>
          <p:cNvPr id="5" name="Slide Number Placeholder 4"/>
          <p:cNvSpPr>
            <a:spLocks noGrp="1"/>
          </p:cNvSpPr>
          <p:nvPr>
            <p:ph type="sldNum" sz="quarter" idx="12"/>
          </p:nvPr>
        </p:nvSpPr>
        <p:spPr/>
        <p:txBody>
          <a:bodyPr/>
          <a:lstStyle/>
          <a:p>
            <a:fld id="{88AD08FE-21CA-447A-B5E0-10774CCDBD3A}" type="slidenum">
              <a:rPr lang="en-US" smtClean="0"/>
              <a:t>98</a:t>
            </a:fld>
            <a:endParaRPr lang="en-US"/>
          </a:p>
        </p:txBody>
      </p:sp>
    </p:spTree>
    <p:extLst>
      <p:ext uri="{BB962C8B-B14F-4D97-AF65-F5344CB8AC3E}">
        <p14:creationId xmlns:p14="http://schemas.microsoft.com/office/powerpoint/2010/main" val="633265473"/>
      </p:ext>
    </p:extLst>
  </p:cSld>
  <p:clrMapOvr>
    <a:masterClrMapping/>
  </p:clrMapOvr>
  <p:timing>
    <p:tnLst>
      <p:par>
        <p:cTn xmlns:p14="http://schemas.microsoft.com/office/powerpoint/2010/mai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381000" y="1676400"/>
            <a:ext cx="8305800" cy="1470025"/>
          </a:xfrm>
        </p:spPr>
        <p:txBody>
          <a:bodyPr>
            <a:normAutofit fontScale="90000"/>
          </a:bodyPr>
          <a:lstStyle/>
          <a:p>
            <a:r>
              <a:rPr lang="en-US" dirty="0" smtClean="0"/>
              <a:t>For a comprehensive list of the constraints propose so far, check out:</a:t>
            </a:r>
            <a:endParaRPr lang="en-US" dirty="0"/>
          </a:p>
        </p:txBody>
      </p:sp>
      <p:sp>
        <p:nvSpPr>
          <p:cNvPr id="6" name="Subtitle 5"/>
          <p:cNvSpPr>
            <a:spLocks noGrp="1"/>
          </p:cNvSpPr>
          <p:nvPr>
            <p:ph type="subTitle" idx="1"/>
          </p:nvPr>
        </p:nvSpPr>
        <p:spPr>
          <a:xfrm>
            <a:off x="609600" y="3657600"/>
            <a:ext cx="8001000" cy="1752600"/>
          </a:xfrm>
        </p:spPr>
        <p:txBody>
          <a:bodyPr/>
          <a:lstStyle/>
          <a:p>
            <a:r>
              <a:rPr lang="en-US" dirty="0">
                <a:hlinkClick r:id="rId2"/>
              </a:rPr>
              <a:t>http://www.eecis.udel.edu/~</a:t>
            </a:r>
            <a:r>
              <a:rPr lang="en-US" dirty="0" smtClean="0">
                <a:hlinkClick r:id="rId2"/>
              </a:rPr>
              <a:t>hfang/AX.html</a:t>
            </a:r>
            <a:endParaRPr lang="en-US" dirty="0" smtClean="0"/>
          </a:p>
          <a:p>
            <a:endParaRPr lang="en-US" dirty="0"/>
          </a:p>
        </p:txBody>
      </p:sp>
      <p:sp>
        <p:nvSpPr>
          <p:cNvPr id="4" name="Slide Number Placeholder 3"/>
          <p:cNvSpPr>
            <a:spLocks noGrp="1"/>
          </p:cNvSpPr>
          <p:nvPr>
            <p:ph type="sldNum" sz="quarter" idx="12"/>
          </p:nvPr>
        </p:nvSpPr>
        <p:spPr/>
        <p:txBody>
          <a:bodyPr/>
          <a:lstStyle/>
          <a:p>
            <a:fld id="{88AD08FE-21CA-447A-B5E0-10774CCDBD3A}" type="slidenum">
              <a:rPr lang="en-US" smtClean="0"/>
              <a:t>99</a:t>
            </a:fld>
            <a:endParaRPr lang="en-US"/>
          </a:p>
        </p:txBody>
      </p:sp>
    </p:spTree>
    <p:extLst>
      <p:ext uri="{BB962C8B-B14F-4D97-AF65-F5344CB8AC3E}">
        <p14:creationId xmlns:p14="http://schemas.microsoft.com/office/powerpoint/2010/main" val="707222139"/>
      </p:ext>
    </p:extLst>
  </p:cSld>
  <p:clrMapOvr>
    <a:masterClrMapping/>
  </p:clrMapOvr>
  <p:timing>
    <p:tnLst>
      <p:par>
        <p:cTn xmlns:p14="http://schemas.microsoft.com/office/powerpoint/2010/mai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23.8"/>
</p:tagLst>
</file>

<file path=ppt/tags/tag2.xml><?xml version="1.0" encoding="utf-8"?>
<p:tagLst xmlns:a="http://schemas.openxmlformats.org/drawingml/2006/main" xmlns:r="http://schemas.openxmlformats.org/officeDocument/2006/relationships" xmlns:p="http://schemas.openxmlformats.org/presentationml/2006/main">
  <p:tag name="TIMING" val="|72.8"/>
</p:tagLst>
</file>

<file path=ppt/tags/tag3.xml><?xml version="1.0" encoding="utf-8"?>
<p:tagLst xmlns:a="http://schemas.openxmlformats.org/drawingml/2006/main" xmlns:r="http://schemas.openxmlformats.org/officeDocument/2006/relationships" xmlns:p="http://schemas.openxmlformats.org/presentationml/2006/main">
  <p:tag name="TIMING" val="|20.9|6.6"/>
</p:tagLst>
</file>

<file path=ppt/tags/tag4.xml><?xml version="1.0" encoding="utf-8"?>
<p:tagLst xmlns:a="http://schemas.openxmlformats.org/drawingml/2006/main" xmlns:r="http://schemas.openxmlformats.org/officeDocument/2006/relationships" xmlns:p="http://schemas.openxmlformats.org/presentationml/2006/main">
  <p:tag name="TIMING" val="|20.7"/>
</p:tagLst>
</file>

<file path=ppt/tags/tag5.xml><?xml version="1.0" encoding="utf-8"?>
<p:tagLst xmlns:a="http://schemas.openxmlformats.org/drawingml/2006/main" xmlns:r="http://schemas.openxmlformats.org/officeDocument/2006/relationships" xmlns:p="http://schemas.openxmlformats.org/presentationml/2006/main">
  <p:tag name="TIMING" val="|22.2|7.4"/>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6008</TotalTime>
  <Words>8148</Words>
  <Application>Microsoft Macintosh PowerPoint</Application>
  <PresentationFormat>On-screen Show (4:3)</PresentationFormat>
  <Paragraphs>1504</Paragraphs>
  <Slides>123</Slides>
  <Notes>56</Notes>
  <HiddenSlides>2</HiddenSlides>
  <MMClips>0</MMClips>
  <ScaleCrop>false</ScaleCrop>
  <HeadingPairs>
    <vt:vector size="6" baseType="variant">
      <vt:variant>
        <vt:lpstr>Theme</vt:lpstr>
      </vt:variant>
      <vt:variant>
        <vt:i4>1</vt:i4>
      </vt:variant>
      <vt:variant>
        <vt:lpstr>Embedded OLE Servers</vt:lpstr>
      </vt:variant>
      <vt:variant>
        <vt:i4>3</vt:i4>
      </vt:variant>
      <vt:variant>
        <vt:lpstr>Slide Titles</vt:lpstr>
      </vt:variant>
      <vt:variant>
        <vt:i4>123</vt:i4>
      </vt:variant>
    </vt:vector>
  </HeadingPairs>
  <TitlesOfParts>
    <vt:vector size="127" baseType="lpstr">
      <vt:lpstr>Office Theme</vt:lpstr>
      <vt:lpstr>Equation</vt:lpstr>
      <vt:lpstr>Bitmap Image</vt:lpstr>
      <vt:lpstr>公式</vt:lpstr>
      <vt:lpstr>Axiomatic Analysis and Optimization of  Information Retrieval Models  SIGIR 2014 Tutorial</vt:lpstr>
      <vt:lpstr>Goal of Tutorial</vt:lpstr>
      <vt:lpstr>Organization of Tutorial</vt:lpstr>
      <vt:lpstr>Organization of Tutorial</vt:lpstr>
      <vt:lpstr>   Search is everywhere,                   and part of everyone’s life  </vt:lpstr>
      <vt:lpstr>   Search accuracy matters! </vt:lpstr>
      <vt:lpstr>Behind all the search boxes… </vt:lpstr>
      <vt:lpstr>Retrieval model =  computational definition of “relevance” </vt:lpstr>
      <vt:lpstr>Scoring based on bag of words in general</vt:lpstr>
      <vt:lpstr>Improving retrieval models is a long-standing challenge.</vt:lpstr>
      <vt:lpstr>Some are working very well (equally well)</vt:lpstr>
      <vt:lpstr>PowerPoint Presentation</vt:lpstr>
      <vt:lpstr>PIV, DIR, BM25 and PL2 tend to perform similarly.  </vt:lpstr>
      <vt:lpstr>Performance sensitive to small variations in a formula</vt:lpstr>
      <vt:lpstr>Additional Observations </vt:lpstr>
      <vt:lpstr>Suggested Answers: Axiomatic Analysis</vt:lpstr>
      <vt:lpstr>Organization of Tutorial</vt:lpstr>
      <vt:lpstr>Axiomatic Relevance Hypothesis (ARH)</vt:lpstr>
      <vt:lpstr>PowerPoint Presentation</vt:lpstr>
      <vt:lpstr>Axiomatic Analysis and Optimization: Early Work – Outline </vt:lpstr>
      <vt:lpstr>PowerPoint Presentation</vt:lpstr>
      <vt:lpstr>Are they performing well because they implement similar retrieval heuristics?   Can we formally capture these necessary retrieval heuristics? </vt:lpstr>
      <vt:lpstr>Term Frequency Constraints (TFC1)</vt:lpstr>
      <vt:lpstr>Term Frequency Constraints (TFC2)</vt:lpstr>
      <vt:lpstr>Term Frequency Constraints (TFC3)</vt:lpstr>
      <vt:lpstr>Length Normalization Constraints (LNCs)</vt:lpstr>
      <vt:lpstr>TF &amp; Length normalization Constraint  (TF-LNC)</vt:lpstr>
      <vt:lpstr>Seven Basic Relevance Constraints  [Fang et al. 2011]  </vt:lpstr>
      <vt:lpstr>Disclaimers </vt:lpstr>
      <vt:lpstr>Weak or Strong Constraints? </vt:lpstr>
      <vt:lpstr>Key Steps of Constraint Formalization</vt:lpstr>
      <vt:lpstr>Axiomatic Analysis and Optimization: Early Work – Outline </vt:lpstr>
      <vt:lpstr> An Example of Constraint Analysis</vt:lpstr>
      <vt:lpstr> An Example of Constraint Analysis</vt:lpstr>
      <vt:lpstr> An Example of Constraint Analysis</vt:lpstr>
      <vt:lpstr>An Example of Constraint Analysis</vt:lpstr>
      <vt:lpstr>Review: Axiomatic Relevance Hypothesis</vt:lpstr>
      <vt:lpstr>Testing the Axiomatic Relevance Hypothesis </vt:lpstr>
      <vt:lpstr>Violation of Constraints  Poor Performance</vt:lpstr>
      <vt:lpstr>Constraints Analysis  Guidance for Improving an Existing Retrieval Function</vt:lpstr>
      <vt:lpstr>Conditional Satisfaction of Constraints  Parameter Bounds</vt:lpstr>
      <vt:lpstr>Systematic Analysis of 4 State of the Art Models  [Fang et al. 2011]</vt:lpstr>
      <vt:lpstr> Perturbation tests:  An empirical way of analyzing the constraints  </vt:lpstr>
      <vt:lpstr>PowerPoint Presentation</vt:lpstr>
      <vt:lpstr>Medical Diagnosis Analogy</vt:lpstr>
      <vt:lpstr>Relevance-Preserving Perturbations </vt:lpstr>
      <vt:lpstr>Relevance-Preserving Perturbations </vt:lpstr>
      <vt:lpstr>Length Scaling Test (LV3)</vt:lpstr>
      <vt:lpstr>Summary of All Tests</vt:lpstr>
      <vt:lpstr>Diagnostic Results for DIR</vt:lpstr>
      <vt:lpstr>Identifying the weaknesses makes it possible to improve the performance</vt:lpstr>
      <vt:lpstr>Axiomatic Analysis and Optimization: Early Work – Outline </vt:lpstr>
      <vt:lpstr>PowerPoint Presentation</vt:lpstr>
      <vt:lpstr>Three Questions</vt:lpstr>
      <vt:lpstr>Inductive Definition of Function Space</vt:lpstr>
      <vt:lpstr>Derivation of New Retrieval Functions</vt:lpstr>
      <vt:lpstr>Derivation of New Document Growth Function</vt:lpstr>
      <vt:lpstr>Derivation of New Retrieval Functions</vt:lpstr>
      <vt:lpstr>A Sample Derived Function based on BM25  [Fang &amp; Zhai 2005] </vt:lpstr>
      <vt:lpstr>The derived function is less sensitive to the parameter setting</vt:lpstr>
      <vt:lpstr>Organization of Tutorial</vt:lpstr>
      <vt:lpstr>Axiomatic Analysis and Optimization: Recent Work  – Outline </vt:lpstr>
      <vt:lpstr>Review: Constraint Analysis Results  [Fang et al. 2011]</vt:lpstr>
      <vt:lpstr>How to identify more deficiencies?</vt:lpstr>
      <vt:lpstr>A Recent Success of Axiomatic Analysis:  Lower Bounding TF Normalization  [Lv &amp; Zhai 2011a] </vt:lpstr>
      <vt:lpstr>Lower Bounding TF Constraints (LB1)</vt:lpstr>
      <vt:lpstr>Lower Bounding TF Constraints (LB2)</vt:lpstr>
      <vt:lpstr>Constraint Comparison (1)</vt:lpstr>
      <vt:lpstr>Constraint Comparison (2)</vt:lpstr>
      <vt:lpstr>No retrieval model satisfies both LB constraints</vt:lpstr>
      <vt:lpstr>Solution: a general approach to lower-            bounding TF normalization</vt:lpstr>
      <vt:lpstr>Example: Dir+, a lower-bounded version of the query likelihood function</vt:lpstr>
      <vt:lpstr>Example: BM25+, a lower-bounded version of BM25</vt:lpstr>
      <vt:lpstr>BM25+ Improves over BM25</vt:lpstr>
      <vt:lpstr>Axiomatic Analysis and Optimization: Recent Work  – Outline </vt:lpstr>
      <vt:lpstr>Pseudo-Relevance Feedback</vt:lpstr>
      <vt:lpstr>Existing PRF Methods</vt:lpstr>
      <vt:lpstr>Motivation for the PRF Constraints [Clinchant and Gaussier, 2011a] [ Clinchant and Gaussier, 2011b][ Clinchant and Gaussier, 2013]</vt:lpstr>
      <vt:lpstr>PRF Heuristic Constraints  [Clinchant and Gaussier, 2013]</vt:lpstr>
      <vt:lpstr>Summary of Constraint Analysis</vt:lpstr>
      <vt:lpstr>Axiomatic Analysis and Optimization: Recent Work  – Outline </vt:lpstr>
      <vt:lpstr>The Problem of Vocabulary Gap </vt:lpstr>
      <vt:lpstr>Translation Language Models for IR [Berger &amp; Lafferty 1999]  </vt:lpstr>
      <vt:lpstr>Axiomatic Analysis of Translational Model [Karimzadehgan &amp; Zhai 2012]</vt:lpstr>
      <vt:lpstr>General Constraint 1:  Constant Self-Trans. Prob.</vt:lpstr>
      <vt:lpstr>General Constraint 2</vt:lpstr>
      <vt:lpstr>General Constraint 3</vt:lpstr>
      <vt:lpstr>Constraint 4 – Co-occurrence</vt:lpstr>
      <vt:lpstr>Constraint 5 – Co-occurrence</vt:lpstr>
      <vt:lpstr>Analysis of Mutual Information-based Translation Language Model</vt:lpstr>
      <vt:lpstr>New Method:  Conditional Context Analysis</vt:lpstr>
      <vt:lpstr>Conditional Context Analysis: Detail</vt:lpstr>
      <vt:lpstr>Heuristic Adjustment of Self-Translation Probability</vt:lpstr>
      <vt:lpstr>PowerPoint Presentation</vt:lpstr>
      <vt:lpstr>Organization of Tutorial</vt:lpstr>
      <vt:lpstr>Updated Answers: Axiomatic Analysis</vt:lpstr>
      <vt:lpstr>Summary: Axiomatic Relevance Hypothesis</vt:lpstr>
      <vt:lpstr>What we’ve achieved so far</vt:lpstr>
      <vt:lpstr>For a comprehensive list of the constraints propose so far, check out:</vt:lpstr>
      <vt:lpstr>Inevitability of heuristic thinking and necessity of axiomatic analysis  </vt:lpstr>
      <vt:lpstr>Two unanswered “why questions” that may benefit from axiomatic analysis</vt:lpstr>
      <vt:lpstr>Open Challenges</vt:lpstr>
      <vt:lpstr>Open Challenges</vt:lpstr>
      <vt:lpstr>Possible Future Scenario 1:  Impossibility Theorems for IR </vt:lpstr>
      <vt:lpstr>Future Scenario 2:  Sufficiently Restrictive Constraints </vt:lpstr>
      <vt:lpstr>Future Scenario 3 (most likely):  Open Set of Insufficient Constraints</vt:lpstr>
      <vt:lpstr>Generalization of the axiomatic analysis process (beyond IR)  </vt:lpstr>
      <vt:lpstr>PowerPoint Presentation</vt:lpstr>
      <vt:lpstr>Towards General Axiomatic Thinking </vt:lpstr>
      <vt:lpstr>Axiomatic Thinking &amp; Machine Learning </vt:lpstr>
      <vt:lpstr>Some Examples of Axiomatic Thinking outside IR (1)</vt:lpstr>
      <vt:lpstr>Some Examples of Axiomatic Thinking outside IR (2)</vt:lpstr>
      <vt:lpstr>Some Examples of Axiomatic Thinking outside IR (3)</vt:lpstr>
      <vt:lpstr>The End </vt:lpstr>
      <vt:lpstr>References</vt:lpstr>
      <vt:lpstr>Axiomatic Approaches (1)</vt:lpstr>
      <vt:lpstr>Axiomatic Approaches (2) </vt:lpstr>
      <vt:lpstr>Axiomatic Approaches (3)</vt:lpstr>
      <vt:lpstr>Axiomatic Approaches (4)</vt:lpstr>
      <vt:lpstr>Other References (1)</vt:lpstr>
      <vt:lpstr>Other References (2)</vt:lpstr>
      <vt:lpstr>Other References (3)</vt:lpstr>
      <vt:lpstr>Other References (4)</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zhai</dc:creator>
  <cp:lastModifiedBy>Hui Fang</cp:lastModifiedBy>
  <cp:revision>330</cp:revision>
  <dcterms:created xsi:type="dcterms:W3CDTF">2013-09-17T19:36:26Z</dcterms:created>
  <dcterms:modified xsi:type="dcterms:W3CDTF">2014-07-13T18:59:00Z</dcterms:modified>
</cp:coreProperties>
</file>