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93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81" r:id="rId10"/>
    <p:sldId id="282" r:id="rId11"/>
    <p:sldId id="283" r:id="rId12"/>
    <p:sldId id="284" r:id="rId13"/>
    <p:sldId id="285" r:id="rId14"/>
    <p:sldId id="290" r:id="rId15"/>
    <p:sldId id="291" r:id="rId16"/>
    <p:sldId id="286" r:id="rId17"/>
    <p:sldId id="287" r:id="rId18"/>
    <p:sldId id="288" r:id="rId19"/>
    <p:sldId id="289" r:id="rId20"/>
    <p:sldId id="292" r:id="rId21"/>
    <p:sldId id="279" r:id="rId22"/>
    <p:sldId id="280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24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6D7C6EC-137D-4CB9-B249-CE078AF93494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CC57A09-5229-4C12-94B3-B98DBFC7EB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44CC454-0B00-49D9-88A5-B92C6DA5C52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2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5D8EFF-C957-498F-AAB3-9C483CA3084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5D8EFF-C957-498F-AAB3-9C483CA3084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5D8EFF-C957-498F-AAB3-9C483CA3084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5D8EFF-C957-498F-AAB3-9C483CA3084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57A09-5229-4C12-94B3-B98DBFC7EB5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BE766-7796-4CF4-A8D0-EA2E0517C07F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5A403-6020-434E-80C7-7249BFE2E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2.png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2.bin"/><Relationship Id="rId10" Type="http://schemas.openxmlformats.org/officeDocument/2006/relationships/oleObject" Target="../embeddings/oleObject7.bin"/><Relationship Id="rId19" Type="http://schemas.openxmlformats.org/officeDocument/2006/relationships/oleObject" Target="../embeddings/oleObject16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7.bin"/><Relationship Id="rId18" Type="http://schemas.openxmlformats.org/officeDocument/2006/relationships/oleObject" Target="../embeddings/oleObject32.bin"/><Relationship Id="rId3" Type="http://schemas.openxmlformats.org/officeDocument/2006/relationships/notesSlide" Target="../notesSlides/notesSlide17.xml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6.bin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9.bin"/><Relationship Id="rId10" Type="http://schemas.openxmlformats.org/officeDocument/2006/relationships/oleObject" Target="../embeddings/oleObject24.bin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23.bin"/><Relationship Id="rId14" Type="http://schemas.openxmlformats.org/officeDocument/2006/relationships/oleObject" Target="../embeddings/oleObject2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Road Map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Application basics</a:t>
            </a:r>
          </a:p>
          <a:p>
            <a:pPr eaLnBrk="1" hangingPunct="1"/>
            <a:r>
              <a:rPr lang="en-US" sz="2800" smtClean="0"/>
              <a:t>Web</a:t>
            </a:r>
          </a:p>
          <a:p>
            <a:pPr eaLnBrk="1" hangingPunct="1"/>
            <a:r>
              <a:rPr lang="en-US" sz="2800" smtClean="0"/>
              <a:t>FTP</a:t>
            </a:r>
          </a:p>
          <a:p>
            <a:pPr eaLnBrk="1" hangingPunct="1"/>
            <a:r>
              <a:rPr lang="en-US" sz="2800" smtClean="0"/>
              <a:t>Email</a:t>
            </a:r>
          </a:p>
          <a:p>
            <a:pPr eaLnBrk="1" hangingPunct="1"/>
            <a:r>
              <a:rPr lang="en-US" sz="2800" smtClean="0"/>
              <a:t>DNS</a:t>
            </a:r>
          </a:p>
          <a:p>
            <a:pPr eaLnBrk="1" hangingPunct="1"/>
            <a:r>
              <a:rPr lang="en-US" sz="2800" smtClean="0"/>
              <a:t>P2P</a:t>
            </a:r>
          </a:p>
          <a:p>
            <a:pPr eaLnBrk="1" hangingPunct="1"/>
            <a:r>
              <a:rPr lang="en-US" sz="2800" smtClean="0">
                <a:solidFill>
                  <a:srgbClr val="FF0000"/>
                </a:solidFill>
              </a:rPr>
              <a:t>DHT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Hash Table (DHT)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Objective: find a resource in a network (e.g., a P2P network)</a:t>
            </a:r>
          </a:p>
          <a:p>
            <a:r>
              <a:rPr lang="en-US" dirty="0" smtClean="0"/>
              <a:t>Resource is identified by a text string and this string is turned into a id (e.g., 128 bit number)  with hash function (e.g., sha-1)</a:t>
            </a:r>
          </a:p>
          <a:p>
            <a:pPr lvl="1"/>
            <a:r>
              <a:rPr lang="en-US" dirty="0" smtClean="0"/>
              <a:t>Sha-1 is an algorithm that turns string of arbitrary length into fixed bit string</a:t>
            </a:r>
          </a:p>
          <a:p>
            <a:pPr lvl="1"/>
            <a:r>
              <a:rPr lang="en-US" dirty="0" smtClean="0"/>
              <a:t>Usually 128 bit values are unique (128 bits is enough to hold 2</a:t>
            </a:r>
            <a:r>
              <a:rPr lang="en-US" baseline="30000" dirty="0" smtClean="0"/>
              <a:t>128</a:t>
            </a:r>
            <a:r>
              <a:rPr lang="en-US" dirty="0" smtClean="0"/>
              <a:t> unique values, which is huge)</a:t>
            </a:r>
          </a:p>
          <a:p>
            <a:r>
              <a:rPr lang="en-US" dirty="0" smtClean="0"/>
              <a:t>Each resource is stored as a pair (id, value)</a:t>
            </a:r>
          </a:p>
          <a:p>
            <a:pPr lvl="1"/>
            <a:r>
              <a:rPr lang="en-US" dirty="0" smtClean="0"/>
              <a:t>The value could be the resource itself.  </a:t>
            </a:r>
          </a:p>
          <a:p>
            <a:pPr lvl="1"/>
            <a:r>
              <a:rPr lang="en-US" dirty="0" smtClean="0"/>
              <a:t>The value could be the </a:t>
            </a:r>
            <a:r>
              <a:rPr lang="en-US" dirty="0" err="1" smtClean="0"/>
              <a:t>ip</a:t>
            </a:r>
            <a:r>
              <a:rPr lang="en-US" dirty="0" smtClean="0"/>
              <a:t> and port where the resource can be retrieved.</a:t>
            </a:r>
          </a:p>
          <a:p>
            <a:r>
              <a:rPr lang="en-US" dirty="0" smtClean="0"/>
              <a:t>E.g.,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string: “The Hills are Alive with the Sound of Music”</a:t>
            </a:r>
          </a:p>
          <a:p>
            <a:pPr lvl="1"/>
            <a:r>
              <a:rPr lang="en-US" dirty="0" smtClean="0"/>
              <a:t>Id: 7d333caa3dc5607b3e180835b61f8c5c4c26b0b9</a:t>
            </a:r>
          </a:p>
          <a:p>
            <a:pPr lvl="1"/>
            <a:r>
              <a:rPr lang="en-US" dirty="0" smtClean="0"/>
              <a:t>(7d333caa3dc5607b3e180835b61f8c5c4c26b0b9, &lt;128.4.40.10, 1945&gt;)</a:t>
            </a:r>
          </a:p>
          <a:p>
            <a:pPr lvl="2"/>
            <a:r>
              <a:rPr lang="en-US" dirty="0" smtClean="0"/>
              <a:t>Where 128.4.40.10, 1945 is the </a:t>
            </a:r>
            <a:r>
              <a:rPr lang="en-US" dirty="0" err="1" smtClean="0"/>
              <a:t>ip</a:t>
            </a:r>
            <a:r>
              <a:rPr lang="en-US" dirty="0" smtClean="0"/>
              <a:t> and port of a file sharing app that has this song </a:t>
            </a:r>
          </a:p>
          <a:p>
            <a:r>
              <a:rPr lang="en-US" dirty="0" smtClean="0"/>
              <a:t>Each ID-resource pair is stored in one or more nodes</a:t>
            </a:r>
          </a:p>
          <a:p>
            <a:r>
              <a:rPr lang="en-US" dirty="0" smtClean="0"/>
              <a:t>Objective: Given a ID, find the node that has the ID-resource pair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Kademlia</a:t>
            </a:r>
            <a:r>
              <a:rPr lang="en-US" dirty="0" smtClean="0"/>
              <a:t>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96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Objective: Given an ID, find the node that has the ID-value pair</a:t>
            </a:r>
          </a:p>
          <a:p>
            <a:r>
              <a:rPr lang="en-US" dirty="0" smtClean="0"/>
              <a:t>Approach: each node has an ID, also a 128 bit number</a:t>
            </a:r>
          </a:p>
          <a:p>
            <a:r>
              <a:rPr lang="en-US" dirty="0" smtClean="0"/>
              <a:t>IDs are ordered </a:t>
            </a:r>
          </a:p>
          <a:p>
            <a:pPr lvl="1"/>
            <a:r>
              <a:rPr lang="en-US" dirty="0" smtClean="0"/>
              <a:t>more precisely, we have a metric, </a:t>
            </a:r>
          </a:p>
          <a:p>
            <a:pPr lvl="2"/>
            <a:r>
              <a:rPr lang="en-US" dirty="0" smtClean="0"/>
              <a:t>d(</a:t>
            </a:r>
            <a:r>
              <a:rPr lang="en-US" dirty="0" err="1" smtClean="0"/>
              <a:t>a,a</a:t>
            </a:r>
            <a:r>
              <a:rPr lang="en-US" dirty="0" smtClean="0"/>
              <a:t>)=0, </a:t>
            </a:r>
          </a:p>
          <a:p>
            <a:pPr lvl="2"/>
            <a:r>
              <a:rPr lang="en-US" dirty="0" smtClean="0"/>
              <a:t>d(</a:t>
            </a:r>
            <a:r>
              <a:rPr lang="en-US" dirty="0" err="1" smtClean="0"/>
              <a:t>a,b</a:t>
            </a:r>
            <a:r>
              <a:rPr lang="en-US" dirty="0" smtClean="0"/>
              <a:t>)=d(</a:t>
            </a:r>
            <a:r>
              <a:rPr lang="en-US" dirty="0" err="1" smtClean="0"/>
              <a:t>b,a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d(</a:t>
            </a:r>
            <a:r>
              <a:rPr lang="en-US" dirty="0" err="1" smtClean="0"/>
              <a:t>a,c</a:t>
            </a:r>
            <a:r>
              <a:rPr lang="en-US" dirty="0" smtClean="0"/>
              <a:t>)&lt;=d(</a:t>
            </a:r>
            <a:r>
              <a:rPr lang="en-US" dirty="0" err="1" smtClean="0"/>
              <a:t>a,b</a:t>
            </a:r>
            <a:r>
              <a:rPr lang="en-US" dirty="0" smtClean="0"/>
              <a:t>)+d(</a:t>
            </a:r>
            <a:r>
              <a:rPr lang="en-US" dirty="0" err="1" smtClean="0"/>
              <a:t>b,c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 E.g., </a:t>
            </a:r>
            <a:r>
              <a:rPr lang="en-US" dirty="0" err="1" smtClean="0"/>
              <a:t>a,b</a:t>
            </a:r>
            <a:r>
              <a:rPr lang="en-US" dirty="0" smtClean="0"/>
              <a:t> are vectors, d(</a:t>
            </a:r>
            <a:r>
              <a:rPr lang="en-US" dirty="0" err="1" smtClean="0"/>
              <a:t>a,b</a:t>
            </a:r>
            <a:r>
              <a:rPr lang="en-US" dirty="0" smtClean="0"/>
              <a:t>) = ||a-b||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(</a:t>
            </a:r>
            <a:r>
              <a:rPr lang="en-US" dirty="0" err="1" smtClean="0"/>
              <a:t>idA</a:t>
            </a:r>
            <a:r>
              <a:rPr lang="en-US" dirty="0" smtClean="0"/>
              <a:t>, key1) = </a:t>
            </a:r>
            <a:r>
              <a:rPr lang="en-US" dirty="0" err="1" smtClean="0"/>
              <a:t>idA</a:t>
            </a:r>
            <a:r>
              <a:rPr lang="en-US" dirty="0" smtClean="0"/>
              <a:t> </a:t>
            </a:r>
            <a:r>
              <a:rPr lang="en-US" dirty="0" err="1" smtClean="0"/>
              <a:t>xor</a:t>
            </a:r>
            <a:r>
              <a:rPr lang="en-US" dirty="0" smtClean="0"/>
              <a:t> key1</a:t>
            </a:r>
          </a:p>
          <a:p>
            <a:r>
              <a:rPr lang="en-US" dirty="0" smtClean="0"/>
              <a:t>Resource placement</a:t>
            </a:r>
          </a:p>
          <a:p>
            <a:pPr lvl="1"/>
            <a:r>
              <a:rPr lang="en-US" dirty="0" smtClean="0"/>
              <a:t>Given (key, value), if d(</a:t>
            </a:r>
            <a:r>
              <a:rPr lang="en-US" dirty="0" err="1" smtClean="0"/>
              <a:t>key,idA</a:t>
            </a:r>
            <a:r>
              <a:rPr lang="en-US" dirty="0" smtClean="0"/>
              <a:t>)&lt;=d(</a:t>
            </a:r>
            <a:r>
              <a:rPr lang="en-US" dirty="0" err="1" smtClean="0"/>
              <a:t>key,idB</a:t>
            </a:r>
            <a:r>
              <a:rPr lang="en-US" dirty="0" smtClean="0"/>
              <a:t>) for all nodes </a:t>
            </a:r>
            <a:r>
              <a:rPr lang="en-US" dirty="0" err="1" smtClean="0"/>
              <a:t>idB</a:t>
            </a:r>
            <a:r>
              <a:rPr lang="en-US" dirty="0" smtClean="0"/>
              <a:t>, then node A has the key-value pair</a:t>
            </a:r>
          </a:p>
          <a:p>
            <a:pPr lvl="1"/>
            <a:r>
              <a:rPr lang="en-US" dirty="0" smtClean="0"/>
              <a:t>Node A will have the key-value pair if it has the largest number of significant bits that match the key</a:t>
            </a:r>
          </a:p>
          <a:p>
            <a:pPr lvl="2"/>
            <a:r>
              <a:rPr lang="en-US" dirty="0" smtClean="0"/>
              <a:t>Node A id: 101001001010</a:t>
            </a:r>
          </a:p>
          <a:p>
            <a:pPr lvl="2"/>
            <a:r>
              <a:rPr lang="en-US" dirty="0" smtClean="0"/>
              <a:t>Key id       : 101010101010</a:t>
            </a:r>
          </a:p>
          <a:p>
            <a:pPr lvl="2"/>
            <a:r>
              <a:rPr lang="en-US" dirty="0" smtClean="0"/>
              <a:t>Dif             : 000011100000</a:t>
            </a:r>
          </a:p>
          <a:p>
            <a:pPr lvl="2"/>
            <a:r>
              <a:rPr lang="en-US" dirty="0" smtClean="0"/>
              <a:t>First 4 most significant bits match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5753496" y="2831068"/>
            <a:ext cx="3085704" cy="1436132"/>
            <a:chOff x="5562600" y="2133600"/>
            <a:chExt cx="3085704" cy="1436132"/>
          </a:xfrm>
        </p:grpSpPr>
        <p:sp>
          <p:nvSpPr>
            <p:cNvPr id="4" name="Rounded Rectangle 3"/>
            <p:cNvSpPr/>
            <p:nvPr/>
          </p:nvSpPr>
          <p:spPr>
            <a:xfrm>
              <a:off x="5791200" y="2971800"/>
              <a:ext cx="609600" cy="3810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00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5791200" y="2286000"/>
              <a:ext cx="609600" cy="3810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Arrow Connector 6"/>
            <p:cNvCxnSpPr>
              <a:stCxn id="4" idx="0"/>
              <a:endCxn id="5" idx="2"/>
            </p:cNvCxnSpPr>
            <p:nvPr/>
          </p:nvCxnSpPr>
          <p:spPr>
            <a:xfrm rot="5400000" flipH="1" flipV="1">
              <a:off x="5943600" y="2819400"/>
              <a:ext cx="3048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unded Rectangle 8"/>
            <p:cNvSpPr/>
            <p:nvPr/>
          </p:nvSpPr>
          <p:spPr>
            <a:xfrm>
              <a:off x="7772400" y="2286000"/>
              <a:ext cx="609600" cy="3810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10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7772400" y="2971800"/>
              <a:ext cx="609600" cy="3810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Straight Arrow Connector 11"/>
            <p:cNvCxnSpPr>
              <a:stCxn id="5" idx="3"/>
              <a:endCxn id="9" idx="1"/>
            </p:cNvCxnSpPr>
            <p:nvPr/>
          </p:nvCxnSpPr>
          <p:spPr>
            <a:xfrm>
              <a:off x="6400800" y="2476500"/>
              <a:ext cx="13716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562600" y="25908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01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219584" y="24384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201296" y="28194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29600" y="26670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01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858000" y="32004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cxnSp>
          <p:nvCxnSpPr>
            <p:cNvPr id="22" name="Elbow Connector 21"/>
            <p:cNvCxnSpPr>
              <a:stCxn id="4" idx="3"/>
              <a:endCxn id="9" idx="1"/>
            </p:cNvCxnSpPr>
            <p:nvPr/>
          </p:nvCxnSpPr>
          <p:spPr>
            <a:xfrm flipV="1">
              <a:off x="6400800" y="2476500"/>
              <a:ext cx="1371600" cy="68580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6781800" y="21336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cxnSp>
          <p:nvCxnSpPr>
            <p:cNvPr id="41" name="Straight Arrow Connector 40"/>
            <p:cNvCxnSpPr>
              <a:stCxn id="10" idx="0"/>
              <a:endCxn id="9" idx="2"/>
            </p:cNvCxnSpPr>
            <p:nvPr/>
          </p:nvCxnSpPr>
          <p:spPr>
            <a:xfrm rot="5400000" flipH="1" flipV="1">
              <a:off x="7924800" y="2819400"/>
              <a:ext cx="3048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16"/>
            <p:cNvCxnSpPr>
              <a:stCxn id="4" idx="3"/>
              <a:endCxn id="10" idx="1"/>
            </p:cNvCxnSpPr>
            <p:nvPr/>
          </p:nvCxnSpPr>
          <p:spPr>
            <a:xfrm>
              <a:off x="6400800" y="3162300"/>
              <a:ext cx="1371600" cy="1588"/>
            </a:xfrm>
            <a:prstGeom prst="bentConnector3">
              <a:avLst>
                <a:gd name="adj1" fmla="val 50000"/>
              </a:avLst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5" idx="3"/>
              <a:endCxn id="10" idx="1"/>
            </p:cNvCxnSpPr>
            <p:nvPr/>
          </p:nvCxnSpPr>
          <p:spPr>
            <a:xfrm>
              <a:off x="6400800" y="2476500"/>
              <a:ext cx="1371600" cy="68580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33400" y="990600"/>
            <a:ext cx="2667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Node A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Sha-1(node A): e644374d5dbda90d802a2f2e3f75b392423a48d9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505200" y="990600"/>
            <a:ext cx="2667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Node B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Sha-1(node B): f3f223e010cf06c6aca3029c2599bb29bb1226d4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324600" y="990600"/>
            <a:ext cx="2667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Node C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Sha-1(node C): d688b08d00face35a29f403d81d0026bc49f4696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33600" y="2286000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s</a:t>
            </a:r>
            <a:r>
              <a:rPr lang="en-US" dirty="0" smtClean="0"/>
              <a:t>ha-1(the hills are alive with the sound of music) = 7d333caa3dc5607b3e180835b61f8c5c4c26b0b9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3400" y="2971800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Sha-1(node A) </a:t>
            </a:r>
            <a:r>
              <a:rPr lang="en-US" dirty="0" err="1" smtClean="0">
                <a:solidFill>
                  <a:schemeClr val="tx1"/>
                </a:solidFill>
              </a:rPr>
              <a:t>xor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>sha-1(the hills are alive with the sound of music) = 9B770BE76078C976BE32271B896A3FCE0E1CF860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3400" y="3657600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Sha-1(node B) </a:t>
            </a:r>
            <a:r>
              <a:rPr lang="en-US" dirty="0" err="1" smtClean="0">
                <a:solidFill>
                  <a:schemeClr val="tx1"/>
                </a:solidFill>
              </a:rPr>
              <a:t>xor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>sha-1(the hills are alive with the sound of music) = 8EC11F4A2D0A66BD92BB0AA993863775F734966D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3400" y="4343400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Sha-1(node C) </a:t>
            </a:r>
            <a:r>
              <a:rPr lang="en-US" dirty="0" err="1" smtClean="0">
                <a:solidFill>
                  <a:schemeClr val="tx1"/>
                </a:solidFill>
              </a:rPr>
              <a:t>xor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>sha-1(the hills are alive with the sound of music) = ABBB8C273D3FAE4E9C87480837CF8E3788B9F62F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" y="5334000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/>
              <a:t>Node B is closest (8&lt;A and 8&lt;9)</a:t>
            </a:r>
          </a:p>
          <a:p>
            <a:pPr marL="0" lvl="1"/>
            <a:r>
              <a:rPr lang="en-US" dirty="0" smtClean="0"/>
              <a:t>Node B has pair (7d333caa3dc5607b3e180835b61f8c5c4c26b0b9, &lt;128.4.40.10, 1945&gt;)</a:t>
            </a:r>
          </a:p>
          <a:p>
            <a:pPr marL="0" lvl="1"/>
            <a:r>
              <a:rPr lang="en-US" dirty="0" smtClean="0"/>
              <a:t>That is, we need to save the value in node B and we can retrieve if from node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27038"/>
          </a:xfrm>
        </p:spPr>
        <p:txBody>
          <a:bodyPr>
            <a:normAutofit fontScale="90000"/>
          </a:bodyPr>
          <a:lstStyle/>
          <a:p>
            <a:r>
              <a:rPr lang="en-US" dirty="0"/>
              <a:t>R</a:t>
            </a:r>
            <a:r>
              <a:rPr lang="en-US" dirty="0" smtClean="0"/>
              <a:t>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Objective: find node with ID closest to sha-1(the hills…)</a:t>
            </a:r>
          </a:p>
          <a:p>
            <a:pPr lvl="1"/>
            <a:r>
              <a:rPr lang="en-US" dirty="0" smtClean="0"/>
              <a:t>Let H = sha-1(the hills…)</a:t>
            </a:r>
          </a:p>
          <a:p>
            <a:pPr lvl="1"/>
            <a:r>
              <a:rPr lang="en-US" dirty="0" smtClean="0"/>
              <a:t>H(</a:t>
            </a:r>
            <a:r>
              <a:rPr lang="en-US" dirty="0" err="1" smtClean="0"/>
              <a:t>i</a:t>
            </a:r>
            <a:r>
              <a:rPr lang="en-US" dirty="0" smtClean="0"/>
              <a:t>) is the </a:t>
            </a:r>
            <a:r>
              <a:rPr lang="en-US" dirty="0" err="1" smtClean="0"/>
              <a:t>ith</a:t>
            </a:r>
            <a:r>
              <a:rPr lang="en-US" dirty="0" smtClean="0"/>
              <a:t> bit of sha-1(the hills…)</a:t>
            </a:r>
          </a:p>
          <a:p>
            <a:pPr lvl="1"/>
            <a:r>
              <a:rPr lang="en-US" dirty="0" smtClean="0"/>
              <a:t>Objective search for node with Id closest to H</a:t>
            </a:r>
          </a:p>
          <a:p>
            <a:r>
              <a:rPr lang="en-US" dirty="0" smtClean="0"/>
              <a:t>First crack: Node A has 128 entry table (later we can expand each entry into a list)</a:t>
            </a:r>
          </a:p>
          <a:p>
            <a:r>
              <a:rPr lang="en-US" dirty="0" smtClean="0"/>
              <a:t>Sha-1(Node A) = 10100110010001….1</a:t>
            </a:r>
          </a:p>
          <a:p>
            <a:r>
              <a:rPr lang="en-US" dirty="0" smtClean="0"/>
              <a:t>Entry 1 (for the first bit)</a:t>
            </a:r>
          </a:p>
          <a:p>
            <a:pPr lvl="1"/>
            <a:r>
              <a:rPr lang="en-US" dirty="0" smtClean="0"/>
              <a:t>If H(1)==1, then next hop is node A, go to next entry</a:t>
            </a:r>
          </a:p>
          <a:p>
            <a:pPr lvl="1"/>
            <a:r>
              <a:rPr lang="en-US" dirty="0" smtClean="0"/>
              <a:t>If H(1)==0, then next hop is some node with id=0XXXX…</a:t>
            </a:r>
          </a:p>
          <a:p>
            <a:r>
              <a:rPr lang="en-US" dirty="0" smtClean="0"/>
              <a:t>Entry 2   (2</a:t>
            </a:r>
            <a:r>
              <a:rPr lang="en-US" baseline="30000" dirty="0" smtClean="0"/>
              <a:t>nd</a:t>
            </a:r>
            <a:r>
              <a:rPr lang="en-US" dirty="0" smtClean="0"/>
              <a:t> bit)</a:t>
            </a:r>
          </a:p>
          <a:p>
            <a:pPr lvl="1"/>
            <a:r>
              <a:rPr lang="en-US" dirty="0" smtClean="0"/>
              <a:t>If H(2)==0, then next hop </a:t>
            </a:r>
            <a:r>
              <a:rPr lang="en-US" dirty="0"/>
              <a:t>i</a:t>
            </a:r>
            <a:r>
              <a:rPr lang="en-US" dirty="0" smtClean="0"/>
              <a:t>s node A , go to next entry</a:t>
            </a:r>
          </a:p>
          <a:p>
            <a:pPr lvl="1"/>
            <a:r>
              <a:rPr lang="en-US" dirty="0" smtClean="0"/>
              <a:t>If H(2)==1, then next hop is some node with id =11XXX…</a:t>
            </a:r>
          </a:p>
          <a:p>
            <a:r>
              <a:rPr lang="en-US" dirty="0" smtClean="0"/>
              <a:t>Entry 3 (3</a:t>
            </a:r>
            <a:r>
              <a:rPr lang="en-US" baseline="30000" dirty="0" smtClean="0"/>
              <a:t>rd</a:t>
            </a:r>
            <a:r>
              <a:rPr lang="en-US" dirty="0" smtClean="0"/>
              <a:t> bit)</a:t>
            </a:r>
          </a:p>
          <a:p>
            <a:pPr lvl="1"/>
            <a:r>
              <a:rPr lang="en-US" dirty="0" smtClean="0"/>
              <a:t>If H(3)==1, then next hop is A , go to next entry</a:t>
            </a:r>
          </a:p>
          <a:p>
            <a:pPr lvl="1"/>
            <a:r>
              <a:rPr lang="en-US" dirty="0" smtClean="0"/>
              <a:t>If H(3)==0, then next hop is some node with id=100XX…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Entry 128</a:t>
            </a:r>
          </a:p>
          <a:p>
            <a:pPr lvl="1"/>
            <a:r>
              <a:rPr lang="en-US" dirty="0" smtClean="0"/>
              <a:t>If H(128)==1, then this is the node</a:t>
            </a:r>
          </a:p>
          <a:p>
            <a:pPr lvl="1"/>
            <a:r>
              <a:rPr lang="en-US" dirty="0" smtClean="0"/>
              <a:t>If H(128)==0, then next hop is some with id= 10100110010001….0</a:t>
            </a:r>
          </a:p>
          <a:p>
            <a:pPr lvl="2"/>
            <a:r>
              <a:rPr lang="en-US" dirty="0" smtClean="0"/>
              <a:t>If no such node exists, then node A is the closest to H</a:t>
            </a:r>
          </a:p>
          <a:p>
            <a:r>
              <a:rPr lang="en-US" dirty="0" smtClean="0"/>
              <a:t>Or Entry 101</a:t>
            </a:r>
          </a:p>
          <a:p>
            <a:pPr lvl="1"/>
            <a:r>
              <a:rPr lang="en-US" dirty="0" smtClean="0"/>
              <a:t>If H(101)==1, then node A is the next hop, go to next entry</a:t>
            </a:r>
          </a:p>
          <a:p>
            <a:pPr lvl="1"/>
            <a:r>
              <a:rPr lang="en-US" dirty="0" smtClean="0"/>
              <a:t>If H(101)==0, then next hop is some node with 10100110010001…0XXXX</a:t>
            </a:r>
          </a:p>
          <a:p>
            <a:pPr lvl="2"/>
            <a:r>
              <a:rPr lang="en-US" dirty="0" smtClean="0"/>
              <a:t>If no such node exists, then node A is closest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14400" y="685800"/>
            <a:ext cx="12192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S:110100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0"/>
            <a:ext cx="316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 is looking for resource 101010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0" y="533400"/>
          <a:ext cx="259080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010101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Z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00110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A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Y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914400" y="1905000"/>
            <a:ext cx="12192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A:100110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0" y="1676400"/>
          <a:ext cx="259080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001101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X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11110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W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1110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B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914400" y="2971800"/>
            <a:ext cx="12192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B:101110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0" y="2743200"/>
          <a:ext cx="259080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000101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V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10000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U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0110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T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C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914400" y="4114800"/>
            <a:ext cx="12192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C:101000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286000" y="3810000"/>
          <a:ext cx="25908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000111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11000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Q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0110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T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P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1010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D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914400" y="5638800"/>
            <a:ext cx="12192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D:101011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2286000" y="5166360"/>
          <a:ext cx="25908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000111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11000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Q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0110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T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P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1010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C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10101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value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14400" y="685800"/>
            <a:ext cx="12192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S:110100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0"/>
            <a:ext cx="316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 is looking for resource 101010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0" y="533400"/>
          <a:ext cx="259080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010101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Z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00110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A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Y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914400" y="1905000"/>
            <a:ext cx="12192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A:100110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0" y="1676400"/>
          <a:ext cx="259080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001101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X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11110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W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1110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B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914400" y="2971800"/>
            <a:ext cx="12192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B:101110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00" y="2743200"/>
          <a:ext cx="259080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000101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V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10000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U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0110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T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C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914400" y="4114800"/>
            <a:ext cx="12192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C:101000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286000" y="3810000"/>
          <a:ext cx="25908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000111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11000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Q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0110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T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</a:rPr>
                        <a:t>101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Node P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43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No more entries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715000" y="4572000"/>
            <a:ext cx="2533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 C has the resource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5486400"/>
            <a:ext cx="3308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Maybe B has the resource as well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128 entries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Sha-1(Node A) = 10100110010001….1</a:t>
            </a:r>
          </a:p>
          <a:p>
            <a:r>
              <a:rPr lang="en-US" dirty="0" smtClean="0"/>
              <a:t>Entry 1: node with id 0XX…</a:t>
            </a:r>
          </a:p>
          <a:p>
            <a:r>
              <a:rPr lang="en-US" dirty="0" smtClean="0"/>
              <a:t>Entry 2: node with id 11XX…</a:t>
            </a:r>
          </a:p>
          <a:p>
            <a:r>
              <a:rPr lang="en-US" dirty="0" smtClean="0"/>
              <a:t>Entry 3: node with id 100XX…</a:t>
            </a:r>
          </a:p>
          <a:p>
            <a:r>
              <a:rPr lang="en-US" dirty="0" smtClean="0"/>
              <a:t>…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128 entries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Sha-1(Node A) = 10100110010001….1</a:t>
            </a:r>
          </a:p>
          <a:p>
            <a:r>
              <a:rPr lang="en-US" dirty="0" smtClean="0"/>
              <a:t>Entry 1: node 128.4.1.2:1209 has id 0XX…</a:t>
            </a:r>
          </a:p>
          <a:p>
            <a:r>
              <a:rPr lang="en-US" dirty="0" smtClean="0"/>
              <a:t>Entry 2: node 224.8.9.3:1312 has id 11XX…</a:t>
            </a:r>
          </a:p>
          <a:p>
            <a:r>
              <a:rPr lang="en-US" dirty="0" smtClean="0"/>
              <a:t>Entry 3: node 58.4.77.34:9043 has id 100XX…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Let S be the node searching for resource with id=H</a:t>
            </a:r>
          </a:p>
          <a:p>
            <a:r>
              <a:rPr lang="en-US" dirty="0" smtClean="0"/>
              <a:t>When a request arrives from S, find the first bit that does not match node A’s id, </a:t>
            </a:r>
          </a:p>
          <a:p>
            <a:pPr lvl="1"/>
            <a:r>
              <a:rPr lang="en-US" dirty="0" smtClean="0"/>
              <a:t>H(k)!=A(k)</a:t>
            </a:r>
          </a:p>
          <a:p>
            <a:r>
              <a:rPr lang="en-US" dirty="0" smtClean="0"/>
              <a:t>Send S the information from entry 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Improved: 128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Sha-1(Node A) = 10100110010001….1</a:t>
            </a:r>
          </a:p>
          <a:p>
            <a:r>
              <a:rPr lang="en-US" dirty="0" smtClean="0"/>
              <a:t>Entry 1:</a:t>
            </a:r>
          </a:p>
          <a:p>
            <a:pPr lvl="1"/>
            <a:r>
              <a:rPr lang="en-US" dirty="0" smtClean="0"/>
              <a:t>node 128.4.1.2:1209 has id 0XX…</a:t>
            </a:r>
          </a:p>
          <a:p>
            <a:pPr lvl="1"/>
            <a:r>
              <a:rPr lang="en-US" dirty="0" smtClean="0"/>
              <a:t>node 38.14.15.45:2401 has id 0XX…</a:t>
            </a:r>
          </a:p>
          <a:p>
            <a:pPr lvl="1"/>
            <a:r>
              <a:rPr lang="en-US" dirty="0" smtClean="0"/>
              <a:t>node 56.92.54.67:41132 has id 0XX…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Entry 2:</a:t>
            </a:r>
          </a:p>
          <a:p>
            <a:pPr lvl="1"/>
            <a:r>
              <a:rPr lang="en-US" dirty="0" smtClean="0"/>
              <a:t>node 224.8.9.3:1312 has id 11XX…</a:t>
            </a:r>
          </a:p>
          <a:p>
            <a:pPr lvl="1"/>
            <a:r>
              <a:rPr lang="en-US" dirty="0" smtClean="0"/>
              <a:t>Node 44.238.99.33:9012 has id 11XX…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Entry 3: </a:t>
            </a:r>
          </a:p>
          <a:p>
            <a:pPr lvl="1"/>
            <a:r>
              <a:rPr lang="en-US" dirty="0" smtClean="0"/>
              <a:t>node 58.4.77.34:9043 has id 100XX…</a:t>
            </a:r>
          </a:p>
          <a:p>
            <a:pPr lvl="1"/>
            <a:r>
              <a:rPr lang="en-US" dirty="0" smtClean="0"/>
              <a:t>node 80.34.7.54:43 has id 100XX…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Let S be the node searching for resource with id=H</a:t>
            </a:r>
          </a:p>
          <a:p>
            <a:r>
              <a:rPr lang="en-US" dirty="0" smtClean="0"/>
              <a:t>When a request arrives from S, find the first bit that does not match node A’s id, </a:t>
            </a:r>
          </a:p>
          <a:p>
            <a:pPr lvl="1"/>
            <a:r>
              <a:rPr lang="en-US" dirty="0" smtClean="0"/>
              <a:t>H(k)!=A(k)</a:t>
            </a:r>
          </a:p>
          <a:p>
            <a:r>
              <a:rPr lang="en-US" dirty="0" smtClean="0"/>
              <a:t>Send S the information </a:t>
            </a:r>
            <a:r>
              <a:rPr lang="en-US" dirty="0" smtClean="0">
                <a:solidFill>
                  <a:srgbClr val="FF0000"/>
                </a:solidFill>
              </a:rPr>
              <a:t>best T elements from list </a:t>
            </a:r>
            <a:r>
              <a:rPr lang="en-US" dirty="0" smtClean="0"/>
              <a:t>in entry 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find a resource with id=</a:t>
            </a:r>
            <a:r>
              <a:rPr lang="en-US" dirty="0" err="1" smtClean="0"/>
              <a:t>idR</a:t>
            </a:r>
            <a:r>
              <a:rPr lang="en-US" dirty="0" smtClean="0"/>
              <a:t>, find the node with </a:t>
            </a:r>
            <a:r>
              <a:rPr lang="en-US" dirty="0" err="1" smtClean="0"/>
              <a:t>idN</a:t>
            </a:r>
            <a:r>
              <a:rPr lang="en-US" dirty="0" smtClean="0"/>
              <a:t> such that </a:t>
            </a:r>
            <a:r>
              <a:rPr lang="en-US" dirty="0" err="1" smtClean="0"/>
              <a:t>idN</a:t>
            </a:r>
            <a:r>
              <a:rPr lang="en-US" dirty="0" smtClean="0"/>
              <a:t> </a:t>
            </a:r>
            <a:r>
              <a:rPr lang="en-US" dirty="0" err="1" smtClean="0"/>
              <a:t>xor</a:t>
            </a:r>
            <a:r>
              <a:rPr lang="en-US" dirty="0" smtClean="0"/>
              <a:t> </a:t>
            </a:r>
            <a:r>
              <a:rPr lang="en-US" dirty="0" err="1" smtClean="0"/>
              <a:t>idR</a:t>
            </a:r>
            <a:r>
              <a:rPr lang="en-US" dirty="0" smtClean="0"/>
              <a:t> is smallest among all nodes</a:t>
            </a:r>
          </a:p>
          <a:p>
            <a:r>
              <a:rPr lang="en-US" dirty="0" smtClean="0"/>
              <a:t>To find such a node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3"/>
          <p:cNvSpPr>
            <a:spLocks noGrp="1"/>
          </p:cNvSpPr>
          <p:nvPr>
            <p:ph type="title"/>
          </p:nvPr>
        </p:nvSpPr>
        <p:spPr>
          <a:xfrm>
            <a:off x="500063" y="0"/>
            <a:ext cx="7772400" cy="1143000"/>
          </a:xfrm>
        </p:spPr>
        <p:txBody>
          <a:bodyPr/>
          <a:lstStyle/>
          <a:p>
            <a:r>
              <a:rPr lang="en-US" smtClean="0"/>
              <a:t>Distributed Hash Table (DHT)</a:t>
            </a:r>
          </a:p>
        </p:txBody>
      </p:sp>
      <p:sp>
        <p:nvSpPr>
          <p:cNvPr id="93187" name="Content Placeholder 4"/>
          <p:cNvSpPr>
            <a:spLocks noGrp="1"/>
          </p:cNvSpPr>
          <p:nvPr>
            <p:ph idx="1"/>
          </p:nvPr>
        </p:nvSpPr>
        <p:spPr>
          <a:xfrm>
            <a:off x="568325" y="1411288"/>
            <a:ext cx="77724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DHT: distributed P2P database</a:t>
            </a:r>
          </a:p>
          <a:p>
            <a:pPr lvl="1"/>
            <a:r>
              <a:rPr lang="en-US" dirty="0" smtClean="0"/>
              <a:t>Distributed (why?)</a:t>
            </a:r>
          </a:p>
          <a:p>
            <a:pPr lvl="1"/>
            <a:r>
              <a:rPr lang="en-US" dirty="0" smtClean="0"/>
              <a:t>Each node knows little information</a:t>
            </a:r>
          </a:p>
          <a:p>
            <a:pPr lvl="2"/>
            <a:r>
              <a:rPr lang="en-US" dirty="0" smtClean="0"/>
              <a:t>Low computational/memory overhead</a:t>
            </a:r>
          </a:p>
          <a:p>
            <a:pPr lvl="1"/>
            <a:r>
              <a:rPr lang="en-US" dirty="0" smtClean="0"/>
              <a:t>Reliable</a:t>
            </a:r>
          </a:p>
          <a:p>
            <a:r>
              <a:rPr lang="en-US" dirty="0" smtClean="0"/>
              <a:t>database has </a:t>
            </a:r>
            <a:r>
              <a:rPr lang="en-US" dirty="0" smtClean="0">
                <a:solidFill>
                  <a:srgbClr val="FF0000"/>
                </a:solidFill>
              </a:rPr>
              <a:t>(key, value) </a:t>
            </a:r>
            <a:r>
              <a:rPr lang="en-US" dirty="0" smtClean="0"/>
              <a:t>pairs (i.e., a hash table); </a:t>
            </a:r>
          </a:p>
          <a:p>
            <a:pPr lvl="1"/>
            <a:r>
              <a:rPr lang="en-US" dirty="0" smtClean="0"/>
              <a:t>E.g., key: </a:t>
            </a:r>
            <a:r>
              <a:rPr lang="en-US" dirty="0" err="1" smtClean="0"/>
              <a:t>ss</a:t>
            </a:r>
            <a:r>
              <a:rPr lang="en-US" dirty="0" smtClean="0"/>
              <a:t> number; value: human name</a:t>
            </a:r>
          </a:p>
          <a:p>
            <a:pPr lvl="1"/>
            <a:r>
              <a:rPr lang="en-US" dirty="0" smtClean="0"/>
              <a:t>E.g., key: movie name; value: IP address</a:t>
            </a:r>
          </a:p>
          <a:p>
            <a:pPr lvl="1"/>
            <a:r>
              <a:rPr lang="en-US" dirty="0" smtClean="0"/>
              <a:t>E.g., key: </a:t>
            </a:r>
            <a:r>
              <a:rPr lang="en-US" dirty="0" err="1" smtClean="0"/>
              <a:t>skype</a:t>
            </a:r>
            <a:r>
              <a:rPr lang="en-US" dirty="0" smtClean="0"/>
              <a:t> name; value: IP address</a:t>
            </a:r>
          </a:p>
          <a:p>
            <a:r>
              <a:rPr lang="en-US" dirty="0" smtClean="0"/>
              <a:t>peers </a:t>
            </a:r>
            <a:r>
              <a:rPr lang="en-US" dirty="0" smtClean="0">
                <a:solidFill>
                  <a:srgbClr val="FF0000"/>
                </a:solidFill>
              </a:rPr>
              <a:t>query</a:t>
            </a:r>
            <a:r>
              <a:rPr lang="en-US" dirty="0" smtClean="0"/>
              <a:t> DB with key</a:t>
            </a:r>
          </a:p>
          <a:p>
            <a:pPr lvl="1"/>
            <a:r>
              <a:rPr lang="en-US" dirty="0" smtClean="0"/>
              <a:t>DB returns values that match the key</a:t>
            </a:r>
          </a:p>
          <a:p>
            <a:r>
              <a:rPr lang="en-US" dirty="0" smtClean="0"/>
              <a:t>peers can also </a:t>
            </a:r>
            <a:r>
              <a:rPr lang="en-US" dirty="0" smtClean="0">
                <a:solidFill>
                  <a:srgbClr val="FF0000"/>
                </a:solidFill>
              </a:rPr>
              <a:t>insert</a:t>
            </a:r>
            <a:r>
              <a:rPr lang="en-US" dirty="0" smtClean="0"/>
              <a:t> (key, value) peers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A search only needs to query at most 128 nodes</a:t>
            </a:r>
          </a:p>
          <a:p>
            <a:r>
              <a:rPr lang="en-US" dirty="0" smtClean="0"/>
              <a:t>Nodes ping their entries</a:t>
            </a:r>
          </a:p>
          <a:p>
            <a:r>
              <a:rPr lang="en-US" dirty="0" smtClean="0"/>
              <a:t>Whenever two nodes communicate, they add them to the appropriate list</a:t>
            </a:r>
          </a:p>
          <a:p>
            <a:pPr lvl="1"/>
            <a:r>
              <a:rPr lang="en-US" dirty="0" smtClean="0"/>
              <a:t>E.g., when node S queries node A for “the hills are alive…” node S and A add each other to their lists</a:t>
            </a:r>
          </a:p>
          <a:p>
            <a:r>
              <a:rPr lang="en-US" dirty="0" smtClean="0"/>
              <a:t>When a node J joins, it does a self-lookup</a:t>
            </a:r>
          </a:p>
          <a:p>
            <a:pPr lvl="1"/>
            <a:r>
              <a:rPr lang="en-US" dirty="0" smtClean="0"/>
              <a:t>This adds the node J to many nodes lists</a:t>
            </a:r>
          </a:p>
          <a:p>
            <a:pPr lvl="1"/>
            <a:r>
              <a:rPr lang="en-US" dirty="0" smtClean="0"/>
              <a:t>This builds J’s lists</a:t>
            </a:r>
          </a:p>
          <a:p>
            <a:r>
              <a:rPr lang="en-US" dirty="0" smtClean="0"/>
              <a:t>When a node joins, it should get resources from near by nodes</a:t>
            </a:r>
          </a:p>
          <a:p>
            <a:r>
              <a:rPr lang="en-US" dirty="0" smtClean="0"/>
              <a:t>When a resource points to a node (e.g., (sha-1(the hills are..), &lt;128.4.40.10,1234&gt;)), the node periodically makes sure that it (sha-1(the hills are..), &lt;128.4.40.10,1234&gt;) is included in the correct node</a:t>
            </a:r>
          </a:p>
          <a:p>
            <a:pPr lvl="1"/>
            <a:r>
              <a:rPr lang="en-US" dirty="0" smtClean="0"/>
              <a:t>The resource can be included in other near by nodes. </a:t>
            </a:r>
          </a:p>
          <a:p>
            <a:r>
              <a:rPr lang="en-US" dirty="0" smtClean="0"/>
              <a:t>Searches must match the key exactly, “the hills are alive with the sound of music”!=“the hills are alive with the sound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 of music”</a:t>
            </a:r>
          </a:p>
          <a:p>
            <a:pPr lvl="1"/>
            <a:r>
              <a:rPr lang="en-US" dirty="0" smtClean="0"/>
              <a:t>Key word searches are possible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0" name="Rectangle 2"/>
          <p:cNvSpPr>
            <a:spLocks noGrp="1" noChangeArrowheads="1"/>
          </p:cNvSpPr>
          <p:nvPr>
            <p:ph type="title"/>
          </p:nvPr>
        </p:nvSpPr>
        <p:spPr>
          <a:xfrm>
            <a:off x="498475" y="0"/>
            <a:ext cx="7772400" cy="1143000"/>
          </a:xfrm>
        </p:spPr>
        <p:txBody>
          <a:bodyPr/>
          <a:lstStyle/>
          <a:p>
            <a:r>
              <a:rPr lang="en-US" smtClean="0"/>
              <a:t>P2P Case study: Skype</a:t>
            </a:r>
          </a:p>
        </p:txBody>
      </p:sp>
      <p:sp>
        <p:nvSpPr>
          <p:cNvPr id="276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344613"/>
            <a:ext cx="3781425" cy="4648200"/>
          </a:xfrm>
        </p:spPr>
        <p:txBody>
          <a:bodyPr/>
          <a:lstStyle/>
          <a:p>
            <a:r>
              <a:rPr lang="en-US" sz="2400" dirty="0" smtClean="0"/>
              <a:t>inherently P2P: pairs of users communicate.</a:t>
            </a:r>
          </a:p>
          <a:p>
            <a:r>
              <a:rPr lang="en-US" sz="2400" dirty="0" smtClean="0"/>
              <a:t>proprietary application-layer protocol (inferred via reverse engineering) </a:t>
            </a:r>
          </a:p>
          <a:p>
            <a:r>
              <a:rPr lang="en-US" sz="2400" dirty="0" smtClean="0"/>
              <a:t>hierarchical overlay with super nodes</a:t>
            </a:r>
          </a:p>
          <a:p>
            <a:r>
              <a:rPr lang="en-US" sz="2400" dirty="0" smtClean="0"/>
              <a:t>Index maps usernames to IP addresses; distributed over super nodes</a:t>
            </a:r>
          </a:p>
        </p:txBody>
      </p:sp>
      <p:grpSp>
        <p:nvGrpSpPr>
          <p:cNvPr id="2" name="Group 122"/>
          <p:cNvGrpSpPr>
            <a:grpSpLocks/>
          </p:cNvGrpSpPr>
          <p:nvPr/>
        </p:nvGrpSpPr>
        <p:grpSpPr bwMode="auto">
          <a:xfrm>
            <a:off x="6256338" y="1789113"/>
            <a:ext cx="1635125" cy="1538287"/>
            <a:chOff x="3941" y="1127"/>
            <a:chExt cx="1030" cy="969"/>
          </a:xfrm>
        </p:grpSpPr>
        <p:sp>
          <p:nvSpPr>
            <p:cNvPr id="27737" name="Line 63"/>
            <p:cNvSpPr>
              <a:spLocks noChangeShapeType="1"/>
            </p:cNvSpPr>
            <p:nvPr/>
          </p:nvSpPr>
          <p:spPr bwMode="auto">
            <a:xfrm>
              <a:off x="3941" y="1599"/>
              <a:ext cx="401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8" name="Line 64"/>
            <p:cNvSpPr>
              <a:spLocks noChangeShapeType="1"/>
            </p:cNvSpPr>
            <p:nvPr/>
          </p:nvSpPr>
          <p:spPr bwMode="auto">
            <a:xfrm>
              <a:off x="4063" y="1232"/>
              <a:ext cx="314" cy="6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9" name="Line 65"/>
            <p:cNvSpPr>
              <a:spLocks noChangeShapeType="1"/>
            </p:cNvSpPr>
            <p:nvPr/>
          </p:nvSpPr>
          <p:spPr bwMode="auto">
            <a:xfrm flipH="1">
              <a:off x="4352" y="1127"/>
              <a:ext cx="9" cy="6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0" name="Line 66"/>
            <p:cNvSpPr>
              <a:spLocks noChangeShapeType="1"/>
            </p:cNvSpPr>
            <p:nvPr/>
          </p:nvSpPr>
          <p:spPr bwMode="auto">
            <a:xfrm flipH="1">
              <a:off x="4352" y="1231"/>
              <a:ext cx="375" cy="6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1" name="Line 67"/>
            <p:cNvSpPr>
              <a:spLocks noChangeShapeType="1"/>
            </p:cNvSpPr>
            <p:nvPr/>
          </p:nvSpPr>
          <p:spPr bwMode="auto">
            <a:xfrm flipH="1">
              <a:off x="4369" y="1457"/>
              <a:ext cx="602" cy="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60"/>
            <p:cNvGrpSpPr>
              <a:grpSpLocks/>
            </p:cNvGrpSpPr>
            <p:nvPr/>
          </p:nvGrpSpPr>
          <p:grpSpPr bwMode="auto">
            <a:xfrm>
              <a:off x="4098" y="1653"/>
              <a:ext cx="535" cy="443"/>
              <a:chOff x="3464" y="1275"/>
              <a:chExt cx="395" cy="329"/>
            </a:xfrm>
          </p:grpSpPr>
          <p:pic>
            <p:nvPicPr>
              <p:cNvPr id="27743" name="Picture 61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67" name="Object 62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43" name="Clip" r:id="rId4" imgW="1305000" imgH="1085760" progId="">
                  <p:embed/>
                </p:oleObj>
              </a:graphicData>
            </a:graphic>
          </p:graphicFrame>
        </p:grpSp>
      </p:grpSp>
      <p:grpSp>
        <p:nvGrpSpPr>
          <p:cNvPr id="4" name="Group 124"/>
          <p:cNvGrpSpPr>
            <a:grpSpLocks/>
          </p:cNvGrpSpPr>
          <p:nvPr/>
        </p:nvGrpSpPr>
        <p:grpSpPr bwMode="auto">
          <a:xfrm>
            <a:off x="4751388" y="3451225"/>
            <a:ext cx="1557337" cy="2085975"/>
            <a:chOff x="2993" y="2174"/>
            <a:chExt cx="981" cy="1314"/>
          </a:xfrm>
        </p:grpSpPr>
        <p:sp>
          <p:nvSpPr>
            <p:cNvPr id="27720" name="Line 68"/>
            <p:cNvSpPr>
              <a:spLocks noChangeShapeType="1"/>
            </p:cNvSpPr>
            <p:nvPr/>
          </p:nvSpPr>
          <p:spPr bwMode="auto">
            <a:xfrm flipV="1">
              <a:off x="3622" y="2775"/>
              <a:ext cx="61" cy="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Line 69"/>
            <p:cNvSpPr>
              <a:spLocks noChangeShapeType="1"/>
            </p:cNvSpPr>
            <p:nvPr/>
          </p:nvSpPr>
          <p:spPr bwMode="auto">
            <a:xfrm>
              <a:off x="3405" y="2181"/>
              <a:ext cx="313" cy="6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70"/>
            <p:cNvSpPr>
              <a:spLocks noChangeShapeType="1"/>
            </p:cNvSpPr>
            <p:nvPr/>
          </p:nvSpPr>
          <p:spPr bwMode="auto">
            <a:xfrm>
              <a:off x="3265" y="2556"/>
              <a:ext cx="428" cy="2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Line 71"/>
            <p:cNvSpPr>
              <a:spLocks noChangeShapeType="1"/>
            </p:cNvSpPr>
            <p:nvPr/>
          </p:nvSpPr>
          <p:spPr bwMode="auto">
            <a:xfrm flipV="1">
              <a:off x="3117" y="2784"/>
              <a:ext cx="57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4" name="Line 72"/>
            <p:cNvSpPr>
              <a:spLocks noChangeShapeType="1"/>
            </p:cNvSpPr>
            <p:nvPr/>
          </p:nvSpPr>
          <p:spPr bwMode="auto">
            <a:xfrm flipV="1">
              <a:off x="3238" y="2818"/>
              <a:ext cx="472" cy="4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73"/>
            <p:cNvGrpSpPr>
              <a:grpSpLocks/>
            </p:cNvGrpSpPr>
            <p:nvPr/>
          </p:nvGrpSpPr>
          <p:grpSpPr bwMode="auto">
            <a:xfrm>
              <a:off x="3125" y="3091"/>
              <a:ext cx="316" cy="303"/>
              <a:chOff x="3464" y="1275"/>
              <a:chExt cx="395" cy="329"/>
            </a:xfrm>
          </p:grpSpPr>
          <p:pic>
            <p:nvPicPr>
              <p:cNvPr id="27736" name="Picture 74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66" name="Object 75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42" name="Clip" r:id="rId5" imgW="1305000" imgH="1085760" progId="">
                  <p:embed/>
                </p:oleObj>
              </a:graphicData>
            </a:graphic>
          </p:graphicFrame>
        </p:grpSp>
        <p:grpSp>
          <p:nvGrpSpPr>
            <p:cNvPr id="7" name="Group 76"/>
            <p:cNvGrpSpPr>
              <a:grpSpLocks/>
            </p:cNvGrpSpPr>
            <p:nvPr/>
          </p:nvGrpSpPr>
          <p:grpSpPr bwMode="auto">
            <a:xfrm>
              <a:off x="2993" y="2768"/>
              <a:ext cx="316" cy="303"/>
              <a:chOff x="3464" y="1275"/>
              <a:chExt cx="395" cy="329"/>
            </a:xfrm>
          </p:grpSpPr>
          <p:pic>
            <p:nvPicPr>
              <p:cNvPr id="27735" name="Picture 77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65" name="Object 78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41" name="Clip" r:id="rId6" imgW="1305000" imgH="1085760" progId="">
                  <p:embed/>
                </p:oleObj>
              </a:graphicData>
            </a:graphic>
          </p:graphicFrame>
        </p:grpSp>
        <p:grpSp>
          <p:nvGrpSpPr>
            <p:cNvPr id="8" name="Group 79"/>
            <p:cNvGrpSpPr>
              <a:grpSpLocks/>
            </p:cNvGrpSpPr>
            <p:nvPr/>
          </p:nvGrpSpPr>
          <p:grpSpPr bwMode="auto">
            <a:xfrm>
              <a:off x="3509" y="3185"/>
              <a:ext cx="316" cy="303"/>
              <a:chOff x="3464" y="1275"/>
              <a:chExt cx="395" cy="329"/>
            </a:xfrm>
          </p:grpSpPr>
          <p:pic>
            <p:nvPicPr>
              <p:cNvPr id="27734" name="Picture 80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64" name="Object 81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40" name="Clip" r:id="rId7" imgW="1305000" imgH="1085760" progId="">
                  <p:embed/>
                </p:oleObj>
              </a:graphicData>
            </a:graphic>
          </p:graphicFrame>
        </p:grpSp>
        <p:grpSp>
          <p:nvGrpSpPr>
            <p:cNvPr id="9" name="Group 82"/>
            <p:cNvGrpSpPr>
              <a:grpSpLocks/>
            </p:cNvGrpSpPr>
            <p:nvPr/>
          </p:nvGrpSpPr>
          <p:grpSpPr bwMode="auto">
            <a:xfrm>
              <a:off x="3264" y="2174"/>
              <a:ext cx="316" cy="303"/>
              <a:chOff x="3464" y="1275"/>
              <a:chExt cx="395" cy="329"/>
            </a:xfrm>
          </p:grpSpPr>
          <p:pic>
            <p:nvPicPr>
              <p:cNvPr id="27733" name="Picture 83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63" name="Object 84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39" name="Clip" r:id="rId8" imgW="1305000" imgH="1085760" progId="">
                  <p:embed/>
                </p:oleObj>
              </a:graphicData>
            </a:graphic>
          </p:graphicFrame>
        </p:grpSp>
        <p:grpSp>
          <p:nvGrpSpPr>
            <p:cNvPr id="10" name="Group 85"/>
            <p:cNvGrpSpPr>
              <a:grpSpLocks/>
            </p:cNvGrpSpPr>
            <p:nvPr/>
          </p:nvGrpSpPr>
          <p:grpSpPr bwMode="auto">
            <a:xfrm>
              <a:off x="3019" y="2408"/>
              <a:ext cx="316" cy="303"/>
              <a:chOff x="3464" y="1275"/>
              <a:chExt cx="395" cy="329"/>
            </a:xfrm>
          </p:grpSpPr>
          <p:pic>
            <p:nvPicPr>
              <p:cNvPr id="27732" name="Picture 86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62" name="Object 87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38" name="Clip" r:id="rId9" imgW="1305000" imgH="1085760" progId="">
                  <p:embed/>
                </p:oleObj>
              </a:graphicData>
            </a:graphic>
          </p:graphicFrame>
        </p:grpSp>
        <p:grpSp>
          <p:nvGrpSpPr>
            <p:cNvPr id="11" name="Group 88"/>
            <p:cNvGrpSpPr>
              <a:grpSpLocks/>
            </p:cNvGrpSpPr>
            <p:nvPr/>
          </p:nvGrpSpPr>
          <p:grpSpPr bwMode="auto">
            <a:xfrm>
              <a:off x="3439" y="2610"/>
              <a:ext cx="535" cy="443"/>
              <a:chOff x="3464" y="1275"/>
              <a:chExt cx="395" cy="329"/>
            </a:xfrm>
          </p:grpSpPr>
          <p:pic>
            <p:nvPicPr>
              <p:cNvPr id="27731" name="Picture 89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61" name="Object 90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37" name="Clip" r:id="rId10" imgW="1305000" imgH="1085760" progId="">
                  <p:embed/>
                </p:oleObj>
              </a:graphicData>
            </a:graphic>
          </p:graphicFrame>
        </p:grpSp>
      </p:grpSp>
      <p:sp>
        <p:nvSpPr>
          <p:cNvPr id="254067" name="Line 115"/>
          <p:cNvSpPr>
            <a:spLocks noChangeShapeType="1"/>
          </p:cNvSpPr>
          <p:nvPr/>
        </p:nvSpPr>
        <p:spPr bwMode="auto">
          <a:xfrm flipH="1">
            <a:off x="5930900" y="3021013"/>
            <a:ext cx="1011238" cy="134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068" name="Line 116"/>
          <p:cNvSpPr>
            <a:spLocks noChangeShapeType="1"/>
          </p:cNvSpPr>
          <p:nvPr/>
        </p:nvSpPr>
        <p:spPr bwMode="auto">
          <a:xfrm>
            <a:off x="6983413" y="2868613"/>
            <a:ext cx="692150" cy="1509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4069" name="Line 117"/>
          <p:cNvSpPr>
            <a:spLocks noChangeShapeType="1"/>
          </p:cNvSpPr>
          <p:nvPr/>
        </p:nvSpPr>
        <p:spPr bwMode="auto">
          <a:xfrm flipV="1">
            <a:off x="6013450" y="4335463"/>
            <a:ext cx="170338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2" name="Group 125"/>
          <p:cNvGrpSpPr>
            <a:grpSpLocks/>
          </p:cNvGrpSpPr>
          <p:nvPr/>
        </p:nvGrpSpPr>
        <p:grpSpPr bwMode="auto">
          <a:xfrm>
            <a:off x="7259638" y="3381375"/>
            <a:ext cx="1620837" cy="2074863"/>
            <a:chOff x="4564" y="2130"/>
            <a:chExt cx="1021" cy="1307"/>
          </a:xfrm>
        </p:grpSpPr>
        <p:sp>
          <p:nvSpPr>
            <p:cNvPr id="27703" name="Line 92"/>
            <p:cNvSpPr>
              <a:spLocks noChangeShapeType="1"/>
            </p:cNvSpPr>
            <p:nvPr/>
          </p:nvSpPr>
          <p:spPr bwMode="auto">
            <a:xfrm flipH="1" flipV="1">
              <a:off x="4808" y="2828"/>
              <a:ext cx="53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4" name="Line 93"/>
            <p:cNvSpPr>
              <a:spLocks noChangeShapeType="1"/>
            </p:cNvSpPr>
            <p:nvPr/>
          </p:nvSpPr>
          <p:spPr bwMode="auto">
            <a:xfrm flipH="1" flipV="1">
              <a:off x="4843" y="2846"/>
              <a:ext cx="490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5" name="Line 94"/>
            <p:cNvSpPr>
              <a:spLocks noChangeShapeType="1"/>
            </p:cNvSpPr>
            <p:nvPr/>
          </p:nvSpPr>
          <p:spPr bwMode="auto">
            <a:xfrm flipH="1" flipV="1">
              <a:off x="4818" y="2828"/>
              <a:ext cx="638" cy="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Line 95"/>
            <p:cNvSpPr>
              <a:spLocks noChangeShapeType="1"/>
            </p:cNvSpPr>
            <p:nvPr/>
          </p:nvSpPr>
          <p:spPr bwMode="auto">
            <a:xfrm flipH="1">
              <a:off x="4818" y="2233"/>
              <a:ext cx="375" cy="6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Line 96"/>
            <p:cNvSpPr>
              <a:spLocks noChangeShapeType="1"/>
            </p:cNvSpPr>
            <p:nvPr/>
          </p:nvSpPr>
          <p:spPr bwMode="auto">
            <a:xfrm flipH="1">
              <a:off x="4835" y="2459"/>
              <a:ext cx="602" cy="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" name="Group 100"/>
            <p:cNvGrpSpPr>
              <a:grpSpLocks/>
            </p:cNvGrpSpPr>
            <p:nvPr/>
          </p:nvGrpSpPr>
          <p:grpSpPr bwMode="auto">
            <a:xfrm>
              <a:off x="5269" y="2759"/>
              <a:ext cx="316" cy="303"/>
              <a:chOff x="3464" y="1275"/>
              <a:chExt cx="395" cy="329"/>
            </a:xfrm>
          </p:grpSpPr>
          <p:pic>
            <p:nvPicPr>
              <p:cNvPr id="27719" name="Picture 101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60" name="Object 102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36" name="Clip" r:id="rId11" imgW="1305000" imgH="1085760" progId="">
                  <p:embed/>
                </p:oleObj>
              </a:graphicData>
            </a:graphic>
          </p:graphicFrame>
        </p:grpSp>
        <p:grpSp>
          <p:nvGrpSpPr>
            <p:cNvPr id="14" name="Group 103"/>
            <p:cNvGrpSpPr>
              <a:grpSpLocks/>
            </p:cNvGrpSpPr>
            <p:nvPr/>
          </p:nvGrpSpPr>
          <p:grpSpPr bwMode="auto">
            <a:xfrm>
              <a:off x="5166" y="3081"/>
              <a:ext cx="316" cy="303"/>
              <a:chOff x="3464" y="1275"/>
              <a:chExt cx="395" cy="329"/>
            </a:xfrm>
          </p:grpSpPr>
          <p:pic>
            <p:nvPicPr>
              <p:cNvPr id="27718" name="Picture 104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59" name="Object 105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35" name="Clip" r:id="rId12" imgW="1305000" imgH="1085760" progId="">
                  <p:embed/>
                </p:oleObj>
              </a:graphicData>
            </a:graphic>
          </p:graphicFrame>
        </p:grpSp>
        <p:grpSp>
          <p:nvGrpSpPr>
            <p:cNvPr id="15" name="Group 106"/>
            <p:cNvGrpSpPr>
              <a:grpSpLocks/>
            </p:cNvGrpSpPr>
            <p:nvPr/>
          </p:nvGrpSpPr>
          <p:grpSpPr bwMode="auto">
            <a:xfrm>
              <a:off x="5262" y="2375"/>
              <a:ext cx="316" cy="303"/>
              <a:chOff x="3464" y="1275"/>
              <a:chExt cx="395" cy="329"/>
            </a:xfrm>
          </p:grpSpPr>
          <p:pic>
            <p:nvPicPr>
              <p:cNvPr id="27717" name="Picture 107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58" name="Object 108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34" name="Clip" r:id="rId13" imgW="1305000" imgH="1085760" progId="">
                  <p:embed/>
                </p:oleObj>
              </a:graphicData>
            </a:graphic>
          </p:graphicFrame>
        </p:grpSp>
        <p:grpSp>
          <p:nvGrpSpPr>
            <p:cNvPr id="16" name="Group 109"/>
            <p:cNvGrpSpPr>
              <a:grpSpLocks/>
            </p:cNvGrpSpPr>
            <p:nvPr/>
          </p:nvGrpSpPr>
          <p:grpSpPr bwMode="auto">
            <a:xfrm>
              <a:off x="5026" y="2130"/>
              <a:ext cx="316" cy="303"/>
              <a:chOff x="3464" y="1275"/>
              <a:chExt cx="395" cy="329"/>
            </a:xfrm>
          </p:grpSpPr>
          <p:pic>
            <p:nvPicPr>
              <p:cNvPr id="27716" name="Picture 110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57" name="Object 111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33" name="Clip" r:id="rId14" imgW="1305000" imgH="1085760" progId="">
                  <p:embed/>
                </p:oleObj>
              </a:graphicData>
            </a:graphic>
          </p:graphicFrame>
        </p:grpSp>
        <p:grpSp>
          <p:nvGrpSpPr>
            <p:cNvPr id="17" name="Group 97"/>
            <p:cNvGrpSpPr>
              <a:grpSpLocks/>
            </p:cNvGrpSpPr>
            <p:nvPr/>
          </p:nvGrpSpPr>
          <p:grpSpPr bwMode="auto">
            <a:xfrm>
              <a:off x="4720" y="3134"/>
              <a:ext cx="316" cy="303"/>
              <a:chOff x="3464" y="1275"/>
              <a:chExt cx="395" cy="329"/>
            </a:xfrm>
          </p:grpSpPr>
          <p:pic>
            <p:nvPicPr>
              <p:cNvPr id="27715" name="Picture 98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56" name="Object 99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32" name="Clip" r:id="rId15" imgW="1305000" imgH="1085760" progId="">
                  <p:embed/>
                </p:oleObj>
              </a:graphicData>
            </a:graphic>
          </p:graphicFrame>
        </p:grpSp>
        <p:grpSp>
          <p:nvGrpSpPr>
            <p:cNvPr id="18" name="Group 112"/>
            <p:cNvGrpSpPr>
              <a:grpSpLocks/>
            </p:cNvGrpSpPr>
            <p:nvPr/>
          </p:nvGrpSpPr>
          <p:grpSpPr bwMode="auto">
            <a:xfrm>
              <a:off x="4564" y="2655"/>
              <a:ext cx="535" cy="443"/>
              <a:chOff x="3464" y="1275"/>
              <a:chExt cx="395" cy="329"/>
            </a:xfrm>
          </p:grpSpPr>
          <p:pic>
            <p:nvPicPr>
              <p:cNvPr id="27714" name="Picture 113" descr="kw_skype_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7655" name="Object 114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1031" name="Clip" r:id="rId16" imgW="1305000" imgH="1085760" progId="">
                  <p:embed/>
                </p:oleObj>
              </a:graphicData>
            </a:graphic>
          </p:graphicFrame>
        </p:grpSp>
      </p:grpSp>
      <p:grpSp>
        <p:nvGrpSpPr>
          <p:cNvPr id="19" name="Group 123"/>
          <p:cNvGrpSpPr>
            <a:grpSpLocks/>
          </p:cNvGrpSpPr>
          <p:nvPr/>
        </p:nvGrpSpPr>
        <p:grpSpPr bwMode="auto">
          <a:xfrm>
            <a:off x="5867400" y="1235075"/>
            <a:ext cx="3025775" cy="1425575"/>
            <a:chOff x="3696" y="778"/>
            <a:chExt cx="1906" cy="898"/>
          </a:xfrm>
        </p:grpSpPr>
        <p:grpSp>
          <p:nvGrpSpPr>
            <p:cNvPr id="20" name="Group 121"/>
            <p:cNvGrpSpPr>
              <a:grpSpLocks/>
            </p:cNvGrpSpPr>
            <p:nvPr/>
          </p:nvGrpSpPr>
          <p:grpSpPr bwMode="auto">
            <a:xfrm>
              <a:off x="3696" y="1085"/>
              <a:ext cx="1416" cy="591"/>
              <a:chOff x="3696" y="1085"/>
              <a:chExt cx="1416" cy="591"/>
            </a:xfrm>
          </p:grpSpPr>
          <p:grpSp>
            <p:nvGrpSpPr>
              <p:cNvPr id="21" name="Group 44"/>
              <p:cNvGrpSpPr>
                <a:grpSpLocks/>
              </p:cNvGrpSpPr>
              <p:nvPr/>
            </p:nvGrpSpPr>
            <p:grpSpPr bwMode="auto">
              <a:xfrm>
                <a:off x="3696" y="1373"/>
                <a:ext cx="316" cy="303"/>
                <a:chOff x="3464" y="1275"/>
                <a:chExt cx="395" cy="329"/>
              </a:xfrm>
            </p:grpSpPr>
            <p:pic>
              <p:nvPicPr>
                <p:cNvPr id="27702" name="Picture 4" descr="kw_skype_logo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464" y="1427"/>
                  <a:ext cx="395" cy="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aphicFrame>
              <p:nvGraphicFramePr>
                <p:cNvPr id="27654" name="Object 23"/>
                <p:cNvGraphicFramePr>
                  <a:graphicFrameLocks noChangeAspect="1"/>
                </p:cNvGraphicFramePr>
                <p:nvPr/>
              </p:nvGraphicFramePr>
              <p:xfrm>
                <a:off x="3523" y="1275"/>
                <a:ext cx="280" cy="209"/>
              </p:xfrm>
              <a:graphic>
                <a:graphicData uri="http://schemas.openxmlformats.org/presentationml/2006/ole">
                  <p:oleObj spid="_x0000_s1030" name="Clip" r:id="rId17" imgW="1305000" imgH="1085760" progId="">
                    <p:embed/>
                  </p:oleObj>
                </a:graphicData>
              </a:graphic>
            </p:graphicFrame>
          </p:grpSp>
          <p:grpSp>
            <p:nvGrpSpPr>
              <p:cNvPr id="22" name="Group 48"/>
              <p:cNvGrpSpPr>
                <a:grpSpLocks/>
              </p:cNvGrpSpPr>
              <p:nvPr/>
            </p:nvGrpSpPr>
            <p:grpSpPr bwMode="auto">
              <a:xfrm>
                <a:off x="4219" y="1085"/>
                <a:ext cx="316" cy="303"/>
                <a:chOff x="3464" y="1275"/>
                <a:chExt cx="395" cy="329"/>
              </a:xfrm>
            </p:grpSpPr>
            <p:pic>
              <p:nvPicPr>
                <p:cNvPr id="27701" name="Picture 49" descr="kw_skype_logo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464" y="1427"/>
                  <a:ext cx="395" cy="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aphicFrame>
              <p:nvGraphicFramePr>
                <p:cNvPr id="27653" name="Object 50"/>
                <p:cNvGraphicFramePr>
                  <a:graphicFrameLocks noChangeAspect="1"/>
                </p:cNvGraphicFramePr>
                <p:nvPr/>
              </p:nvGraphicFramePr>
              <p:xfrm>
                <a:off x="3523" y="1275"/>
                <a:ext cx="280" cy="209"/>
              </p:xfrm>
              <a:graphic>
                <a:graphicData uri="http://schemas.openxmlformats.org/presentationml/2006/ole">
                  <p:oleObj spid="_x0000_s1029" name="Clip" r:id="rId18" imgW="1305000" imgH="1085760" progId="">
                    <p:embed/>
                  </p:oleObj>
                </a:graphicData>
              </a:graphic>
            </p:graphicFrame>
          </p:grpSp>
          <p:grpSp>
            <p:nvGrpSpPr>
              <p:cNvPr id="23" name="Group 51"/>
              <p:cNvGrpSpPr>
                <a:grpSpLocks/>
              </p:cNvGrpSpPr>
              <p:nvPr/>
            </p:nvGrpSpPr>
            <p:grpSpPr bwMode="auto">
              <a:xfrm>
                <a:off x="3888" y="1146"/>
                <a:ext cx="316" cy="303"/>
                <a:chOff x="3464" y="1275"/>
                <a:chExt cx="395" cy="329"/>
              </a:xfrm>
            </p:grpSpPr>
            <p:pic>
              <p:nvPicPr>
                <p:cNvPr id="27700" name="Picture 52" descr="kw_skype_logo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464" y="1427"/>
                  <a:ext cx="395" cy="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aphicFrame>
              <p:nvGraphicFramePr>
                <p:cNvPr id="27652" name="Object 53"/>
                <p:cNvGraphicFramePr>
                  <a:graphicFrameLocks noChangeAspect="1"/>
                </p:cNvGraphicFramePr>
                <p:nvPr/>
              </p:nvGraphicFramePr>
              <p:xfrm>
                <a:off x="3523" y="1275"/>
                <a:ext cx="280" cy="209"/>
              </p:xfrm>
              <a:graphic>
                <a:graphicData uri="http://schemas.openxmlformats.org/presentationml/2006/ole">
                  <p:oleObj spid="_x0000_s1028" name="Clip" r:id="rId19" imgW="1305000" imgH="1085760" progId="">
                    <p:embed/>
                  </p:oleObj>
                </a:graphicData>
              </a:graphic>
            </p:graphicFrame>
          </p:grpSp>
          <p:grpSp>
            <p:nvGrpSpPr>
              <p:cNvPr id="24" name="Group 54"/>
              <p:cNvGrpSpPr>
                <a:grpSpLocks/>
              </p:cNvGrpSpPr>
              <p:nvPr/>
            </p:nvGrpSpPr>
            <p:grpSpPr bwMode="auto">
              <a:xfrm>
                <a:off x="4796" y="1373"/>
                <a:ext cx="316" cy="303"/>
                <a:chOff x="3464" y="1275"/>
                <a:chExt cx="395" cy="329"/>
              </a:xfrm>
            </p:grpSpPr>
            <p:pic>
              <p:nvPicPr>
                <p:cNvPr id="27699" name="Picture 55" descr="kw_skype_logo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464" y="1427"/>
                  <a:ext cx="395" cy="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aphicFrame>
              <p:nvGraphicFramePr>
                <p:cNvPr id="27651" name="Object 56"/>
                <p:cNvGraphicFramePr>
                  <a:graphicFrameLocks noChangeAspect="1"/>
                </p:cNvGraphicFramePr>
                <p:nvPr/>
              </p:nvGraphicFramePr>
              <p:xfrm>
                <a:off x="3523" y="1275"/>
                <a:ext cx="280" cy="209"/>
              </p:xfrm>
              <a:graphic>
                <a:graphicData uri="http://schemas.openxmlformats.org/presentationml/2006/ole">
                  <p:oleObj spid="_x0000_s1027" name="Clip" r:id="rId20" imgW="1305000" imgH="1085760" progId="">
                    <p:embed/>
                  </p:oleObj>
                </a:graphicData>
              </a:graphic>
            </p:graphicFrame>
          </p:grpSp>
          <p:grpSp>
            <p:nvGrpSpPr>
              <p:cNvPr id="25" name="Group 57"/>
              <p:cNvGrpSpPr>
                <a:grpSpLocks/>
              </p:cNvGrpSpPr>
              <p:nvPr/>
            </p:nvGrpSpPr>
            <p:grpSpPr bwMode="auto">
              <a:xfrm>
                <a:off x="4560" y="1128"/>
                <a:ext cx="316" cy="303"/>
                <a:chOff x="3464" y="1275"/>
                <a:chExt cx="395" cy="329"/>
              </a:xfrm>
            </p:grpSpPr>
            <p:pic>
              <p:nvPicPr>
                <p:cNvPr id="27698" name="Picture 58" descr="kw_skype_logo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464" y="1427"/>
                  <a:ext cx="395" cy="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aphicFrame>
              <p:nvGraphicFramePr>
                <p:cNvPr id="27650" name="Object 59"/>
                <p:cNvGraphicFramePr>
                  <a:graphicFrameLocks noChangeAspect="1"/>
                </p:cNvGraphicFramePr>
                <p:nvPr/>
              </p:nvGraphicFramePr>
              <p:xfrm>
                <a:off x="3523" y="1275"/>
                <a:ext cx="280" cy="209"/>
              </p:xfrm>
              <a:graphic>
                <a:graphicData uri="http://schemas.openxmlformats.org/presentationml/2006/ole">
                  <p:oleObj spid="_x0000_s1026" name="Clip" r:id="rId21" imgW="1305000" imgH="1085760" progId="">
                    <p:embed/>
                  </p:oleObj>
                </a:graphicData>
              </a:graphic>
            </p:graphicFrame>
          </p:grpSp>
        </p:grpSp>
        <p:sp>
          <p:nvSpPr>
            <p:cNvPr id="27692" name="Text Box 118"/>
            <p:cNvSpPr txBox="1">
              <a:spLocks noChangeArrowheads="1"/>
            </p:cNvSpPr>
            <p:nvPr/>
          </p:nvSpPr>
          <p:spPr bwMode="auto">
            <a:xfrm>
              <a:off x="4115" y="778"/>
              <a:ext cx="148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2000"/>
                <a:t>Skype clients (SC)</a:t>
              </a:r>
            </a:p>
          </p:txBody>
        </p:sp>
      </p:grpSp>
      <p:sp>
        <p:nvSpPr>
          <p:cNvPr id="254071" name="Text Box 119"/>
          <p:cNvSpPr txBox="1">
            <a:spLocks noChangeArrowheads="1"/>
          </p:cNvSpPr>
          <p:nvPr/>
        </p:nvSpPr>
        <p:spPr bwMode="auto">
          <a:xfrm>
            <a:off x="7242175" y="2746375"/>
            <a:ext cx="1522413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2000"/>
              <a:t>Supernode </a:t>
            </a:r>
          </a:p>
          <a:p>
            <a:pPr marL="342900" indent="-342900"/>
            <a:r>
              <a:rPr lang="en-US" sz="2000"/>
              <a:t>(SN)</a:t>
            </a:r>
          </a:p>
        </p:txBody>
      </p:sp>
      <p:grpSp>
        <p:nvGrpSpPr>
          <p:cNvPr id="26" name="Group 127"/>
          <p:cNvGrpSpPr>
            <a:grpSpLocks/>
          </p:cNvGrpSpPr>
          <p:nvPr/>
        </p:nvGrpSpPr>
        <p:grpSpPr bwMode="auto">
          <a:xfrm>
            <a:off x="4189413" y="1677988"/>
            <a:ext cx="1574800" cy="1476375"/>
            <a:chOff x="2639" y="1057"/>
            <a:chExt cx="992" cy="930"/>
          </a:xfrm>
        </p:grpSpPr>
        <p:grpSp>
          <p:nvGrpSpPr>
            <p:cNvPr id="27" name="Group 6"/>
            <p:cNvGrpSpPr>
              <a:grpSpLocks/>
            </p:cNvGrpSpPr>
            <p:nvPr/>
          </p:nvGrpSpPr>
          <p:grpSpPr bwMode="auto">
            <a:xfrm>
              <a:off x="2974" y="1057"/>
              <a:ext cx="269" cy="547"/>
              <a:chOff x="4180" y="783"/>
              <a:chExt cx="150" cy="307"/>
            </a:xfrm>
          </p:grpSpPr>
          <p:sp>
            <p:nvSpPr>
              <p:cNvPr id="27683" name="AutoShape 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84" name="Rectangle 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85" name="Rectangle 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86" name="AutoShape 1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87" name="Line 1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88" name="Line 1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89" name="Rectangle 1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90" name="Rectangle 1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682" name="Text Box 120"/>
            <p:cNvSpPr txBox="1">
              <a:spLocks noChangeArrowheads="1"/>
            </p:cNvSpPr>
            <p:nvPr/>
          </p:nvSpPr>
          <p:spPr bwMode="auto">
            <a:xfrm>
              <a:off x="2639" y="1603"/>
              <a:ext cx="992" cy="38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 algn="ctr">
                <a:lnSpc>
                  <a:spcPct val="75000"/>
                </a:lnSpc>
              </a:pPr>
              <a:r>
                <a:rPr lang="en-US" sz="2000"/>
                <a:t>Skype </a:t>
              </a:r>
            </a:p>
            <a:p>
              <a:pPr marL="342900" indent="-342900" algn="ctr">
                <a:lnSpc>
                  <a:spcPct val="75000"/>
                </a:lnSpc>
              </a:pPr>
              <a:r>
                <a:rPr lang="en-US" sz="2000"/>
                <a:t>login server</a:t>
              </a:r>
            </a:p>
          </p:txBody>
        </p:sp>
      </p:grpSp>
      <p:sp>
        <p:nvSpPr>
          <p:cNvPr id="6" name="Footer Placeholder 2"/>
          <p:cNvSpPr txBox="1">
            <a:spLocks noGrp="1"/>
          </p:cNvSpPr>
          <p:nvPr/>
        </p:nvSpPr>
        <p:spPr bwMode="auto">
          <a:xfrm>
            <a:off x="7618413" y="6532563"/>
            <a:ext cx="1452562" cy="2857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latin typeface="Arial" charset="0"/>
                <a:cs typeface="Arial" charset="0"/>
              </a:rPr>
              <a:t>Application  2-</a:t>
            </a:r>
            <a:fld id="{E059A684-C3C0-47FB-8EBD-8C2A5FA318E2}" type="slidenum">
              <a:rPr lang="en-US" sz="1200">
                <a:latin typeface="Arial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sz="12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067" grpId="0" animBg="1"/>
      <p:bldP spid="254068" grpId="0" animBg="1"/>
      <p:bldP spid="25406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3" name="Rectangle 2"/>
          <p:cNvSpPr>
            <a:spLocks noGrp="1" noChangeArrowheads="1"/>
          </p:cNvSpPr>
          <p:nvPr>
            <p:ph type="title"/>
          </p:nvPr>
        </p:nvSpPr>
        <p:spPr>
          <a:xfrm>
            <a:off x="488950" y="0"/>
            <a:ext cx="7772400" cy="1143000"/>
          </a:xfrm>
        </p:spPr>
        <p:txBody>
          <a:bodyPr/>
          <a:lstStyle/>
          <a:p>
            <a:r>
              <a:rPr lang="en-US" smtClean="0"/>
              <a:t>Peers as relays</a:t>
            </a:r>
          </a:p>
        </p:txBody>
      </p:sp>
      <p:sp>
        <p:nvSpPr>
          <p:cNvPr id="286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343024"/>
            <a:ext cx="3997325" cy="551497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problem when both Alice and Bob are behind  “NATs”.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NAT prevents an outside peer from initiating a call to insider peer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solution: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using Alice’s and Bob’s SNs,</a:t>
            </a:r>
            <a:r>
              <a:rPr lang="en-US" sz="2000" i="1" dirty="0" smtClean="0">
                <a:solidFill>
                  <a:srgbClr val="FF0000"/>
                </a:solidFill>
              </a:rPr>
              <a:t> relay</a:t>
            </a:r>
            <a:r>
              <a:rPr lang="en-US" sz="2000" dirty="0" smtClean="0"/>
              <a:t> is chosen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each peer initiates session with relay.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peers can now communicate through NATs via relay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Alternatively, wait until we cover NATs in chapter 5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some NATs support NAT transversal, that allows host to communicate with the NAT and allow incoming connections on specific ports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83113" y="1174750"/>
            <a:ext cx="4129087" cy="3814763"/>
            <a:chOff x="2993" y="1085"/>
            <a:chExt cx="2601" cy="2403"/>
          </a:xfrm>
        </p:grpSpPr>
        <p:sp>
          <p:nvSpPr>
            <p:cNvPr id="28696" name="Line 5"/>
            <p:cNvSpPr>
              <a:spLocks noChangeShapeType="1"/>
            </p:cNvSpPr>
            <p:nvPr/>
          </p:nvSpPr>
          <p:spPr bwMode="auto">
            <a:xfrm>
              <a:off x="3941" y="1599"/>
              <a:ext cx="401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Line 6"/>
            <p:cNvSpPr>
              <a:spLocks noChangeShapeType="1"/>
            </p:cNvSpPr>
            <p:nvPr/>
          </p:nvSpPr>
          <p:spPr bwMode="auto">
            <a:xfrm>
              <a:off x="4063" y="1232"/>
              <a:ext cx="314" cy="6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Line 7"/>
            <p:cNvSpPr>
              <a:spLocks noChangeShapeType="1"/>
            </p:cNvSpPr>
            <p:nvPr/>
          </p:nvSpPr>
          <p:spPr bwMode="auto">
            <a:xfrm flipH="1">
              <a:off x="4352" y="1127"/>
              <a:ext cx="9" cy="6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Line 8"/>
            <p:cNvSpPr>
              <a:spLocks noChangeShapeType="1"/>
            </p:cNvSpPr>
            <p:nvPr/>
          </p:nvSpPr>
          <p:spPr bwMode="auto">
            <a:xfrm flipH="1">
              <a:off x="4369" y="1457"/>
              <a:ext cx="602" cy="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4098" y="1653"/>
              <a:ext cx="535" cy="443"/>
              <a:chOff x="3464" y="1275"/>
              <a:chExt cx="395" cy="329"/>
            </a:xfrm>
          </p:grpSpPr>
          <p:pic>
            <p:nvPicPr>
              <p:cNvPr id="28751" name="Picture 10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90" name="Object 11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66" name="Clip" r:id="rId5" imgW="1305000" imgH="1085760" progId="">
                  <p:embed/>
                </p:oleObj>
              </a:graphicData>
            </a:graphic>
          </p:graphicFrame>
        </p:grpSp>
        <p:sp>
          <p:nvSpPr>
            <p:cNvPr id="28701" name="Line 12"/>
            <p:cNvSpPr>
              <a:spLocks noChangeShapeType="1"/>
            </p:cNvSpPr>
            <p:nvPr/>
          </p:nvSpPr>
          <p:spPr bwMode="auto">
            <a:xfrm flipV="1">
              <a:off x="3622" y="2775"/>
              <a:ext cx="61" cy="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2" name="Line 13"/>
            <p:cNvSpPr>
              <a:spLocks noChangeShapeType="1"/>
            </p:cNvSpPr>
            <p:nvPr/>
          </p:nvSpPr>
          <p:spPr bwMode="auto">
            <a:xfrm>
              <a:off x="3405" y="2181"/>
              <a:ext cx="313" cy="6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3" name="Line 14"/>
            <p:cNvSpPr>
              <a:spLocks noChangeShapeType="1"/>
            </p:cNvSpPr>
            <p:nvPr/>
          </p:nvSpPr>
          <p:spPr bwMode="auto">
            <a:xfrm>
              <a:off x="3265" y="2556"/>
              <a:ext cx="428" cy="2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Line 15"/>
            <p:cNvSpPr>
              <a:spLocks noChangeShapeType="1"/>
            </p:cNvSpPr>
            <p:nvPr/>
          </p:nvSpPr>
          <p:spPr bwMode="auto">
            <a:xfrm flipV="1">
              <a:off x="3117" y="2784"/>
              <a:ext cx="57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5" name="Line 16"/>
            <p:cNvSpPr>
              <a:spLocks noChangeShapeType="1"/>
            </p:cNvSpPr>
            <p:nvPr/>
          </p:nvSpPr>
          <p:spPr bwMode="auto">
            <a:xfrm flipV="1">
              <a:off x="3238" y="2818"/>
              <a:ext cx="472" cy="4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3125" y="3091"/>
              <a:ext cx="316" cy="303"/>
              <a:chOff x="3464" y="1275"/>
              <a:chExt cx="395" cy="329"/>
            </a:xfrm>
          </p:grpSpPr>
          <p:pic>
            <p:nvPicPr>
              <p:cNvPr id="28750" name="Picture 18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89" name="Object 19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65" name="Clip" r:id="rId6" imgW="1305000" imgH="1085760" progId="">
                  <p:embed/>
                </p:oleObj>
              </a:graphicData>
            </a:graphic>
          </p:graphicFrame>
        </p:grp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2993" y="2768"/>
              <a:ext cx="316" cy="303"/>
              <a:chOff x="3464" y="1275"/>
              <a:chExt cx="395" cy="329"/>
            </a:xfrm>
          </p:grpSpPr>
          <p:pic>
            <p:nvPicPr>
              <p:cNvPr id="28749" name="Picture 21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88" name="Object 22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64" name="Clip" r:id="rId7" imgW="1305000" imgH="1085760" progId="">
                  <p:embed/>
                </p:oleObj>
              </a:graphicData>
            </a:graphic>
          </p:graphicFrame>
        </p:grpSp>
        <p:grpSp>
          <p:nvGrpSpPr>
            <p:cNvPr id="7" name="Group 23"/>
            <p:cNvGrpSpPr>
              <a:grpSpLocks/>
            </p:cNvGrpSpPr>
            <p:nvPr/>
          </p:nvGrpSpPr>
          <p:grpSpPr bwMode="auto">
            <a:xfrm>
              <a:off x="3509" y="3185"/>
              <a:ext cx="316" cy="303"/>
              <a:chOff x="3464" y="1275"/>
              <a:chExt cx="395" cy="329"/>
            </a:xfrm>
          </p:grpSpPr>
          <p:pic>
            <p:nvPicPr>
              <p:cNvPr id="28748" name="Picture 24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87" name="Object 25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63" name="Clip" r:id="rId8" imgW="1305000" imgH="1085760" progId="">
                  <p:embed/>
                </p:oleObj>
              </a:graphicData>
            </a:graphic>
          </p:graphicFrame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3264" y="2174"/>
              <a:ext cx="316" cy="303"/>
              <a:chOff x="3464" y="1275"/>
              <a:chExt cx="395" cy="329"/>
            </a:xfrm>
          </p:grpSpPr>
          <p:pic>
            <p:nvPicPr>
              <p:cNvPr id="28747" name="Picture 27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86" name="Object 28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62" name="Clip" r:id="rId9" imgW="1305000" imgH="1085760" progId="">
                  <p:embed/>
                </p:oleObj>
              </a:graphicData>
            </a:graphic>
          </p:graphicFrame>
        </p:grpSp>
        <p:grpSp>
          <p:nvGrpSpPr>
            <p:cNvPr id="9" name="Group 29"/>
            <p:cNvGrpSpPr>
              <a:grpSpLocks/>
            </p:cNvGrpSpPr>
            <p:nvPr/>
          </p:nvGrpSpPr>
          <p:grpSpPr bwMode="auto">
            <a:xfrm>
              <a:off x="3019" y="2408"/>
              <a:ext cx="316" cy="303"/>
              <a:chOff x="3464" y="1275"/>
              <a:chExt cx="395" cy="329"/>
            </a:xfrm>
          </p:grpSpPr>
          <p:pic>
            <p:nvPicPr>
              <p:cNvPr id="28746" name="Picture 30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85" name="Object 31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61" name="Clip" r:id="rId10" imgW="1305000" imgH="1085760" progId="">
                  <p:embed/>
                </p:oleObj>
              </a:graphicData>
            </a:graphic>
          </p:graphicFrame>
        </p:grpSp>
        <p:grpSp>
          <p:nvGrpSpPr>
            <p:cNvPr id="10" name="Group 32"/>
            <p:cNvGrpSpPr>
              <a:grpSpLocks/>
            </p:cNvGrpSpPr>
            <p:nvPr/>
          </p:nvGrpSpPr>
          <p:grpSpPr bwMode="auto">
            <a:xfrm>
              <a:off x="3439" y="2610"/>
              <a:ext cx="535" cy="443"/>
              <a:chOff x="3464" y="1275"/>
              <a:chExt cx="395" cy="329"/>
            </a:xfrm>
          </p:grpSpPr>
          <p:pic>
            <p:nvPicPr>
              <p:cNvPr id="28745" name="Picture 33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84" name="Object 34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60" name="Clip" r:id="rId11" imgW="1305000" imgH="1085760" progId="">
                  <p:embed/>
                </p:oleObj>
              </a:graphicData>
            </a:graphic>
          </p:graphicFrame>
        </p:grpSp>
        <p:sp>
          <p:nvSpPr>
            <p:cNvPr id="28712" name="Line 35"/>
            <p:cNvSpPr>
              <a:spLocks noChangeShapeType="1"/>
            </p:cNvSpPr>
            <p:nvPr/>
          </p:nvSpPr>
          <p:spPr bwMode="auto">
            <a:xfrm flipH="1">
              <a:off x="3736" y="1903"/>
              <a:ext cx="637" cy="8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3" name="Line 36"/>
            <p:cNvSpPr>
              <a:spLocks noChangeShapeType="1"/>
            </p:cNvSpPr>
            <p:nvPr/>
          </p:nvSpPr>
          <p:spPr bwMode="auto">
            <a:xfrm>
              <a:off x="4399" y="1807"/>
              <a:ext cx="436" cy="9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4" name="Line 37"/>
            <p:cNvSpPr>
              <a:spLocks noChangeShapeType="1"/>
            </p:cNvSpPr>
            <p:nvPr/>
          </p:nvSpPr>
          <p:spPr bwMode="auto">
            <a:xfrm flipV="1">
              <a:off x="3788" y="2731"/>
              <a:ext cx="107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5" name="Line 38"/>
            <p:cNvSpPr>
              <a:spLocks noChangeShapeType="1"/>
            </p:cNvSpPr>
            <p:nvPr/>
          </p:nvSpPr>
          <p:spPr bwMode="auto">
            <a:xfrm flipH="1" flipV="1">
              <a:off x="4817" y="2828"/>
              <a:ext cx="53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6" name="Line 39"/>
            <p:cNvSpPr>
              <a:spLocks noChangeShapeType="1"/>
            </p:cNvSpPr>
            <p:nvPr/>
          </p:nvSpPr>
          <p:spPr bwMode="auto">
            <a:xfrm flipH="1" flipV="1">
              <a:off x="4852" y="2846"/>
              <a:ext cx="490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7" name="Line 40"/>
            <p:cNvSpPr>
              <a:spLocks noChangeShapeType="1"/>
            </p:cNvSpPr>
            <p:nvPr/>
          </p:nvSpPr>
          <p:spPr bwMode="auto">
            <a:xfrm flipH="1" flipV="1">
              <a:off x="4827" y="2828"/>
              <a:ext cx="638" cy="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8" name="Line 41"/>
            <p:cNvSpPr>
              <a:spLocks noChangeShapeType="1"/>
            </p:cNvSpPr>
            <p:nvPr/>
          </p:nvSpPr>
          <p:spPr bwMode="auto">
            <a:xfrm flipH="1">
              <a:off x="4827" y="2233"/>
              <a:ext cx="375" cy="6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9" name="Line 42"/>
            <p:cNvSpPr>
              <a:spLocks noChangeShapeType="1"/>
            </p:cNvSpPr>
            <p:nvPr/>
          </p:nvSpPr>
          <p:spPr bwMode="auto">
            <a:xfrm flipH="1">
              <a:off x="4844" y="2459"/>
              <a:ext cx="602" cy="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" name="Group 43"/>
            <p:cNvGrpSpPr>
              <a:grpSpLocks/>
            </p:cNvGrpSpPr>
            <p:nvPr/>
          </p:nvGrpSpPr>
          <p:grpSpPr bwMode="auto">
            <a:xfrm>
              <a:off x="5278" y="2759"/>
              <a:ext cx="316" cy="303"/>
              <a:chOff x="3464" y="1275"/>
              <a:chExt cx="395" cy="329"/>
            </a:xfrm>
          </p:grpSpPr>
          <p:pic>
            <p:nvPicPr>
              <p:cNvPr id="28744" name="Picture 44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83" name="Object 45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59" name="Clip" r:id="rId12" imgW="1305000" imgH="1085760" progId="">
                  <p:embed/>
                </p:oleObj>
              </a:graphicData>
            </a:graphic>
          </p:graphicFrame>
        </p:grpSp>
        <p:grpSp>
          <p:nvGrpSpPr>
            <p:cNvPr id="12" name="Group 46"/>
            <p:cNvGrpSpPr>
              <a:grpSpLocks/>
            </p:cNvGrpSpPr>
            <p:nvPr/>
          </p:nvGrpSpPr>
          <p:grpSpPr bwMode="auto">
            <a:xfrm>
              <a:off x="5175" y="3081"/>
              <a:ext cx="316" cy="303"/>
              <a:chOff x="3464" y="1275"/>
              <a:chExt cx="395" cy="329"/>
            </a:xfrm>
          </p:grpSpPr>
          <p:pic>
            <p:nvPicPr>
              <p:cNvPr id="28743" name="Picture 47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82" name="Object 48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58" name="Clip" r:id="rId13" imgW="1305000" imgH="1085760" progId="">
                  <p:embed/>
                </p:oleObj>
              </a:graphicData>
            </a:graphic>
          </p:graphicFrame>
        </p:grpSp>
        <p:grpSp>
          <p:nvGrpSpPr>
            <p:cNvPr id="13" name="Group 49"/>
            <p:cNvGrpSpPr>
              <a:grpSpLocks/>
            </p:cNvGrpSpPr>
            <p:nvPr/>
          </p:nvGrpSpPr>
          <p:grpSpPr bwMode="auto">
            <a:xfrm>
              <a:off x="5271" y="2375"/>
              <a:ext cx="316" cy="303"/>
              <a:chOff x="3464" y="1275"/>
              <a:chExt cx="395" cy="329"/>
            </a:xfrm>
          </p:grpSpPr>
          <p:pic>
            <p:nvPicPr>
              <p:cNvPr id="28742" name="Picture 50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81" name="Object 51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57" name="Clip" r:id="rId14" imgW="1305000" imgH="1085760" progId="">
                  <p:embed/>
                </p:oleObj>
              </a:graphicData>
            </a:graphic>
          </p:graphicFrame>
        </p:grpSp>
        <p:grpSp>
          <p:nvGrpSpPr>
            <p:cNvPr id="14" name="Group 52"/>
            <p:cNvGrpSpPr>
              <a:grpSpLocks/>
            </p:cNvGrpSpPr>
            <p:nvPr/>
          </p:nvGrpSpPr>
          <p:grpSpPr bwMode="auto">
            <a:xfrm>
              <a:off x="5035" y="2130"/>
              <a:ext cx="316" cy="303"/>
              <a:chOff x="3464" y="1275"/>
              <a:chExt cx="395" cy="329"/>
            </a:xfrm>
          </p:grpSpPr>
          <p:pic>
            <p:nvPicPr>
              <p:cNvPr id="28741" name="Picture 53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80" name="Object 54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56" name="Clip" r:id="rId15" imgW="1305000" imgH="1085760" progId="">
                  <p:embed/>
                </p:oleObj>
              </a:graphicData>
            </a:graphic>
          </p:graphicFrame>
        </p:grpSp>
        <p:grpSp>
          <p:nvGrpSpPr>
            <p:cNvPr id="15" name="Group 55"/>
            <p:cNvGrpSpPr>
              <a:grpSpLocks/>
            </p:cNvGrpSpPr>
            <p:nvPr/>
          </p:nvGrpSpPr>
          <p:grpSpPr bwMode="auto">
            <a:xfrm>
              <a:off x="4729" y="3134"/>
              <a:ext cx="316" cy="303"/>
              <a:chOff x="3464" y="1275"/>
              <a:chExt cx="395" cy="329"/>
            </a:xfrm>
          </p:grpSpPr>
          <p:pic>
            <p:nvPicPr>
              <p:cNvPr id="28740" name="Picture 56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79" name="Object 57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55" name="Clip" r:id="rId16" imgW="1305000" imgH="1085760" progId="">
                  <p:embed/>
                </p:oleObj>
              </a:graphicData>
            </a:graphic>
          </p:graphicFrame>
        </p:grpSp>
        <p:grpSp>
          <p:nvGrpSpPr>
            <p:cNvPr id="16" name="Group 58"/>
            <p:cNvGrpSpPr>
              <a:grpSpLocks/>
            </p:cNvGrpSpPr>
            <p:nvPr/>
          </p:nvGrpSpPr>
          <p:grpSpPr bwMode="auto">
            <a:xfrm>
              <a:off x="4573" y="2655"/>
              <a:ext cx="535" cy="443"/>
              <a:chOff x="3464" y="1275"/>
              <a:chExt cx="395" cy="329"/>
            </a:xfrm>
          </p:grpSpPr>
          <p:pic>
            <p:nvPicPr>
              <p:cNvPr id="28739" name="Picture 59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78" name="Object 60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54" name="Clip" r:id="rId17" imgW="1305000" imgH="1085760" progId="">
                  <p:embed/>
                </p:oleObj>
              </a:graphicData>
            </a:graphic>
          </p:graphicFrame>
        </p:grpSp>
        <p:grpSp>
          <p:nvGrpSpPr>
            <p:cNvPr id="17" name="Group 61"/>
            <p:cNvGrpSpPr>
              <a:grpSpLocks/>
            </p:cNvGrpSpPr>
            <p:nvPr/>
          </p:nvGrpSpPr>
          <p:grpSpPr bwMode="auto">
            <a:xfrm>
              <a:off x="3696" y="1373"/>
              <a:ext cx="316" cy="303"/>
              <a:chOff x="3464" y="1275"/>
              <a:chExt cx="395" cy="329"/>
            </a:xfrm>
          </p:grpSpPr>
          <p:pic>
            <p:nvPicPr>
              <p:cNvPr id="28738" name="Picture 62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77" name="Object 63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53" name="Clip" r:id="rId18" imgW="1305000" imgH="1085760" progId="">
                  <p:embed/>
                </p:oleObj>
              </a:graphicData>
            </a:graphic>
          </p:graphicFrame>
        </p:grpSp>
        <p:grpSp>
          <p:nvGrpSpPr>
            <p:cNvPr id="18" name="Group 64"/>
            <p:cNvGrpSpPr>
              <a:grpSpLocks/>
            </p:cNvGrpSpPr>
            <p:nvPr/>
          </p:nvGrpSpPr>
          <p:grpSpPr bwMode="auto">
            <a:xfrm>
              <a:off x="4219" y="1085"/>
              <a:ext cx="316" cy="303"/>
              <a:chOff x="3464" y="1275"/>
              <a:chExt cx="395" cy="329"/>
            </a:xfrm>
          </p:grpSpPr>
          <p:pic>
            <p:nvPicPr>
              <p:cNvPr id="28737" name="Picture 65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76" name="Object 66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52" name="Clip" r:id="rId19" imgW="1305000" imgH="1085760" progId="">
                  <p:embed/>
                </p:oleObj>
              </a:graphicData>
            </a:graphic>
          </p:graphicFrame>
        </p:grpSp>
        <p:grpSp>
          <p:nvGrpSpPr>
            <p:cNvPr id="19" name="Group 67"/>
            <p:cNvGrpSpPr>
              <a:grpSpLocks/>
            </p:cNvGrpSpPr>
            <p:nvPr/>
          </p:nvGrpSpPr>
          <p:grpSpPr bwMode="auto">
            <a:xfrm>
              <a:off x="3888" y="1146"/>
              <a:ext cx="316" cy="303"/>
              <a:chOff x="3464" y="1275"/>
              <a:chExt cx="395" cy="329"/>
            </a:xfrm>
          </p:grpSpPr>
          <p:pic>
            <p:nvPicPr>
              <p:cNvPr id="28736" name="Picture 68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75" name="Object 69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51" name="Clip" r:id="rId20" imgW="1305000" imgH="1085760" progId="">
                  <p:embed/>
                </p:oleObj>
              </a:graphicData>
            </a:graphic>
          </p:graphicFrame>
        </p:grpSp>
        <p:grpSp>
          <p:nvGrpSpPr>
            <p:cNvPr id="20" name="Group 70"/>
            <p:cNvGrpSpPr>
              <a:grpSpLocks/>
            </p:cNvGrpSpPr>
            <p:nvPr/>
          </p:nvGrpSpPr>
          <p:grpSpPr bwMode="auto">
            <a:xfrm>
              <a:off x="4796" y="1373"/>
              <a:ext cx="316" cy="303"/>
              <a:chOff x="3464" y="1275"/>
              <a:chExt cx="395" cy="329"/>
            </a:xfrm>
          </p:grpSpPr>
          <p:pic>
            <p:nvPicPr>
              <p:cNvPr id="28735" name="Picture 71" descr="kw_skype_logo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28674" name="Object 72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p:oleObj spid="_x0000_s2050" name="Clip" r:id="rId21" imgW="1305000" imgH="1085760" progId="">
                  <p:embed/>
                </p:oleObj>
              </a:graphicData>
            </a:graphic>
          </p:graphicFrame>
        </p:grpSp>
        <p:sp>
          <p:nvSpPr>
            <p:cNvPr id="28730" name="Freeform 73"/>
            <p:cNvSpPr>
              <a:spLocks/>
            </p:cNvSpPr>
            <p:nvPr/>
          </p:nvSpPr>
          <p:spPr bwMode="auto">
            <a:xfrm>
              <a:off x="3693" y="1228"/>
              <a:ext cx="1597" cy="2008"/>
            </a:xfrm>
            <a:custGeom>
              <a:avLst/>
              <a:gdLst>
                <a:gd name="T0" fmla="*/ 737 w 1597"/>
                <a:gd name="T1" fmla="*/ 0 h 2008"/>
                <a:gd name="T2" fmla="*/ 1474 w 1597"/>
                <a:gd name="T3" fmla="*/ 983 h 2008"/>
                <a:gd name="T4" fmla="*/ 0 w 1597"/>
                <a:gd name="T5" fmla="*/ 2008 h 2008"/>
                <a:gd name="T6" fmla="*/ 0 60000 65536"/>
                <a:gd name="T7" fmla="*/ 0 60000 65536"/>
                <a:gd name="T8" fmla="*/ 0 60000 65536"/>
                <a:gd name="T9" fmla="*/ 0 w 1597"/>
                <a:gd name="T10" fmla="*/ 0 h 2008"/>
                <a:gd name="T11" fmla="*/ 1597 w 1597"/>
                <a:gd name="T12" fmla="*/ 2008 h 20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97" h="2008">
                  <a:moveTo>
                    <a:pt x="737" y="0"/>
                  </a:moveTo>
                  <a:cubicBezTo>
                    <a:pt x="1167" y="324"/>
                    <a:pt x="1597" y="648"/>
                    <a:pt x="1474" y="983"/>
                  </a:cubicBezTo>
                  <a:cubicBezTo>
                    <a:pt x="1351" y="1318"/>
                    <a:pt x="675" y="1663"/>
                    <a:pt x="0" y="2008"/>
                  </a:cubicBez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1" name="Freeform 74"/>
            <p:cNvSpPr>
              <a:spLocks/>
            </p:cNvSpPr>
            <p:nvPr/>
          </p:nvSpPr>
          <p:spPr bwMode="auto">
            <a:xfrm>
              <a:off x="3685" y="1203"/>
              <a:ext cx="1615" cy="2075"/>
            </a:xfrm>
            <a:custGeom>
              <a:avLst/>
              <a:gdLst>
                <a:gd name="T0" fmla="*/ 745 w 1615"/>
                <a:gd name="T1" fmla="*/ 0 h 2075"/>
                <a:gd name="T2" fmla="*/ 1491 w 1615"/>
                <a:gd name="T3" fmla="*/ 1016 h 2075"/>
                <a:gd name="T4" fmla="*/ 0 w 1615"/>
                <a:gd name="T5" fmla="*/ 2075 h 2075"/>
                <a:gd name="T6" fmla="*/ 0 60000 65536"/>
                <a:gd name="T7" fmla="*/ 0 60000 65536"/>
                <a:gd name="T8" fmla="*/ 0 60000 65536"/>
                <a:gd name="T9" fmla="*/ 0 w 1615"/>
                <a:gd name="T10" fmla="*/ 0 h 2075"/>
                <a:gd name="T11" fmla="*/ 1615 w 1615"/>
                <a:gd name="T12" fmla="*/ 2075 h 207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15" h="2075">
                  <a:moveTo>
                    <a:pt x="745" y="0"/>
                  </a:moveTo>
                  <a:cubicBezTo>
                    <a:pt x="1180" y="335"/>
                    <a:pt x="1615" y="670"/>
                    <a:pt x="1491" y="1016"/>
                  </a:cubicBezTo>
                  <a:cubicBezTo>
                    <a:pt x="1367" y="1362"/>
                    <a:pt x="250" y="1899"/>
                    <a:pt x="0" y="2075"/>
                  </a:cubicBez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2" name="Freeform 75"/>
            <p:cNvSpPr>
              <a:spLocks/>
            </p:cNvSpPr>
            <p:nvPr/>
          </p:nvSpPr>
          <p:spPr bwMode="auto">
            <a:xfrm>
              <a:off x="3693" y="1203"/>
              <a:ext cx="1600" cy="2058"/>
            </a:xfrm>
            <a:custGeom>
              <a:avLst/>
              <a:gdLst>
                <a:gd name="T0" fmla="*/ 754 w 1600"/>
                <a:gd name="T1" fmla="*/ 0 h 2058"/>
                <a:gd name="T2" fmla="*/ 1474 w 1600"/>
                <a:gd name="T3" fmla="*/ 982 h 2058"/>
                <a:gd name="T4" fmla="*/ 0 w 1600"/>
                <a:gd name="T5" fmla="*/ 2058 h 2058"/>
                <a:gd name="T6" fmla="*/ 0 60000 65536"/>
                <a:gd name="T7" fmla="*/ 0 60000 65536"/>
                <a:gd name="T8" fmla="*/ 0 60000 65536"/>
                <a:gd name="T9" fmla="*/ 0 w 1600"/>
                <a:gd name="T10" fmla="*/ 0 h 2058"/>
                <a:gd name="T11" fmla="*/ 1600 w 1600"/>
                <a:gd name="T12" fmla="*/ 2058 h 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00" h="2058">
                  <a:moveTo>
                    <a:pt x="754" y="0"/>
                  </a:moveTo>
                  <a:cubicBezTo>
                    <a:pt x="1177" y="319"/>
                    <a:pt x="1600" y="639"/>
                    <a:pt x="1474" y="982"/>
                  </a:cubicBezTo>
                  <a:cubicBezTo>
                    <a:pt x="1348" y="1325"/>
                    <a:pt x="674" y="1691"/>
                    <a:pt x="0" y="2058"/>
                  </a:cubicBez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3" name="Line 76"/>
            <p:cNvSpPr>
              <a:spLocks noChangeShapeType="1"/>
            </p:cNvSpPr>
            <p:nvPr/>
          </p:nvSpPr>
          <p:spPr bwMode="auto">
            <a:xfrm flipH="1">
              <a:off x="3736" y="1516"/>
              <a:ext cx="127" cy="1169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4" name="Freeform 77"/>
            <p:cNvSpPr>
              <a:spLocks/>
            </p:cNvSpPr>
            <p:nvPr/>
          </p:nvSpPr>
          <p:spPr bwMode="auto">
            <a:xfrm>
              <a:off x="3719" y="1203"/>
              <a:ext cx="1577" cy="2067"/>
            </a:xfrm>
            <a:custGeom>
              <a:avLst/>
              <a:gdLst>
                <a:gd name="T0" fmla="*/ 720 w 1577"/>
                <a:gd name="T1" fmla="*/ 0 h 2067"/>
                <a:gd name="T2" fmla="*/ 1457 w 1577"/>
                <a:gd name="T3" fmla="*/ 999 h 2067"/>
                <a:gd name="T4" fmla="*/ 0 w 1577"/>
                <a:gd name="T5" fmla="*/ 2067 h 2067"/>
                <a:gd name="T6" fmla="*/ 0 60000 65536"/>
                <a:gd name="T7" fmla="*/ 0 60000 65536"/>
                <a:gd name="T8" fmla="*/ 0 60000 65536"/>
                <a:gd name="T9" fmla="*/ 0 w 1577"/>
                <a:gd name="T10" fmla="*/ 0 h 2067"/>
                <a:gd name="T11" fmla="*/ 1577 w 1577"/>
                <a:gd name="T12" fmla="*/ 2067 h 20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77" h="2067">
                  <a:moveTo>
                    <a:pt x="720" y="0"/>
                  </a:moveTo>
                  <a:cubicBezTo>
                    <a:pt x="1148" y="327"/>
                    <a:pt x="1577" y="655"/>
                    <a:pt x="1457" y="999"/>
                  </a:cubicBezTo>
                  <a:cubicBezTo>
                    <a:pt x="1337" y="1343"/>
                    <a:pt x="249" y="1892"/>
                    <a:pt x="0" y="2067"/>
                  </a:cubicBez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Footer Placeholder 2"/>
          <p:cNvSpPr txBox="1">
            <a:spLocks noGrp="1"/>
          </p:cNvSpPr>
          <p:nvPr/>
        </p:nvSpPr>
        <p:spPr bwMode="auto">
          <a:xfrm>
            <a:off x="7691438" y="6572250"/>
            <a:ext cx="1452562" cy="2857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latin typeface="Arial" charset="0"/>
                <a:cs typeface="Arial" charset="0"/>
              </a:rPr>
              <a:t>Application  2-</a:t>
            </a:r>
            <a:fld id="{DAB17FC4-5BB4-4778-9347-F2E19C471D55}" type="slidenum">
              <a:rPr lang="en-US" sz="1200">
                <a:latin typeface="Arial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sz="12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smtClean="0"/>
              <a:t>DHT Identifiers</a:t>
            </a: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457200" y="1455738"/>
            <a:ext cx="8686800" cy="452596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each key is mapped to an integer number</a:t>
            </a:r>
          </a:p>
          <a:p>
            <a:pPr lvl="1"/>
            <a:r>
              <a:rPr lang="en-US" dirty="0" smtClean="0"/>
              <a:t>e.g., key = h(“the sound of music”)</a:t>
            </a:r>
          </a:p>
          <a:p>
            <a:pPr lvl="1"/>
            <a:r>
              <a:rPr lang="en-US" dirty="0" smtClean="0"/>
              <a:t>Note: you cannot perform a </a:t>
            </a:r>
            <a:r>
              <a:rPr lang="en-US" i="1" dirty="0" smtClean="0"/>
              <a:t>search</a:t>
            </a:r>
            <a:r>
              <a:rPr lang="en-US" dirty="0" smtClean="0"/>
              <a:t> on a DHT, only a lookup, h(“sound of music”) is nothing like h(“the sound of music”)</a:t>
            </a:r>
          </a:p>
          <a:p>
            <a:r>
              <a:rPr lang="en-US" dirty="0" smtClean="0"/>
              <a:t>Each peer is also assigned an integer in the same range as the key!</a:t>
            </a:r>
          </a:p>
          <a:p>
            <a:pPr lvl="1"/>
            <a:r>
              <a:rPr lang="en-US" dirty="0" smtClean="0"/>
              <a:t>The space of keys must be huge so that keys don’t collide and so that peers don’t collide with keys</a:t>
            </a:r>
          </a:p>
          <a:p>
            <a:r>
              <a:rPr lang="en-US" dirty="0" smtClean="0"/>
              <a:t>E.g., sha-1 is a hash that takes a string of any length and generates a key with 128 bits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128</a:t>
            </a:r>
            <a:r>
              <a:rPr lang="en-US" dirty="0" smtClean="0"/>
              <a:t> is huge, so it is unlikely that two keys will collide</a:t>
            </a:r>
          </a:p>
          <a:p>
            <a:pPr lvl="1"/>
            <a:r>
              <a:rPr lang="en-US" dirty="0" smtClean="0"/>
              <a:t>It is very difficult to try make keys collide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>
          <a:xfrm>
            <a:off x="511175" y="0"/>
            <a:ext cx="7772400" cy="1143000"/>
          </a:xfrm>
        </p:spPr>
        <p:txBody>
          <a:bodyPr/>
          <a:lstStyle/>
          <a:p>
            <a:r>
              <a:rPr lang="en-US" smtClean="0"/>
              <a:t>How to assign keys to peers?</a:t>
            </a:r>
          </a:p>
        </p:txBody>
      </p:sp>
      <p:sp>
        <p:nvSpPr>
          <p:cNvPr id="95235" name="Content Placeholder 2"/>
          <p:cNvSpPr>
            <a:spLocks noGrp="1"/>
          </p:cNvSpPr>
          <p:nvPr>
            <p:ph idx="1"/>
          </p:nvPr>
        </p:nvSpPr>
        <p:spPr>
          <a:xfrm>
            <a:off x="633412" y="1200150"/>
            <a:ext cx="8053387" cy="4648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Approach: </a:t>
            </a:r>
          </a:p>
          <a:p>
            <a:pPr lvl="1"/>
            <a:r>
              <a:rPr lang="en-US" dirty="0" smtClean="0"/>
              <a:t>each peer knows a subset of key-value pairs</a:t>
            </a:r>
          </a:p>
          <a:p>
            <a:pPr lvl="1"/>
            <a:r>
              <a:rPr lang="en-US" dirty="0" smtClean="0"/>
              <a:t>To perform a query, we must find the peer that has the subset that contains the key-value we desire</a:t>
            </a:r>
          </a:p>
          <a:p>
            <a:r>
              <a:rPr lang="en-US" dirty="0" smtClean="0"/>
              <a:t>Central issue:</a:t>
            </a:r>
          </a:p>
          <a:p>
            <a:pPr lvl="1"/>
            <a:r>
              <a:rPr lang="en-US" dirty="0" smtClean="0"/>
              <a:t>assigning (key, value) pairs to peers.</a:t>
            </a:r>
          </a:p>
          <a:p>
            <a:r>
              <a:rPr lang="en-US" dirty="0" smtClean="0"/>
              <a:t>Approach 1: assign key to the peer that has the </a:t>
            </a:r>
            <a:r>
              <a:rPr lang="en-US" dirty="0" smtClean="0">
                <a:solidFill>
                  <a:srgbClr val="FF0000"/>
                </a:solidFill>
              </a:rPr>
              <a:t>closest</a:t>
            </a:r>
            <a:r>
              <a:rPr lang="en-US" dirty="0" smtClean="0"/>
              <a:t> ID.</a:t>
            </a:r>
          </a:p>
          <a:p>
            <a:r>
              <a:rPr lang="en-US" dirty="0" smtClean="0"/>
              <a:t>Approach 2: the key is assigned to the </a:t>
            </a:r>
            <a:r>
              <a:rPr lang="en-US" dirty="0" smtClean="0">
                <a:solidFill>
                  <a:srgbClr val="FF0000"/>
                </a:solidFill>
              </a:rPr>
              <a:t>immediate successor </a:t>
            </a:r>
            <a:r>
              <a:rPr lang="en-US" dirty="0" smtClean="0"/>
              <a:t>of the key.</a:t>
            </a:r>
          </a:p>
          <a:p>
            <a:pPr lvl="1"/>
            <a:r>
              <a:rPr lang="en-US" dirty="0" smtClean="0"/>
              <a:t>e.g.,: n=4; peers: 1,3,4,5,8,10,12,14; </a:t>
            </a:r>
          </a:p>
          <a:p>
            <a:pPr lvl="2"/>
            <a:r>
              <a:rPr lang="en-US" dirty="0" smtClean="0"/>
              <a:t>key = 13, then successor  peer = 14</a:t>
            </a:r>
          </a:p>
          <a:p>
            <a:pPr lvl="2"/>
            <a:r>
              <a:rPr lang="en-US" dirty="0" smtClean="0"/>
              <a:t>key = 15, then successor peer = 1 (circular counting)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2438400" y="1219200"/>
            <a:ext cx="3602038" cy="3570288"/>
            <a:chOff x="1066800" y="1676400"/>
            <a:chExt cx="3602330" cy="3569732"/>
          </a:xfrm>
        </p:grpSpPr>
        <p:sp>
          <p:nvSpPr>
            <p:cNvPr id="96263" name="Oval 3"/>
            <p:cNvSpPr>
              <a:spLocks noChangeArrowheads="1"/>
            </p:cNvSpPr>
            <p:nvPr/>
          </p:nvSpPr>
          <p:spPr bwMode="auto">
            <a:xfrm>
              <a:off x="2794354" y="4791480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4" name="Oval 4"/>
            <p:cNvSpPr>
              <a:spLocks noChangeArrowheads="1"/>
            </p:cNvSpPr>
            <p:nvPr/>
          </p:nvSpPr>
          <p:spPr bwMode="auto">
            <a:xfrm>
              <a:off x="1435115" y="2890435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5" name="Oval 5"/>
            <p:cNvSpPr>
              <a:spLocks noChangeArrowheads="1"/>
            </p:cNvSpPr>
            <p:nvPr/>
          </p:nvSpPr>
          <p:spPr bwMode="auto">
            <a:xfrm>
              <a:off x="1459562" y="3978242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6" name="Oval 6"/>
            <p:cNvSpPr>
              <a:spLocks noChangeArrowheads="1"/>
            </p:cNvSpPr>
            <p:nvPr/>
          </p:nvSpPr>
          <p:spPr bwMode="auto">
            <a:xfrm>
              <a:off x="3989799" y="2585616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7" name="Oval 7"/>
            <p:cNvSpPr>
              <a:spLocks noChangeArrowheads="1"/>
            </p:cNvSpPr>
            <p:nvPr/>
          </p:nvSpPr>
          <p:spPr bwMode="auto">
            <a:xfrm>
              <a:off x="4283160" y="3457025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8" name="Oval 8"/>
            <p:cNvSpPr>
              <a:spLocks noChangeArrowheads="1"/>
            </p:cNvSpPr>
            <p:nvPr/>
          </p:nvSpPr>
          <p:spPr bwMode="auto">
            <a:xfrm>
              <a:off x="4004467" y="4192313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9" name="Oval 9"/>
            <p:cNvSpPr>
              <a:spLocks noChangeArrowheads="1"/>
            </p:cNvSpPr>
            <p:nvPr/>
          </p:nvSpPr>
          <p:spPr bwMode="auto">
            <a:xfrm>
              <a:off x="1991278" y="4548323"/>
              <a:ext cx="96565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70" name="Oval 10"/>
            <p:cNvSpPr>
              <a:spLocks noChangeArrowheads="1"/>
            </p:cNvSpPr>
            <p:nvPr/>
          </p:nvSpPr>
          <p:spPr bwMode="auto">
            <a:xfrm>
              <a:off x="1376443" y="2050438"/>
              <a:ext cx="2927496" cy="27933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71" name="Text Box 11"/>
            <p:cNvSpPr txBox="1">
              <a:spLocks noChangeArrowheads="1"/>
            </p:cNvSpPr>
            <p:nvPr/>
          </p:nvSpPr>
          <p:spPr bwMode="auto">
            <a:xfrm>
              <a:off x="2895600" y="1676400"/>
              <a:ext cx="28886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96272" name="Rectangle 12"/>
            <p:cNvSpPr>
              <a:spLocks noChangeArrowheads="1"/>
            </p:cNvSpPr>
            <p:nvPr/>
          </p:nvSpPr>
          <p:spPr bwMode="auto">
            <a:xfrm>
              <a:off x="4114800" y="2514600"/>
              <a:ext cx="3257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96273" name="Rectangle 13"/>
            <p:cNvSpPr>
              <a:spLocks noChangeArrowheads="1"/>
            </p:cNvSpPr>
            <p:nvPr/>
          </p:nvSpPr>
          <p:spPr bwMode="auto">
            <a:xfrm>
              <a:off x="4343400" y="3352800"/>
              <a:ext cx="3257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96274" name="Rectangle 14"/>
            <p:cNvSpPr>
              <a:spLocks noChangeArrowheads="1"/>
            </p:cNvSpPr>
            <p:nvPr/>
          </p:nvSpPr>
          <p:spPr bwMode="auto">
            <a:xfrm>
              <a:off x="4114800" y="4114800"/>
              <a:ext cx="3257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96275" name="Rectangle 15"/>
            <p:cNvSpPr>
              <a:spLocks noChangeArrowheads="1"/>
            </p:cNvSpPr>
            <p:nvPr/>
          </p:nvSpPr>
          <p:spPr bwMode="auto">
            <a:xfrm>
              <a:off x="2743200" y="4876800"/>
              <a:ext cx="3257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96276" name="Rectangle 16"/>
            <p:cNvSpPr>
              <a:spLocks noChangeArrowheads="1"/>
            </p:cNvSpPr>
            <p:nvPr/>
          </p:nvSpPr>
          <p:spPr bwMode="auto">
            <a:xfrm>
              <a:off x="1676400" y="4648200"/>
              <a:ext cx="4299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10</a:t>
              </a:r>
            </a:p>
          </p:txBody>
        </p:sp>
        <p:sp>
          <p:nvSpPr>
            <p:cNvPr id="96277" name="Rectangle 17"/>
            <p:cNvSpPr>
              <a:spLocks noChangeArrowheads="1"/>
            </p:cNvSpPr>
            <p:nvPr/>
          </p:nvSpPr>
          <p:spPr bwMode="auto">
            <a:xfrm>
              <a:off x="1066800" y="3886200"/>
              <a:ext cx="4299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12</a:t>
              </a:r>
            </a:p>
          </p:txBody>
        </p:sp>
        <p:sp>
          <p:nvSpPr>
            <p:cNvPr id="96278" name="Rectangle 18"/>
            <p:cNvSpPr>
              <a:spLocks noChangeArrowheads="1"/>
            </p:cNvSpPr>
            <p:nvPr/>
          </p:nvSpPr>
          <p:spPr bwMode="auto">
            <a:xfrm>
              <a:off x="1066800" y="2667000"/>
              <a:ext cx="4299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15</a:t>
              </a:r>
            </a:p>
          </p:txBody>
        </p:sp>
        <p:sp>
          <p:nvSpPr>
            <p:cNvPr id="96279" name="Oval 28"/>
            <p:cNvSpPr>
              <a:spLocks noChangeArrowheads="1"/>
            </p:cNvSpPr>
            <p:nvPr/>
          </p:nvSpPr>
          <p:spPr bwMode="auto">
            <a:xfrm>
              <a:off x="2912920" y="2010882"/>
              <a:ext cx="96565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64" name="Straight Connector 63"/>
          <p:cNvCxnSpPr/>
          <p:nvPr/>
        </p:nvCxnSpPr>
        <p:spPr>
          <a:xfrm>
            <a:off x="4114800" y="1524000"/>
            <a:ext cx="1524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0800000" flipV="1">
            <a:off x="4191000" y="1600200"/>
            <a:ext cx="169863" cy="968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261" name="Title 67"/>
          <p:cNvSpPr>
            <a:spLocks noGrp="1"/>
          </p:cNvSpPr>
          <p:nvPr>
            <p:ph type="title"/>
          </p:nvPr>
        </p:nvSpPr>
        <p:spPr>
          <a:xfrm>
            <a:off x="522288" y="0"/>
            <a:ext cx="7772400" cy="1143000"/>
          </a:xfrm>
        </p:spPr>
        <p:txBody>
          <a:bodyPr/>
          <a:lstStyle/>
          <a:p>
            <a:r>
              <a:rPr lang="en-US" smtClean="0"/>
              <a:t>Circular DHT (1)</a:t>
            </a:r>
          </a:p>
        </p:txBody>
      </p:sp>
      <p:sp>
        <p:nvSpPr>
          <p:cNvPr id="96262" name="Content Placeholder 68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52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each peer </a:t>
            </a:r>
            <a:r>
              <a:rPr lang="en-US" i="1" dirty="0" smtClean="0"/>
              <a:t>only</a:t>
            </a:r>
            <a:r>
              <a:rPr lang="en-US" dirty="0" smtClean="0"/>
              <a:t> needs to be aware of immediate successor and predecessor.</a:t>
            </a:r>
          </a:p>
          <a:p>
            <a:r>
              <a:rPr lang="en-US" dirty="0" smtClean="0"/>
              <a:t>“overlay network”</a:t>
            </a:r>
          </a:p>
          <a:p>
            <a:pPr lvl="1"/>
            <a:r>
              <a:rPr lang="en-US" dirty="0" smtClean="0"/>
              <a:t>Neighbors might be geographically far apart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87375" y="277813"/>
            <a:ext cx="7772400" cy="965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smtClean="0"/>
              <a:t>Circular DHT  (2)</a:t>
            </a:r>
            <a:br>
              <a:rPr lang="en-US" sz="3600" smtClean="0"/>
            </a:br>
            <a:endParaRPr lang="en-US" sz="3600" smtClean="0"/>
          </a:p>
        </p:txBody>
      </p:sp>
      <p:sp>
        <p:nvSpPr>
          <p:cNvPr id="97283" name="Oval 3"/>
          <p:cNvSpPr>
            <a:spLocks noChangeArrowheads="1"/>
          </p:cNvSpPr>
          <p:nvPr/>
        </p:nvSpPr>
        <p:spPr bwMode="auto">
          <a:xfrm>
            <a:off x="4691063" y="5799138"/>
            <a:ext cx="125412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84" name="Oval 4"/>
          <p:cNvSpPr>
            <a:spLocks noChangeArrowheads="1"/>
          </p:cNvSpPr>
          <p:nvPr/>
        </p:nvSpPr>
        <p:spPr bwMode="auto">
          <a:xfrm>
            <a:off x="2925763" y="3205163"/>
            <a:ext cx="125412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85" name="Oval 5"/>
          <p:cNvSpPr>
            <a:spLocks noChangeArrowheads="1"/>
          </p:cNvSpPr>
          <p:nvPr/>
        </p:nvSpPr>
        <p:spPr bwMode="auto">
          <a:xfrm>
            <a:off x="2957513" y="4689475"/>
            <a:ext cx="125412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86" name="Oval 6"/>
          <p:cNvSpPr>
            <a:spLocks noChangeArrowheads="1"/>
          </p:cNvSpPr>
          <p:nvPr/>
        </p:nvSpPr>
        <p:spPr bwMode="auto">
          <a:xfrm>
            <a:off x="6243638" y="2789238"/>
            <a:ext cx="125412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87" name="Oval 7"/>
          <p:cNvSpPr>
            <a:spLocks noChangeArrowheads="1"/>
          </p:cNvSpPr>
          <p:nvPr/>
        </p:nvSpPr>
        <p:spPr bwMode="auto">
          <a:xfrm>
            <a:off x="6624638" y="3978275"/>
            <a:ext cx="125412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88" name="Oval 8"/>
          <p:cNvSpPr>
            <a:spLocks noChangeArrowheads="1"/>
          </p:cNvSpPr>
          <p:nvPr/>
        </p:nvSpPr>
        <p:spPr bwMode="auto">
          <a:xfrm>
            <a:off x="6262688" y="4981575"/>
            <a:ext cx="125412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89" name="Oval 9"/>
          <p:cNvSpPr>
            <a:spLocks noChangeArrowheads="1"/>
          </p:cNvSpPr>
          <p:nvPr/>
        </p:nvSpPr>
        <p:spPr bwMode="auto">
          <a:xfrm>
            <a:off x="3648075" y="5467350"/>
            <a:ext cx="125413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90" name="Oval 10"/>
          <p:cNvSpPr>
            <a:spLocks noChangeArrowheads="1"/>
          </p:cNvSpPr>
          <p:nvPr/>
        </p:nvSpPr>
        <p:spPr bwMode="auto">
          <a:xfrm>
            <a:off x="2849563" y="2058988"/>
            <a:ext cx="3802062" cy="38115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4605338" y="1652588"/>
            <a:ext cx="7064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0001</a:t>
            </a:r>
          </a:p>
        </p:txBody>
      </p:sp>
      <p:sp>
        <p:nvSpPr>
          <p:cNvPr id="97292" name="Rectangle 12"/>
          <p:cNvSpPr>
            <a:spLocks noChangeArrowheads="1"/>
          </p:cNvSpPr>
          <p:nvPr/>
        </p:nvSpPr>
        <p:spPr bwMode="auto">
          <a:xfrm>
            <a:off x="5562600" y="2514600"/>
            <a:ext cx="669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0011</a:t>
            </a:r>
          </a:p>
        </p:txBody>
      </p:sp>
      <p:sp>
        <p:nvSpPr>
          <p:cNvPr id="97293" name="Rectangle 13"/>
          <p:cNvSpPr>
            <a:spLocks noChangeArrowheads="1"/>
          </p:cNvSpPr>
          <p:nvPr/>
        </p:nvSpPr>
        <p:spPr bwMode="auto">
          <a:xfrm>
            <a:off x="6788150" y="3890963"/>
            <a:ext cx="706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0100</a:t>
            </a:r>
          </a:p>
        </p:txBody>
      </p:sp>
      <p:sp>
        <p:nvSpPr>
          <p:cNvPr id="97294" name="Rectangle 14"/>
          <p:cNvSpPr>
            <a:spLocks noChangeArrowheads="1"/>
          </p:cNvSpPr>
          <p:nvPr/>
        </p:nvSpPr>
        <p:spPr bwMode="auto">
          <a:xfrm>
            <a:off x="6494463" y="4895850"/>
            <a:ext cx="669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0101</a:t>
            </a:r>
          </a:p>
        </p:txBody>
      </p:sp>
      <p:sp>
        <p:nvSpPr>
          <p:cNvPr id="97295" name="Rectangle 15"/>
          <p:cNvSpPr>
            <a:spLocks noChangeArrowheads="1"/>
          </p:cNvSpPr>
          <p:nvPr/>
        </p:nvSpPr>
        <p:spPr bwMode="auto">
          <a:xfrm>
            <a:off x="4867275" y="5849938"/>
            <a:ext cx="706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1000</a:t>
            </a:r>
          </a:p>
        </p:txBody>
      </p:sp>
      <p:sp>
        <p:nvSpPr>
          <p:cNvPr id="97296" name="Rectangle 16"/>
          <p:cNvSpPr>
            <a:spLocks noChangeArrowheads="1"/>
          </p:cNvSpPr>
          <p:nvPr/>
        </p:nvSpPr>
        <p:spPr bwMode="auto">
          <a:xfrm>
            <a:off x="3068638" y="5610225"/>
            <a:ext cx="669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1010</a:t>
            </a:r>
          </a:p>
        </p:txBody>
      </p:sp>
      <p:sp>
        <p:nvSpPr>
          <p:cNvPr id="97297" name="Rectangle 17"/>
          <p:cNvSpPr>
            <a:spLocks noChangeArrowheads="1"/>
          </p:cNvSpPr>
          <p:nvPr/>
        </p:nvSpPr>
        <p:spPr bwMode="auto">
          <a:xfrm>
            <a:off x="2249488" y="4510088"/>
            <a:ext cx="669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1100</a:t>
            </a:r>
          </a:p>
        </p:txBody>
      </p:sp>
      <p:sp>
        <p:nvSpPr>
          <p:cNvPr id="97298" name="Rectangle 18"/>
          <p:cNvSpPr>
            <a:spLocks noChangeArrowheads="1"/>
          </p:cNvSpPr>
          <p:nvPr/>
        </p:nvSpPr>
        <p:spPr bwMode="auto">
          <a:xfrm>
            <a:off x="2374900" y="2960688"/>
            <a:ext cx="596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1111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545263" y="1676400"/>
            <a:ext cx="2200275" cy="993775"/>
            <a:chOff x="4289" y="1273"/>
            <a:chExt cx="853" cy="609"/>
          </a:xfrm>
        </p:grpSpPr>
        <p:sp>
          <p:nvSpPr>
            <p:cNvPr id="97320" name="AutoShape 20"/>
            <p:cNvSpPr>
              <a:spLocks noChangeArrowheads="1"/>
            </p:cNvSpPr>
            <p:nvPr/>
          </p:nvSpPr>
          <p:spPr bwMode="auto">
            <a:xfrm>
              <a:off x="4311" y="1273"/>
              <a:ext cx="709" cy="609"/>
            </a:xfrm>
            <a:prstGeom prst="wedgeRoundRectCallout">
              <a:avLst>
                <a:gd name="adj1" fmla="val -59593"/>
                <a:gd name="adj2" fmla="val 68556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600">
                <a:latin typeface="Times New Roman" pitchFamily="18" charset="0"/>
              </a:endParaRPr>
            </a:p>
          </p:txBody>
        </p:sp>
        <p:sp>
          <p:nvSpPr>
            <p:cNvPr id="97321" name="Text Box 21"/>
            <p:cNvSpPr txBox="1">
              <a:spLocks noChangeArrowheads="1"/>
            </p:cNvSpPr>
            <p:nvPr/>
          </p:nvSpPr>
          <p:spPr bwMode="auto">
            <a:xfrm>
              <a:off x="4289" y="1315"/>
              <a:ext cx="853" cy="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Who’s </a:t>
              </a:r>
              <a:r>
                <a:rPr lang="en-US" sz="2000" dirty="0" err="1">
                  <a:solidFill>
                    <a:srgbClr val="FF0000"/>
                  </a:solidFill>
                </a:rPr>
                <a:t>resp</a:t>
              </a:r>
              <a:r>
                <a:rPr lang="en-US" sz="2000" dirty="0">
                  <a:solidFill>
                    <a:srgbClr val="FF0000"/>
                  </a:solidFill>
                </a:rPr>
                <a:t> </a:t>
              </a:r>
            </a:p>
            <a:p>
              <a:r>
                <a:rPr lang="en-US" sz="2000" dirty="0">
                  <a:solidFill>
                    <a:srgbClr val="FF0000"/>
                  </a:solidFill>
                </a:rPr>
                <a:t>for key 1110 </a:t>
              </a:r>
              <a:r>
                <a:rPr lang="en-US" dirty="0">
                  <a:solidFill>
                    <a:srgbClr val="FF0000"/>
                  </a:solidFill>
                </a:rPr>
                <a:t>?</a:t>
              </a:r>
            </a:p>
          </p:txBody>
        </p:sp>
      </p:grpSp>
      <p:sp>
        <p:nvSpPr>
          <p:cNvPr id="226326" name="Line 22"/>
          <p:cNvSpPr>
            <a:spLocks noChangeShapeType="1"/>
          </p:cNvSpPr>
          <p:nvPr/>
        </p:nvSpPr>
        <p:spPr bwMode="auto">
          <a:xfrm>
            <a:off x="6323013" y="3003550"/>
            <a:ext cx="288925" cy="952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6327" name="Line 23"/>
          <p:cNvSpPr>
            <a:spLocks noChangeShapeType="1"/>
          </p:cNvSpPr>
          <p:nvPr/>
        </p:nvSpPr>
        <p:spPr bwMode="auto">
          <a:xfrm flipH="1">
            <a:off x="6303963" y="4164013"/>
            <a:ext cx="301625" cy="7953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6328" name="Line 24"/>
          <p:cNvSpPr>
            <a:spLocks noChangeShapeType="1"/>
          </p:cNvSpPr>
          <p:nvPr/>
        </p:nvSpPr>
        <p:spPr bwMode="auto">
          <a:xfrm flipH="1">
            <a:off x="4864100" y="5100638"/>
            <a:ext cx="1282700" cy="66992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6329" name="Line 25"/>
          <p:cNvSpPr>
            <a:spLocks noChangeShapeType="1"/>
          </p:cNvSpPr>
          <p:nvPr/>
        </p:nvSpPr>
        <p:spPr bwMode="auto">
          <a:xfrm flipH="1" flipV="1">
            <a:off x="3856038" y="5521325"/>
            <a:ext cx="812800" cy="26511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6330" name="Line 26"/>
          <p:cNvSpPr>
            <a:spLocks noChangeShapeType="1"/>
          </p:cNvSpPr>
          <p:nvPr/>
        </p:nvSpPr>
        <p:spPr bwMode="auto">
          <a:xfrm flipH="1" flipV="1">
            <a:off x="3109913" y="4794250"/>
            <a:ext cx="552450" cy="62071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6331" name="Line 27"/>
          <p:cNvSpPr>
            <a:spLocks noChangeShapeType="1"/>
          </p:cNvSpPr>
          <p:nvPr/>
        </p:nvSpPr>
        <p:spPr bwMode="auto">
          <a:xfrm flipH="1" flipV="1">
            <a:off x="2960688" y="3422650"/>
            <a:ext cx="52387" cy="11985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306" name="Oval 28"/>
          <p:cNvSpPr>
            <a:spLocks noChangeArrowheads="1"/>
          </p:cNvSpPr>
          <p:nvPr/>
        </p:nvSpPr>
        <p:spPr bwMode="auto">
          <a:xfrm>
            <a:off x="4845050" y="2005013"/>
            <a:ext cx="125413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2968625" y="2252663"/>
            <a:ext cx="3049588" cy="933450"/>
            <a:chOff x="1870" y="1419"/>
            <a:chExt cx="1921" cy="588"/>
          </a:xfrm>
        </p:grpSpPr>
        <p:grpSp>
          <p:nvGrpSpPr>
            <p:cNvPr id="4" name="Group 30"/>
            <p:cNvGrpSpPr>
              <a:grpSpLocks/>
            </p:cNvGrpSpPr>
            <p:nvPr/>
          </p:nvGrpSpPr>
          <p:grpSpPr bwMode="auto">
            <a:xfrm>
              <a:off x="1870" y="1419"/>
              <a:ext cx="1921" cy="588"/>
              <a:chOff x="1870" y="1419"/>
              <a:chExt cx="1921" cy="588"/>
            </a:xfrm>
          </p:grpSpPr>
          <p:sp>
            <p:nvSpPr>
              <p:cNvPr id="97318" name="Line 31"/>
              <p:cNvSpPr>
                <a:spLocks noChangeShapeType="1"/>
              </p:cNvSpPr>
              <p:nvPr/>
            </p:nvSpPr>
            <p:spPr bwMode="auto">
              <a:xfrm flipV="1">
                <a:off x="1941" y="1813"/>
                <a:ext cx="1850" cy="194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19" name="AutoShape 32"/>
              <p:cNvSpPr>
                <a:spLocks noChangeArrowheads="1"/>
              </p:cNvSpPr>
              <p:nvPr/>
            </p:nvSpPr>
            <p:spPr bwMode="auto">
              <a:xfrm>
                <a:off x="1870" y="1419"/>
                <a:ext cx="691" cy="384"/>
              </a:xfrm>
              <a:prstGeom prst="wedgeRoundRectCallout">
                <a:avLst>
                  <a:gd name="adj1" fmla="val 17440"/>
                  <a:gd name="adj2" fmla="val 87759"/>
                  <a:gd name="adj3" fmla="val 1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>
                  <a:latin typeface="Times New Roman" pitchFamily="18" charset="0"/>
                </a:endParaRPr>
              </a:p>
            </p:txBody>
          </p:sp>
        </p:grpSp>
        <p:sp>
          <p:nvSpPr>
            <p:cNvPr id="97317" name="Text Box 33"/>
            <p:cNvSpPr txBox="1">
              <a:spLocks noChangeArrowheads="1"/>
            </p:cNvSpPr>
            <p:nvPr/>
          </p:nvSpPr>
          <p:spPr bwMode="auto">
            <a:xfrm>
              <a:off x="1908" y="1511"/>
              <a:ext cx="81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I am</a:t>
              </a:r>
            </a:p>
          </p:txBody>
        </p:sp>
      </p:grpSp>
      <p:sp>
        <p:nvSpPr>
          <p:cNvPr id="226338" name="Text Box 34"/>
          <p:cNvSpPr txBox="1">
            <a:spLocks noChangeArrowheads="1"/>
          </p:cNvSpPr>
          <p:nvPr/>
        </p:nvSpPr>
        <p:spPr bwMode="auto">
          <a:xfrm>
            <a:off x="265113" y="1728788"/>
            <a:ext cx="20939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O(N) messages</a:t>
            </a:r>
          </a:p>
          <a:p>
            <a:r>
              <a:rPr lang="en-US" sz="2000">
                <a:solidFill>
                  <a:srgbClr val="FF0000"/>
                </a:solidFill>
              </a:rPr>
              <a:t>on avg to resolve</a:t>
            </a:r>
          </a:p>
          <a:p>
            <a:r>
              <a:rPr lang="en-US" sz="2000">
                <a:solidFill>
                  <a:srgbClr val="FF0000"/>
                </a:solidFill>
              </a:rPr>
              <a:t>query, when there</a:t>
            </a:r>
          </a:p>
          <a:p>
            <a:r>
              <a:rPr lang="en-US" sz="2000">
                <a:solidFill>
                  <a:srgbClr val="FF0000"/>
                </a:solidFill>
              </a:rPr>
              <a:t>are N peers</a:t>
            </a:r>
          </a:p>
        </p:txBody>
      </p:sp>
      <p:sp>
        <p:nvSpPr>
          <p:cNvPr id="226340" name="Text Box 36"/>
          <p:cNvSpPr txBox="1">
            <a:spLocks noChangeArrowheads="1"/>
          </p:cNvSpPr>
          <p:nvPr/>
        </p:nvSpPr>
        <p:spPr bwMode="auto">
          <a:xfrm>
            <a:off x="5943600" y="3429000"/>
            <a:ext cx="520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2"/>
                </a:solidFill>
                <a:latin typeface="Arial" charset="0"/>
              </a:rPr>
              <a:t>1110</a:t>
            </a:r>
          </a:p>
        </p:txBody>
      </p:sp>
      <p:sp>
        <p:nvSpPr>
          <p:cNvPr id="226341" name="Text Box 37"/>
          <p:cNvSpPr txBox="1">
            <a:spLocks noChangeArrowheads="1"/>
          </p:cNvSpPr>
          <p:nvPr/>
        </p:nvSpPr>
        <p:spPr bwMode="auto">
          <a:xfrm>
            <a:off x="5943600" y="4343400"/>
            <a:ext cx="520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2"/>
                </a:solidFill>
                <a:latin typeface="Arial" charset="0"/>
              </a:rPr>
              <a:t>1110</a:t>
            </a:r>
          </a:p>
        </p:txBody>
      </p:sp>
      <p:sp>
        <p:nvSpPr>
          <p:cNvPr id="226342" name="Text Box 38"/>
          <p:cNvSpPr txBox="1">
            <a:spLocks noChangeArrowheads="1"/>
          </p:cNvSpPr>
          <p:nvPr/>
        </p:nvSpPr>
        <p:spPr bwMode="auto">
          <a:xfrm>
            <a:off x="5181600" y="5105400"/>
            <a:ext cx="520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2"/>
                </a:solidFill>
                <a:latin typeface="Arial" charset="0"/>
              </a:rPr>
              <a:t>1110</a:t>
            </a:r>
          </a:p>
        </p:txBody>
      </p:sp>
      <p:sp>
        <p:nvSpPr>
          <p:cNvPr id="226343" name="Text Box 39"/>
          <p:cNvSpPr txBox="1">
            <a:spLocks noChangeArrowheads="1"/>
          </p:cNvSpPr>
          <p:nvPr/>
        </p:nvSpPr>
        <p:spPr bwMode="auto">
          <a:xfrm>
            <a:off x="4114800" y="5410200"/>
            <a:ext cx="520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2"/>
                </a:solidFill>
                <a:latin typeface="Arial" charset="0"/>
              </a:rPr>
              <a:t>1110</a:t>
            </a:r>
          </a:p>
        </p:txBody>
      </p:sp>
      <p:sp>
        <p:nvSpPr>
          <p:cNvPr id="226344" name="Text Box 40"/>
          <p:cNvSpPr txBox="1">
            <a:spLocks noChangeArrowheads="1"/>
          </p:cNvSpPr>
          <p:nvPr/>
        </p:nvSpPr>
        <p:spPr bwMode="auto">
          <a:xfrm>
            <a:off x="3352800" y="4953000"/>
            <a:ext cx="520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2"/>
                </a:solidFill>
                <a:latin typeface="Arial" charset="0"/>
              </a:rPr>
              <a:t>1110</a:t>
            </a:r>
          </a:p>
        </p:txBody>
      </p:sp>
      <p:sp>
        <p:nvSpPr>
          <p:cNvPr id="226345" name="Text Box 41"/>
          <p:cNvSpPr txBox="1">
            <a:spLocks noChangeArrowheads="1"/>
          </p:cNvSpPr>
          <p:nvPr/>
        </p:nvSpPr>
        <p:spPr bwMode="auto">
          <a:xfrm>
            <a:off x="2971800" y="3962400"/>
            <a:ext cx="520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2"/>
                </a:solidFill>
                <a:latin typeface="Arial" charset="0"/>
              </a:rPr>
              <a:t>1110</a:t>
            </a:r>
          </a:p>
        </p:txBody>
      </p:sp>
      <p:sp>
        <p:nvSpPr>
          <p:cNvPr id="97315" name="Text Box 42"/>
          <p:cNvSpPr txBox="1">
            <a:spLocks noChangeArrowheads="1"/>
          </p:cNvSpPr>
          <p:nvPr/>
        </p:nvSpPr>
        <p:spPr bwMode="auto">
          <a:xfrm>
            <a:off x="365125" y="5375275"/>
            <a:ext cx="1912938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3300"/>
                </a:solidFill>
              </a:rPr>
              <a:t>Define </a:t>
            </a:r>
            <a:r>
              <a:rPr lang="en-US" sz="2000" u="sng">
                <a:solidFill>
                  <a:srgbClr val="FF3300"/>
                </a:solidFill>
              </a:rPr>
              <a:t>closest</a:t>
            </a:r>
            <a:r>
              <a:rPr lang="en-US" sz="2000">
                <a:solidFill>
                  <a:srgbClr val="FF3300"/>
                </a:solidFill>
              </a:rPr>
              <a:t/>
            </a:r>
            <a:br>
              <a:rPr lang="en-US" sz="2000">
                <a:solidFill>
                  <a:srgbClr val="FF3300"/>
                </a:solidFill>
              </a:rPr>
            </a:br>
            <a:r>
              <a:rPr lang="en-US" sz="2000">
                <a:solidFill>
                  <a:srgbClr val="FF3300"/>
                </a:solidFill>
              </a:rPr>
              <a:t>as closest</a:t>
            </a:r>
            <a:br>
              <a:rPr lang="en-US" sz="2000">
                <a:solidFill>
                  <a:srgbClr val="FF3300"/>
                </a:solidFill>
              </a:rPr>
            </a:br>
            <a:r>
              <a:rPr lang="en-US" sz="2000">
                <a:solidFill>
                  <a:srgbClr val="FF3300"/>
                </a:solidFill>
              </a:rPr>
              <a:t>successor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2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6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2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2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26" grpId="0" animBg="1"/>
      <p:bldP spid="226327" grpId="0" animBg="1"/>
      <p:bldP spid="226328" grpId="0" animBg="1"/>
      <p:bldP spid="226329" grpId="0" animBg="1"/>
      <p:bldP spid="226330" grpId="0" animBg="1"/>
      <p:bldP spid="226331" grpId="0" animBg="1"/>
      <p:bldP spid="226338" grpId="0"/>
      <p:bldP spid="226340" grpId="0"/>
      <p:bldP spid="226341" grpId="0"/>
      <p:bldP spid="226342" grpId="0"/>
      <p:bldP spid="226343" grpId="0"/>
      <p:bldP spid="226344" grpId="0"/>
      <p:bldP spid="2263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67"/>
          <p:cNvSpPr>
            <a:spLocks noGrp="1"/>
          </p:cNvSpPr>
          <p:nvPr>
            <p:ph type="title"/>
          </p:nvPr>
        </p:nvSpPr>
        <p:spPr>
          <a:xfrm>
            <a:off x="254000" y="0"/>
            <a:ext cx="8229600" cy="1143000"/>
          </a:xfrm>
        </p:spPr>
        <p:txBody>
          <a:bodyPr/>
          <a:lstStyle/>
          <a:p>
            <a:r>
              <a:rPr lang="en-US" smtClean="0"/>
              <a:t>Circular DHT with Shortcuts</a:t>
            </a: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>
          <a:xfrm>
            <a:off x="228600" y="4572000"/>
            <a:ext cx="8229600" cy="1676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 dirty="0" smtClean="0"/>
              <a:t>each peer keeps track of IP addresses of predecessor, successor, and short cuts.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reduced from 6 to 2 messages.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possible to design shortcuts so O(log N) neighbors, O(log N) messages in query</a:t>
            </a:r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2362200" y="914400"/>
            <a:ext cx="3602038" cy="3570288"/>
            <a:chOff x="4953000" y="1676400"/>
            <a:chExt cx="3602330" cy="3569732"/>
          </a:xfrm>
        </p:grpSpPr>
        <p:grpSp>
          <p:nvGrpSpPr>
            <p:cNvPr id="3" name="Group 43"/>
            <p:cNvGrpSpPr>
              <a:grpSpLocks/>
            </p:cNvGrpSpPr>
            <p:nvPr/>
          </p:nvGrpSpPr>
          <p:grpSpPr bwMode="auto">
            <a:xfrm>
              <a:off x="4953000" y="1676400"/>
              <a:ext cx="3602330" cy="3569732"/>
              <a:chOff x="1066800" y="1676400"/>
              <a:chExt cx="3602330" cy="3569732"/>
            </a:xfrm>
          </p:grpSpPr>
          <p:sp>
            <p:nvSpPr>
              <p:cNvPr id="98323" name="Oval 3"/>
              <p:cNvSpPr>
                <a:spLocks noChangeArrowheads="1"/>
              </p:cNvSpPr>
              <p:nvPr/>
            </p:nvSpPr>
            <p:spPr bwMode="auto">
              <a:xfrm>
                <a:off x="2794354" y="4791480"/>
                <a:ext cx="96564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24" name="Oval 4"/>
              <p:cNvSpPr>
                <a:spLocks noChangeArrowheads="1"/>
              </p:cNvSpPr>
              <p:nvPr/>
            </p:nvSpPr>
            <p:spPr bwMode="auto">
              <a:xfrm>
                <a:off x="1435115" y="2890435"/>
                <a:ext cx="96564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25" name="Oval 5"/>
              <p:cNvSpPr>
                <a:spLocks noChangeArrowheads="1"/>
              </p:cNvSpPr>
              <p:nvPr/>
            </p:nvSpPr>
            <p:spPr bwMode="auto">
              <a:xfrm>
                <a:off x="1459562" y="3978242"/>
                <a:ext cx="96564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26" name="Oval 6"/>
              <p:cNvSpPr>
                <a:spLocks noChangeArrowheads="1"/>
              </p:cNvSpPr>
              <p:nvPr/>
            </p:nvSpPr>
            <p:spPr bwMode="auto">
              <a:xfrm>
                <a:off x="3989799" y="2585616"/>
                <a:ext cx="96564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27" name="Oval 7"/>
              <p:cNvSpPr>
                <a:spLocks noChangeArrowheads="1"/>
              </p:cNvSpPr>
              <p:nvPr/>
            </p:nvSpPr>
            <p:spPr bwMode="auto">
              <a:xfrm>
                <a:off x="4283160" y="3457025"/>
                <a:ext cx="96564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28" name="Oval 8"/>
              <p:cNvSpPr>
                <a:spLocks noChangeArrowheads="1"/>
              </p:cNvSpPr>
              <p:nvPr/>
            </p:nvSpPr>
            <p:spPr bwMode="auto">
              <a:xfrm>
                <a:off x="4004467" y="4192313"/>
                <a:ext cx="96564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29" name="Oval 9"/>
              <p:cNvSpPr>
                <a:spLocks noChangeArrowheads="1"/>
              </p:cNvSpPr>
              <p:nvPr/>
            </p:nvSpPr>
            <p:spPr bwMode="auto">
              <a:xfrm>
                <a:off x="1991278" y="4548323"/>
                <a:ext cx="96565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30" name="Oval 10"/>
              <p:cNvSpPr>
                <a:spLocks noChangeArrowheads="1"/>
              </p:cNvSpPr>
              <p:nvPr/>
            </p:nvSpPr>
            <p:spPr bwMode="auto">
              <a:xfrm>
                <a:off x="1376443" y="2050438"/>
                <a:ext cx="2927496" cy="279339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331" name="Text Box 11"/>
              <p:cNvSpPr txBox="1">
                <a:spLocks noChangeArrowheads="1"/>
              </p:cNvSpPr>
              <p:nvPr/>
            </p:nvSpPr>
            <p:spPr bwMode="auto">
              <a:xfrm>
                <a:off x="2895600" y="1676400"/>
                <a:ext cx="28886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</a:t>
                </a:r>
              </a:p>
            </p:txBody>
          </p:sp>
          <p:sp>
            <p:nvSpPr>
              <p:cNvPr id="98332" name="Rectangle 12"/>
              <p:cNvSpPr>
                <a:spLocks noChangeArrowheads="1"/>
              </p:cNvSpPr>
              <p:nvPr/>
            </p:nvSpPr>
            <p:spPr bwMode="auto">
              <a:xfrm>
                <a:off x="3962400" y="2286000"/>
                <a:ext cx="32573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3</a:t>
                </a:r>
              </a:p>
            </p:txBody>
          </p:sp>
          <p:sp>
            <p:nvSpPr>
              <p:cNvPr id="98333" name="Rectangle 13"/>
              <p:cNvSpPr>
                <a:spLocks noChangeArrowheads="1"/>
              </p:cNvSpPr>
              <p:nvPr/>
            </p:nvSpPr>
            <p:spPr bwMode="auto">
              <a:xfrm>
                <a:off x="4343400" y="3352800"/>
                <a:ext cx="32573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4</a:t>
                </a:r>
              </a:p>
            </p:txBody>
          </p:sp>
          <p:sp>
            <p:nvSpPr>
              <p:cNvPr id="98334" name="Rectangle 14"/>
              <p:cNvSpPr>
                <a:spLocks noChangeArrowheads="1"/>
              </p:cNvSpPr>
              <p:nvPr/>
            </p:nvSpPr>
            <p:spPr bwMode="auto">
              <a:xfrm>
                <a:off x="4114800" y="4114800"/>
                <a:ext cx="32573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5</a:t>
                </a:r>
              </a:p>
            </p:txBody>
          </p:sp>
          <p:sp>
            <p:nvSpPr>
              <p:cNvPr id="98335" name="Rectangle 15"/>
              <p:cNvSpPr>
                <a:spLocks noChangeArrowheads="1"/>
              </p:cNvSpPr>
              <p:nvPr/>
            </p:nvSpPr>
            <p:spPr bwMode="auto">
              <a:xfrm>
                <a:off x="2743200" y="4876800"/>
                <a:ext cx="32573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8</a:t>
                </a:r>
              </a:p>
            </p:txBody>
          </p:sp>
          <p:sp>
            <p:nvSpPr>
              <p:cNvPr id="98336" name="Rectangle 16"/>
              <p:cNvSpPr>
                <a:spLocks noChangeArrowheads="1"/>
              </p:cNvSpPr>
              <p:nvPr/>
            </p:nvSpPr>
            <p:spPr bwMode="auto">
              <a:xfrm>
                <a:off x="1676400" y="4648200"/>
                <a:ext cx="42992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10</a:t>
                </a:r>
              </a:p>
            </p:txBody>
          </p:sp>
          <p:sp>
            <p:nvSpPr>
              <p:cNvPr id="98337" name="Rectangle 17"/>
              <p:cNvSpPr>
                <a:spLocks noChangeArrowheads="1"/>
              </p:cNvSpPr>
              <p:nvPr/>
            </p:nvSpPr>
            <p:spPr bwMode="auto">
              <a:xfrm>
                <a:off x="1066800" y="3886200"/>
                <a:ext cx="42992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12</a:t>
                </a:r>
              </a:p>
            </p:txBody>
          </p:sp>
          <p:sp>
            <p:nvSpPr>
              <p:cNvPr id="98338" name="Rectangle 18"/>
              <p:cNvSpPr>
                <a:spLocks noChangeArrowheads="1"/>
              </p:cNvSpPr>
              <p:nvPr/>
            </p:nvSpPr>
            <p:spPr bwMode="auto">
              <a:xfrm>
                <a:off x="1066800" y="2667000"/>
                <a:ext cx="42992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15</a:t>
                </a:r>
              </a:p>
            </p:txBody>
          </p:sp>
          <p:sp>
            <p:nvSpPr>
              <p:cNvPr id="98339" name="Oval 28"/>
              <p:cNvSpPr>
                <a:spLocks noChangeArrowheads="1"/>
              </p:cNvSpPr>
              <p:nvPr/>
            </p:nvSpPr>
            <p:spPr bwMode="auto">
              <a:xfrm>
                <a:off x="2912920" y="2010882"/>
                <a:ext cx="96565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cxnSp>
          <p:nvCxnSpPr>
            <p:cNvPr id="80" name="Straight Arrow Connector 79"/>
            <p:cNvCxnSpPr>
              <a:endCxn id="98329" idx="7"/>
            </p:cNvCxnSpPr>
            <p:nvPr/>
          </p:nvCxnSpPr>
          <p:spPr>
            <a:xfrm rot="10800000" flipV="1">
              <a:off x="5959557" y="3504915"/>
              <a:ext cx="2254433" cy="105711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98328" idx="1"/>
              <a:endCxn id="98325" idx="6"/>
            </p:cNvCxnSpPr>
            <p:nvPr/>
          </p:nvCxnSpPr>
          <p:spPr>
            <a:xfrm rot="16200000" flipV="1">
              <a:off x="6583516" y="2885595"/>
              <a:ext cx="179359" cy="246241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stCxn id="98323" idx="0"/>
            </p:cNvCxnSpPr>
            <p:nvPr/>
          </p:nvCxnSpPr>
          <p:spPr>
            <a:xfrm rot="16200000" flipV="1">
              <a:off x="5159607" y="3222228"/>
              <a:ext cx="1820579" cy="131932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rot="5400000" flipH="1" flipV="1">
              <a:off x="5161270" y="2839751"/>
              <a:ext cx="2452306" cy="88748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>
              <a:stCxn id="98325" idx="7"/>
            </p:cNvCxnSpPr>
            <p:nvPr/>
          </p:nvCxnSpPr>
          <p:spPr>
            <a:xfrm rot="5400000" flipH="1" flipV="1">
              <a:off x="6013693" y="2080854"/>
              <a:ext cx="1325357" cy="249733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endCxn id="98330" idx="6"/>
            </p:cNvCxnSpPr>
            <p:nvPr/>
          </p:nvCxnSpPr>
          <p:spPr>
            <a:xfrm>
              <a:off x="5410237" y="2939853"/>
              <a:ext cx="2779938" cy="5079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98339" idx="5"/>
            </p:cNvCxnSpPr>
            <p:nvPr/>
          </p:nvCxnSpPr>
          <p:spPr>
            <a:xfrm rot="16200000" flipH="1">
              <a:off x="6355919" y="2621485"/>
              <a:ext cx="2095174" cy="104307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 rot="5400000">
              <a:off x="6292423" y="3156371"/>
              <a:ext cx="2177711" cy="119866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Arrow Connector 33"/>
          <p:cNvCxnSpPr/>
          <p:nvPr/>
        </p:nvCxnSpPr>
        <p:spPr>
          <a:xfrm rot="5400000">
            <a:off x="3848100" y="2476500"/>
            <a:ext cx="2133600" cy="1143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V="1">
            <a:off x="2438400" y="2590800"/>
            <a:ext cx="1828800" cy="1219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694363" y="1030288"/>
            <a:ext cx="1725612" cy="860425"/>
            <a:chOff x="4311" y="1273"/>
            <a:chExt cx="737" cy="609"/>
          </a:xfrm>
        </p:grpSpPr>
        <p:sp>
          <p:nvSpPr>
            <p:cNvPr id="98312" name="AutoShape 20"/>
            <p:cNvSpPr>
              <a:spLocks noChangeArrowheads="1"/>
            </p:cNvSpPr>
            <p:nvPr/>
          </p:nvSpPr>
          <p:spPr bwMode="auto">
            <a:xfrm>
              <a:off x="4311" y="1273"/>
              <a:ext cx="709" cy="609"/>
            </a:xfrm>
            <a:prstGeom prst="wedgeRoundRectCallout">
              <a:avLst>
                <a:gd name="adj1" fmla="val -59593"/>
                <a:gd name="adj2" fmla="val 68556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600">
                <a:latin typeface="Times New Roman" pitchFamily="18" charset="0"/>
              </a:endParaRPr>
            </a:p>
          </p:txBody>
        </p:sp>
        <p:sp>
          <p:nvSpPr>
            <p:cNvPr id="98313" name="Text Box 21"/>
            <p:cNvSpPr txBox="1">
              <a:spLocks noChangeArrowheads="1"/>
            </p:cNvSpPr>
            <p:nvPr/>
          </p:nvSpPr>
          <p:spPr bwMode="auto">
            <a:xfrm>
              <a:off x="4344" y="1326"/>
              <a:ext cx="704" cy="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>
                  <a:solidFill>
                    <a:srgbClr val="FF0000"/>
                  </a:solidFill>
                </a:rPr>
                <a:t>Who’s resp </a:t>
              </a:r>
            </a:p>
            <a:p>
              <a:r>
                <a:rPr lang="en-US" sz="1800">
                  <a:solidFill>
                    <a:srgbClr val="FF0000"/>
                  </a:solidFill>
                </a:rPr>
                <a:t>for key 1110?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67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019175"/>
          </a:xfrm>
        </p:spPr>
        <p:txBody>
          <a:bodyPr/>
          <a:lstStyle/>
          <a:p>
            <a:r>
              <a:rPr lang="en-US" smtClean="0"/>
              <a:t>Peer Churn</a:t>
            </a:r>
          </a:p>
        </p:txBody>
      </p:sp>
      <p:sp>
        <p:nvSpPr>
          <p:cNvPr id="69" name="Content Placeholder 68"/>
          <p:cNvSpPr>
            <a:spLocks noGrp="1"/>
          </p:cNvSpPr>
          <p:nvPr>
            <p:ph idx="1"/>
          </p:nvPr>
        </p:nvSpPr>
        <p:spPr>
          <a:xfrm>
            <a:off x="457200" y="4370388"/>
            <a:ext cx="8229600" cy="21336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z="2600" dirty="0" smtClean="0"/>
              <a:t>peer 5 abruptly leaves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Peer 4 detects 5 is gone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makes 8 its immediate successor; asks 8 who its K-1 successor are; makes 8 and these K-1 others immediate successor its K successors.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Peer 8 detects 5 is gone (so 8 is responsible for keys 4+1 to 8)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Asks 4 for its K-1 predecessors and gets their key-values pairs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Nodes less than K hops from 5 behave similarly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What if peer 13 wants to join?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377825" y="814388"/>
            <a:ext cx="3602038" cy="3570287"/>
            <a:chOff x="1066800" y="1676400"/>
            <a:chExt cx="3602330" cy="3569732"/>
          </a:xfrm>
        </p:grpSpPr>
        <p:sp>
          <p:nvSpPr>
            <p:cNvPr id="99339" name="Oval 3"/>
            <p:cNvSpPr>
              <a:spLocks noChangeArrowheads="1"/>
            </p:cNvSpPr>
            <p:nvPr/>
          </p:nvSpPr>
          <p:spPr bwMode="auto">
            <a:xfrm>
              <a:off x="2794354" y="4791480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0" name="Oval 4"/>
            <p:cNvSpPr>
              <a:spLocks noChangeArrowheads="1"/>
            </p:cNvSpPr>
            <p:nvPr/>
          </p:nvSpPr>
          <p:spPr bwMode="auto">
            <a:xfrm>
              <a:off x="1435115" y="2890435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1" name="Oval 5"/>
            <p:cNvSpPr>
              <a:spLocks noChangeArrowheads="1"/>
            </p:cNvSpPr>
            <p:nvPr/>
          </p:nvSpPr>
          <p:spPr bwMode="auto">
            <a:xfrm>
              <a:off x="1459562" y="3978242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2" name="Oval 6"/>
            <p:cNvSpPr>
              <a:spLocks noChangeArrowheads="1"/>
            </p:cNvSpPr>
            <p:nvPr/>
          </p:nvSpPr>
          <p:spPr bwMode="auto">
            <a:xfrm>
              <a:off x="3989799" y="2585616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3" name="Oval 7"/>
            <p:cNvSpPr>
              <a:spLocks noChangeArrowheads="1"/>
            </p:cNvSpPr>
            <p:nvPr/>
          </p:nvSpPr>
          <p:spPr bwMode="auto">
            <a:xfrm>
              <a:off x="4283160" y="3457025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4" name="Oval 8"/>
            <p:cNvSpPr>
              <a:spLocks noChangeArrowheads="1"/>
            </p:cNvSpPr>
            <p:nvPr/>
          </p:nvSpPr>
          <p:spPr bwMode="auto">
            <a:xfrm>
              <a:off x="4004467" y="4192313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5" name="Oval 9"/>
            <p:cNvSpPr>
              <a:spLocks noChangeArrowheads="1"/>
            </p:cNvSpPr>
            <p:nvPr/>
          </p:nvSpPr>
          <p:spPr bwMode="auto">
            <a:xfrm>
              <a:off x="1991278" y="4548323"/>
              <a:ext cx="96565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6" name="Oval 10"/>
            <p:cNvSpPr>
              <a:spLocks noChangeArrowheads="1"/>
            </p:cNvSpPr>
            <p:nvPr/>
          </p:nvSpPr>
          <p:spPr bwMode="auto">
            <a:xfrm>
              <a:off x="1376443" y="2050438"/>
              <a:ext cx="2927496" cy="27933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7" name="Text Box 11"/>
            <p:cNvSpPr txBox="1">
              <a:spLocks noChangeArrowheads="1"/>
            </p:cNvSpPr>
            <p:nvPr/>
          </p:nvSpPr>
          <p:spPr bwMode="auto">
            <a:xfrm>
              <a:off x="2895600" y="1676400"/>
              <a:ext cx="28886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99348" name="Rectangle 12"/>
            <p:cNvSpPr>
              <a:spLocks noChangeArrowheads="1"/>
            </p:cNvSpPr>
            <p:nvPr/>
          </p:nvSpPr>
          <p:spPr bwMode="auto">
            <a:xfrm>
              <a:off x="4114800" y="2514600"/>
              <a:ext cx="3257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99349" name="Rectangle 13"/>
            <p:cNvSpPr>
              <a:spLocks noChangeArrowheads="1"/>
            </p:cNvSpPr>
            <p:nvPr/>
          </p:nvSpPr>
          <p:spPr bwMode="auto">
            <a:xfrm>
              <a:off x="4343400" y="3352800"/>
              <a:ext cx="3257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99350" name="Rectangle 14"/>
            <p:cNvSpPr>
              <a:spLocks noChangeArrowheads="1"/>
            </p:cNvSpPr>
            <p:nvPr/>
          </p:nvSpPr>
          <p:spPr bwMode="auto">
            <a:xfrm>
              <a:off x="4114800" y="4114800"/>
              <a:ext cx="3257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99351" name="Rectangle 15"/>
            <p:cNvSpPr>
              <a:spLocks noChangeArrowheads="1"/>
            </p:cNvSpPr>
            <p:nvPr/>
          </p:nvSpPr>
          <p:spPr bwMode="auto">
            <a:xfrm>
              <a:off x="2743200" y="4876800"/>
              <a:ext cx="3257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99352" name="Rectangle 16"/>
            <p:cNvSpPr>
              <a:spLocks noChangeArrowheads="1"/>
            </p:cNvSpPr>
            <p:nvPr/>
          </p:nvSpPr>
          <p:spPr bwMode="auto">
            <a:xfrm>
              <a:off x="1676400" y="4648200"/>
              <a:ext cx="4299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10</a:t>
              </a:r>
            </a:p>
          </p:txBody>
        </p:sp>
        <p:sp>
          <p:nvSpPr>
            <p:cNvPr id="99353" name="Rectangle 17"/>
            <p:cNvSpPr>
              <a:spLocks noChangeArrowheads="1"/>
            </p:cNvSpPr>
            <p:nvPr/>
          </p:nvSpPr>
          <p:spPr bwMode="auto">
            <a:xfrm>
              <a:off x="1066800" y="3886200"/>
              <a:ext cx="4299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12</a:t>
              </a:r>
            </a:p>
          </p:txBody>
        </p:sp>
        <p:sp>
          <p:nvSpPr>
            <p:cNvPr id="99354" name="Rectangle 18"/>
            <p:cNvSpPr>
              <a:spLocks noChangeArrowheads="1"/>
            </p:cNvSpPr>
            <p:nvPr/>
          </p:nvSpPr>
          <p:spPr bwMode="auto">
            <a:xfrm>
              <a:off x="1066800" y="2667000"/>
              <a:ext cx="4299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15</a:t>
              </a:r>
            </a:p>
          </p:txBody>
        </p:sp>
        <p:sp>
          <p:nvSpPr>
            <p:cNvPr id="99355" name="Oval 28"/>
            <p:cNvSpPr>
              <a:spLocks noChangeArrowheads="1"/>
            </p:cNvSpPr>
            <p:nvPr/>
          </p:nvSpPr>
          <p:spPr bwMode="auto">
            <a:xfrm>
              <a:off x="2912920" y="2010882"/>
              <a:ext cx="96565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64" name="Straight Connector 63"/>
          <p:cNvCxnSpPr/>
          <p:nvPr/>
        </p:nvCxnSpPr>
        <p:spPr>
          <a:xfrm>
            <a:off x="2054225" y="1119188"/>
            <a:ext cx="1524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0800000" flipV="1">
            <a:off x="2130425" y="1195388"/>
            <a:ext cx="169863" cy="968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273425" y="3252788"/>
            <a:ext cx="228600" cy="18415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99350" idx="0"/>
          </p:cNvCxnSpPr>
          <p:nvPr/>
        </p:nvCxnSpPr>
        <p:spPr>
          <a:xfrm rot="16200000" flipH="1" flipV="1">
            <a:off x="3278982" y="3171031"/>
            <a:ext cx="228600" cy="392113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337" name="TextBox 28"/>
          <p:cNvSpPr txBox="1">
            <a:spLocks noChangeArrowheads="1"/>
          </p:cNvSpPr>
          <p:nvPr/>
        </p:nvSpPr>
        <p:spPr bwMode="auto">
          <a:xfrm>
            <a:off x="4419600" y="1066800"/>
            <a:ext cx="4427538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 dirty="0"/>
              <a:t>To handle peer churn, require </a:t>
            </a:r>
            <a:endParaRPr lang="en-US" sz="2000" dirty="0" smtClean="0"/>
          </a:p>
          <a:p>
            <a:pPr marL="747713" lvl="1" indent="-290513"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 dirty="0" smtClean="0"/>
              <a:t>Each </a:t>
            </a:r>
            <a:r>
              <a:rPr lang="en-US" sz="2000" dirty="0"/>
              <a:t>peer to know the IP address of its </a:t>
            </a:r>
            <a:r>
              <a:rPr lang="en-US" sz="2000" dirty="0" smtClean="0"/>
              <a:t>K successors</a:t>
            </a:r>
            <a:r>
              <a:rPr lang="en-US" sz="2000" dirty="0"/>
              <a:t>. </a:t>
            </a:r>
            <a:endParaRPr lang="en-US" sz="2000" dirty="0" smtClean="0"/>
          </a:p>
          <a:p>
            <a:pPr marL="1204913" lvl="2" indent="-290513"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 dirty="0" smtClean="0"/>
              <a:t>Large K provides reliability to K-1 peers leaving at the same time.</a:t>
            </a:r>
          </a:p>
          <a:p>
            <a:pPr marL="747713" lvl="1" indent="-290513"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 dirty="0" smtClean="0"/>
              <a:t>Each peer knows the key-values pairs of its K predecessors</a:t>
            </a:r>
            <a:endParaRPr lang="en-US" sz="2000" dirty="0"/>
          </a:p>
          <a:p>
            <a:pPr marL="290513" indent="-290513"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 dirty="0"/>
              <a:t> Each peer periodically pings its </a:t>
            </a:r>
            <a:br>
              <a:rPr lang="en-US" sz="2000" dirty="0"/>
            </a:br>
            <a:r>
              <a:rPr lang="en-US" sz="2000" dirty="0" smtClean="0"/>
              <a:t>K successors and predecessors to </a:t>
            </a:r>
            <a:r>
              <a:rPr lang="en-US" sz="2000" dirty="0"/>
              <a:t>see if they </a:t>
            </a:r>
            <a:r>
              <a:rPr lang="en-US" sz="2000" dirty="0" smtClean="0"/>
              <a:t>are </a:t>
            </a:r>
            <a:r>
              <a:rPr lang="en-US" sz="2000" dirty="0"/>
              <a:t>still alive</a:t>
            </a:r>
            <a:r>
              <a:rPr lang="en-US" dirty="0"/>
              <a:t>. </a:t>
            </a:r>
          </a:p>
          <a:p>
            <a:pPr marL="290513" indent="-290513"/>
            <a:endParaRPr lang="en-US" dirty="0"/>
          </a:p>
        </p:txBody>
      </p:sp>
      <p:cxnSp>
        <p:nvCxnSpPr>
          <p:cNvPr id="99338" name="Straight Arrow Connector 30"/>
          <p:cNvCxnSpPr>
            <a:cxnSpLocks noChangeShapeType="1"/>
            <a:stCxn id="99349" idx="1"/>
          </p:cNvCxnSpPr>
          <p:nvPr/>
        </p:nvCxnSpPr>
        <p:spPr bwMode="auto">
          <a:xfrm rot="10800000" flipV="1">
            <a:off x="3206750" y="2674938"/>
            <a:ext cx="447675" cy="312737"/>
          </a:xfrm>
          <a:prstGeom prst="straightConnector1">
            <a:avLst/>
          </a:prstGeom>
          <a:noFill/>
          <a:ln w="9525" algn="ctr">
            <a:noFill/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Distributed Hash Table Resource Search in P2P Networks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Finding a resource in a network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Determining whether a node has the resource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Finding the node that has the resource</a:t>
            </a:r>
          </a:p>
          <a:p>
            <a:pPr marL="514350" indent="-514350"/>
            <a:r>
              <a:rPr lang="en-US" dirty="0" smtClean="0"/>
              <a:t>We roughly describe </a:t>
            </a:r>
            <a:r>
              <a:rPr lang="en-US" b="1" dirty="0" err="1" smtClean="0"/>
              <a:t>Kademlia</a:t>
            </a:r>
            <a:r>
              <a:rPr lang="en-US" dirty="0" smtClean="0"/>
              <a:t>, but other related approaches are useful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2782</TotalTime>
  <Words>2094</Words>
  <Application>Microsoft Office PowerPoint</Application>
  <PresentationFormat>On-screen Show (4:3)</PresentationFormat>
  <Paragraphs>374</Paragraphs>
  <Slides>22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Clip</vt:lpstr>
      <vt:lpstr>Road Map</vt:lpstr>
      <vt:lpstr>Distributed Hash Table (DHT)</vt:lpstr>
      <vt:lpstr>DHT Identifiers</vt:lpstr>
      <vt:lpstr>How to assign keys to peers?</vt:lpstr>
      <vt:lpstr>Circular DHT (1)</vt:lpstr>
      <vt:lpstr>Circular DHT  (2) </vt:lpstr>
      <vt:lpstr>Circular DHT with Shortcuts</vt:lpstr>
      <vt:lpstr>Peer Churn</vt:lpstr>
      <vt:lpstr>Distributed Hash Table Resource Search in P2P Networks</vt:lpstr>
      <vt:lpstr>Distributed Hash Table (DHT)</vt:lpstr>
      <vt:lpstr>Kademlia: Basics</vt:lpstr>
      <vt:lpstr>Example</vt:lpstr>
      <vt:lpstr>Routing</vt:lpstr>
      <vt:lpstr>Slide 14</vt:lpstr>
      <vt:lpstr>Slide 15</vt:lpstr>
      <vt:lpstr>128 entries</vt:lpstr>
      <vt:lpstr>128 entries</vt:lpstr>
      <vt:lpstr>Improved: 128 lists</vt:lpstr>
      <vt:lpstr>Review</vt:lpstr>
      <vt:lpstr>Notes</vt:lpstr>
      <vt:lpstr>P2P Case study: Skype</vt:lpstr>
      <vt:lpstr>Peers as relays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Hash Table Resource Search in P2P Networks</dc:title>
  <dc:creator>SB</dc:creator>
  <cp:lastModifiedBy>bohacek</cp:lastModifiedBy>
  <cp:revision>31</cp:revision>
  <dcterms:created xsi:type="dcterms:W3CDTF">2010-09-19T04:57:52Z</dcterms:created>
  <dcterms:modified xsi:type="dcterms:W3CDTF">2011-08-23T06:00:51Z</dcterms:modified>
</cp:coreProperties>
</file>