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2" autoAdjust="0"/>
    <p:restoredTop sz="94665" autoAdjust="0"/>
  </p:normalViewPr>
  <p:slideViewPr>
    <p:cSldViewPr showGuides="1">
      <p:cViewPr>
        <p:scale>
          <a:sx n="110" d="100"/>
          <a:sy n="110" d="100"/>
        </p:scale>
        <p:origin x="384" y="-3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A7B9DF-5A63-43DF-A602-6809360E2995}" type="datetimeFigureOut">
              <a:rPr lang="en-US" smtClean="0"/>
              <a:pPr/>
              <a:t>5/16/2016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9A0423-693A-432A-9316-3402F1C41AD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Exams hints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55000" lnSpcReduction="20000"/>
          </a:bodyPr>
          <a:lstStyle/>
          <a:p>
            <a:r>
              <a:rPr lang="en-US" dirty="0" smtClean="0"/>
              <a:t>The exam will cover the same topics covered in homework. If there </a:t>
            </a:r>
            <a:r>
              <a:rPr lang="en-US" dirty="0" smtClean="0"/>
              <a:t>was no homework problem on the topic, then there will not be any exam question on the topic.</a:t>
            </a:r>
            <a:endParaRPr lang="en-US" dirty="0" smtClean="0"/>
          </a:p>
          <a:p>
            <a:r>
              <a:rPr lang="en-US" dirty="0" smtClean="0"/>
              <a:t>Protocol </a:t>
            </a:r>
            <a:r>
              <a:rPr lang="en-US" dirty="0" smtClean="0"/>
              <a:t>and algorithm specifics</a:t>
            </a:r>
          </a:p>
          <a:p>
            <a:pPr lvl="1"/>
            <a:r>
              <a:rPr lang="en-US" dirty="0" smtClean="0"/>
              <a:t>E.g., </a:t>
            </a:r>
            <a:r>
              <a:rPr lang="en-US" dirty="0" smtClean="0"/>
              <a:t>TCP (details);  routing algorithms (algorithms and BGP concepts);  </a:t>
            </a:r>
            <a:r>
              <a:rPr lang="en-US" dirty="0" smtClean="0"/>
              <a:t>DHT, </a:t>
            </a:r>
            <a:r>
              <a:rPr lang="en-US" dirty="0" smtClean="0"/>
              <a:t>http (delay), DNS, ARP, DHCP, L2 forwarding</a:t>
            </a:r>
          </a:p>
          <a:p>
            <a:pPr lvl="1"/>
            <a:r>
              <a:rPr lang="en-US" dirty="0" smtClean="0"/>
              <a:t>TCP</a:t>
            </a:r>
          </a:p>
          <a:p>
            <a:pPr lvl="2"/>
            <a:r>
              <a:rPr lang="en-US" dirty="0" err="1" smtClean="0"/>
              <a:t>Cwnd</a:t>
            </a:r>
            <a:r>
              <a:rPr lang="en-US" dirty="0" smtClean="0"/>
              <a:t>, </a:t>
            </a:r>
            <a:r>
              <a:rPr lang="en-US" dirty="0" err="1" smtClean="0"/>
              <a:t>ssthresh</a:t>
            </a:r>
            <a:r>
              <a:rPr lang="en-US" dirty="0" smtClean="0"/>
              <a:t>, slow-start, RTO, T = </a:t>
            </a:r>
            <a:r>
              <a:rPr lang="en-US" dirty="0" err="1" smtClean="0"/>
              <a:t>sqrt</a:t>
            </a:r>
            <a:r>
              <a:rPr lang="en-US" dirty="0" smtClean="0"/>
              <a:t>(3/2)/(RTT*</a:t>
            </a:r>
            <a:r>
              <a:rPr lang="en-US" dirty="0" err="1" smtClean="0"/>
              <a:t>sqrt</a:t>
            </a:r>
            <a:r>
              <a:rPr lang="en-US" dirty="0" smtClean="0"/>
              <a:t>(p))</a:t>
            </a:r>
          </a:p>
          <a:p>
            <a:pPr lvl="1"/>
            <a:r>
              <a:rPr lang="en-US" dirty="0"/>
              <a:t>L2 </a:t>
            </a:r>
            <a:r>
              <a:rPr lang="en-US" dirty="0" smtClean="0"/>
              <a:t>forwarding</a:t>
            </a:r>
          </a:p>
          <a:p>
            <a:pPr lvl="2"/>
            <a:r>
              <a:rPr lang="en-US" dirty="0" smtClean="0"/>
              <a:t>Self-learning, spanning tree</a:t>
            </a:r>
            <a:endParaRPr lang="en-US" dirty="0" smtClean="0"/>
          </a:p>
          <a:p>
            <a:r>
              <a:rPr lang="en-US" dirty="0" smtClean="0"/>
              <a:t>Networking concepts</a:t>
            </a:r>
          </a:p>
          <a:p>
            <a:pPr lvl="1"/>
            <a:r>
              <a:rPr lang="en-US" dirty="0" smtClean="0"/>
              <a:t>E.g., What are the layer of the protocol stack</a:t>
            </a:r>
          </a:p>
          <a:p>
            <a:pPr lvl="1"/>
            <a:r>
              <a:rPr lang="en-US" dirty="0" smtClean="0"/>
              <a:t>E.g., why or when statistical multiplexing or circuit switching</a:t>
            </a:r>
          </a:p>
          <a:p>
            <a:r>
              <a:rPr lang="en-US" dirty="0" smtClean="0"/>
              <a:t>Analytics</a:t>
            </a:r>
          </a:p>
          <a:p>
            <a:pPr lvl="1"/>
            <a:r>
              <a:rPr lang="en-US" dirty="0" smtClean="0"/>
              <a:t>Compute the latency of TCP</a:t>
            </a:r>
          </a:p>
          <a:p>
            <a:pPr lvl="1"/>
            <a:r>
              <a:rPr lang="en-US" dirty="0" smtClean="0"/>
              <a:t>Compare pipelined http to parallel http to serial </a:t>
            </a:r>
            <a:r>
              <a:rPr lang="en-US" dirty="0" smtClean="0"/>
              <a:t>http. Since server</a:t>
            </a:r>
            <a:r>
              <a:rPr lang="en-US" dirty="0"/>
              <a:t> </a:t>
            </a:r>
            <a:r>
              <a:rPr lang="en-US" dirty="0" smtClean="0"/>
              <a:t>vs</a:t>
            </a:r>
            <a:r>
              <a:rPr lang="en-US" dirty="0" smtClean="0"/>
              <a:t> multiple servers. HTTP and DNS</a:t>
            </a:r>
            <a:endParaRPr lang="en-US" dirty="0" smtClean="0"/>
          </a:p>
          <a:p>
            <a:pPr lvl="1"/>
            <a:r>
              <a:rPr lang="en-US" dirty="0" smtClean="0"/>
              <a:t>Compute the  flow rates on networks with the TCP throughput formula T = 1.222*MSS/(RTT *</a:t>
            </a:r>
            <a:r>
              <a:rPr lang="en-US" dirty="0" err="1" smtClean="0"/>
              <a:t>sqrt</a:t>
            </a:r>
            <a:r>
              <a:rPr lang="en-US" dirty="0" smtClean="0"/>
              <a:t>(p))</a:t>
            </a:r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Distance vector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Given a network, compute the routing table step-by-step</a:t>
            </a:r>
          </a:p>
          <a:p>
            <a:r>
              <a:rPr lang="en-US" dirty="0" smtClean="0"/>
              <a:t>Distance vector’s slow convergence, e.g., the pic below</a:t>
            </a:r>
          </a:p>
          <a:p>
            <a:endParaRPr lang="en-US" dirty="0"/>
          </a:p>
        </p:txBody>
      </p:sp>
      <p:sp>
        <p:nvSpPr>
          <p:cNvPr id="4" name="Oval 3"/>
          <p:cNvSpPr>
            <a:spLocks noChangeArrowheads="1"/>
          </p:cNvSpPr>
          <p:nvPr/>
        </p:nvSpPr>
        <p:spPr bwMode="auto">
          <a:xfrm>
            <a:off x="341313" y="4100512"/>
            <a:ext cx="457200" cy="352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A</a:t>
            </a:r>
          </a:p>
        </p:txBody>
      </p:sp>
      <p:sp>
        <p:nvSpPr>
          <p:cNvPr id="5" name="Oval 4"/>
          <p:cNvSpPr>
            <a:spLocks noChangeArrowheads="1"/>
          </p:cNvSpPr>
          <p:nvPr/>
        </p:nvSpPr>
        <p:spPr bwMode="auto">
          <a:xfrm>
            <a:off x="2286000" y="4090987"/>
            <a:ext cx="457200" cy="352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B</a:t>
            </a:r>
          </a:p>
        </p:txBody>
      </p:sp>
      <p:sp>
        <p:nvSpPr>
          <p:cNvPr id="6" name="Oval 5"/>
          <p:cNvSpPr>
            <a:spLocks noChangeArrowheads="1"/>
          </p:cNvSpPr>
          <p:nvPr/>
        </p:nvSpPr>
        <p:spPr bwMode="auto">
          <a:xfrm>
            <a:off x="4232275" y="4090987"/>
            <a:ext cx="457200" cy="352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C</a:t>
            </a:r>
          </a:p>
        </p:txBody>
      </p:sp>
      <p:sp>
        <p:nvSpPr>
          <p:cNvPr id="7" name="Oval 6"/>
          <p:cNvSpPr>
            <a:spLocks noChangeArrowheads="1"/>
          </p:cNvSpPr>
          <p:nvPr/>
        </p:nvSpPr>
        <p:spPr bwMode="auto">
          <a:xfrm>
            <a:off x="6176963" y="4090987"/>
            <a:ext cx="457200" cy="352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D</a:t>
            </a:r>
          </a:p>
        </p:txBody>
      </p:sp>
      <p:sp>
        <p:nvSpPr>
          <p:cNvPr id="8" name="Oval 7"/>
          <p:cNvSpPr>
            <a:spLocks noChangeArrowheads="1"/>
          </p:cNvSpPr>
          <p:nvPr/>
        </p:nvSpPr>
        <p:spPr bwMode="auto">
          <a:xfrm>
            <a:off x="8123238" y="4100512"/>
            <a:ext cx="457200" cy="352425"/>
          </a:xfrm>
          <a:prstGeom prst="ellips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E</a:t>
            </a:r>
          </a:p>
        </p:txBody>
      </p:sp>
      <p:cxnSp>
        <p:nvCxnSpPr>
          <p:cNvPr id="9" name="AutoShape 8"/>
          <p:cNvCxnSpPr>
            <a:cxnSpLocks noChangeShapeType="1"/>
            <a:stCxn id="4" idx="6"/>
            <a:endCxn id="5" idx="2"/>
          </p:cNvCxnSpPr>
          <p:nvPr/>
        </p:nvCxnSpPr>
        <p:spPr bwMode="auto">
          <a:xfrm flipV="1">
            <a:off x="798513" y="4267200"/>
            <a:ext cx="1487487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0" name="AutoShape 9"/>
          <p:cNvCxnSpPr>
            <a:cxnSpLocks noChangeShapeType="1"/>
            <a:stCxn id="5" idx="6"/>
            <a:endCxn id="6" idx="2"/>
          </p:cNvCxnSpPr>
          <p:nvPr/>
        </p:nvCxnSpPr>
        <p:spPr bwMode="auto">
          <a:xfrm>
            <a:off x="2743200" y="4267200"/>
            <a:ext cx="1489075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1" name="AutoShape 10"/>
          <p:cNvCxnSpPr>
            <a:cxnSpLocks noChangeShapeType="1"/>
            <a:stCxn id="6" idx="6"/>
            <a:endCxn id="7" idx="2"/>
          </p:cNvCxnSpPr>
          <p:nvPr/>
        </p:nvCxnSpPr>
        <p:spPr bwMode="auto">
          <a:xfrm>
            <a:off x="4689475" y="4267200"/>
            <a:ext cx="1487488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2" name="AutoShape 11"/>
          <p:cNvCxnSpPr>
            <a:cxnSpLocks noChangeShapeType="1"/>
            <a:stCxn id="7" idx="6"/>
            <a:endCxn id="8" idx="2"/>
          </p:cNvCxnSpPr>
          <p:nvPr/>
        </p:nvCxnSpPr>
        <p:spPr bwMode="auto">
          <a:xfrm>
            <a:off x="6634163" y="4267200"/>
            <a:ext cx="1489075" cy="95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13" name="Text Box 12"/>
          <p:cNvSpPr txBox="1">
            <a:spLocks noChangeArrowheads="1"/>
          </p:cNvSpPr>
          <p:nvPr/>
        </p:nvSpPr>
        <p:spPr bwMode="auto">
          <a:xfrm>
            <a:off x="1325563" y="3836987"/>
            <a:ext cx="35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1 </a:t>
            </a:r>
          </a:p>
        </p:txBody>
      </p:sp>
      <p:sp>
        <p:nvSpPr>
          <p:cNvPr id="14" name="Text Box 13"/>
          <p:cNvSpPr txBox="1">
            <a:spLocks noChangeArrowheads="1"/>
          </p:cNvSpPr>
          <p:nvPr/>
        </p:nvSpPr>
        <p:spPr bwMode="auto">
          <a:xfrm>
            <a:off x="3316288" y="3865562"/>
            <a:ext cx="35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1 </a:t>
            </a:r>
          </a:p>
        </p:txBody>
      </p:sp>
      <p:sp>
        <p:nvSpPr>
          <p:cNvPr id="15" name="Text Box 14"/>
          <p:cNvSpPr txBox="1">
            <a:spLocks noChangeArrowheads="1"/>
          </p:cNvSpPr>
          <p:nvPr/>
        </p:nvSpPr>
        <p:spPr bwMode="auto">
          <a:xfrm>
            <a:off x="5183188" y="3846512"/>
            <a:ext cx="3556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1 </a:t>
            </a:r>
          </a:p>
        </p:txBody>
      </p:sp>
      <p:sp>
        <p:nvSpPr>
          <p:cNvPr id="16" name="Text Box 15"/>
          <p:cNvSpPr txBox="1">
            <a:spLocks noChangeArrowheads="1"/>
          </p:cNvSpPr>
          <p:nvPr/>
        </p:nvSpPr>
        <p:spPr bwMode="auto">
          <a:xfrm>
            <a:off x="7078663" y="3827462"/>
            <a:ext cx="415925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0000"/>
                </a:solidFill>
                <a:sym typeface="Symbol" panose="05050102010706020507" pitchFamily="18" charset="2"/>
              </a:rPr>
              <a:t></a:t>
            </a:r>
            <a:r>
              <a:rPr lang="en-US" altLang="en-US" sz="1800">
                <a:solidFill>
                  <a:srgbClr val="FF0000"/>
                </a:solidFill>
              </a:rPr>
              <a:t> </a:t>
            </a:r>
          </a:p>
        </p:txBody>
      </p:sp>
      <p:sp>
        <p:nvSpPr>
          <p:cNvPr id="17" name="Line 41"/>
          <p:cNvSpPr>
            <a:spLocks noChangeShapeType="1"/>
          </p:cNvSpPr>
          <p:nvPr/>
        </p:nvSpPr>
        <p:spPr bwMode="auto">
          <a:xfrm>
            <a:off x="7056438" y="4005262"/>
            <a:ext cx="485775" cy="5334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8" name="Line 42"/>
          <p:cNvSpPr>
            <a:spLocks noChangeShapeType="1"/>
          </p:cNvSpPr>
          <p:nvPr/>
        </p:nvSpPr>
        <p:spPr bwMode="auto">
          <a:xfrm flipV="1">
            <a:off x="7065963" y="4062412"/>
            <a:ext cx="390525" cy="457200"/>
          </a:xfrm>
          <a:prstGeom prst="line">
            <a:avLst/>
          </a:prstGeom>
          <a:noFill/>
          <a:ln w="25400">
            <a:solidFill>
              <a:srgbClr val="FF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/>
          <a:lstStyle/>
          <a:p>
            <a:endParaRPr lang="en-US"/>
          </a:p>
        </p:txBody>
      </p:sp>
      <p:sp>
        <p:nvSpPr>
          <p:cNvPr id="19" name="Text Box 43"/>
          <p:cNvSpPr txBox="1">
            <a:spLocks noChangeArrowheads="1"/>
          </p:cNvSpPr>
          <p:nvPr/>
        </p:nvSpPr>
        <p:spPr bwMode="auto">
          <a:xfrm>
            <a:off x="7192963" y="3570287"/>
            <a:ext cx="12319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>
                <a:solidFill>
                  <a:srgbClr val="FF0000"/>
                </a:solidFill>
              </a:rPr>
              <a:t>link break</a:t>
            </a:r>
          </a:p>
        </p:txBody>
      </p:sp>
      <p:cxnSp>
        <p:nvCxnSpPr>
          <p:cNvPr id="20" name="Elbow Connector 4"/>
          <p:cNvCxnSpPr>
            <a:cxnSpLocks noChangeShapeType="1"/>
          </p:cNvCxnSpPr>
          <p:nvPr/>
        </p:nvCxnSpPr>
        <p:spPr bwMode="auto">
          <a:xfrm rot="5400000" flipH="1" flipV="1">
            <a:off x="4460876" y="209549"/>
            <a:ext cx="12700" cy="7781925"/>
          </a:xfrm>
          <a:prstGeom prst="bentConnector3">
            <a:avLst>
              <a:gd name="adj1" fmla="val 1800000"/>
            </a:avLst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1" name="TextBox 5"/>
          <p:cNvSpPr txBox="1">
            <a:spLocks noChangeArrowheads="1"/>
          </p:cNvSpPr>
          <p:nvPr/>
        </p:nvSpPr>
        <p:spPr bwMode="auto">
          <a:xfrm>
            <a:off x="4187825" y="3525837"/>
            <a:ext cx="466725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lr>
                <a:schemeClr val="accent2"/>
              </a:buClr>
              <a:buSzPct val="85000"/>
              <a:buFont typeface="ZapfDingbats"/>
              <a:buChar char="r"/>
              <a:defRPr sz="2800">
                <a:solidFill>
                  <a:schemeClr val="tx1"/>
                </a:solidFill>
                <a:latin typeface="Comic Sans MS" panose="030F0702030302020204" pitchFamily="66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5000"/>
              <a:buFont typeface="ZapfDingbats"/>
              <a:buChar char="m"/>
              <a:defRPr sz="2400">
                <a:solidFill>
                  <a:schemeClr val="tx1"/>
                </a:solidFill>
                <a:latin typeface="Comic Sans MS" panose="030F0702030302020204" pitchFamily="66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Comic Sans MS" panose="030F0702030302020204" pitchFamily="66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800"/>
              <a:t>50</a:t>
            </a:r>
          </a:p>
        </p:txBody>
      </p:sp>
    </p:spTree>
    <p:extLst>
      <p:ext uri="{BB962C8B-B14F-4D97-AF65-F5344CB8AC3E}">
        <p14:creationId xmlns:p14="http://schemas.microsoft.com/office/powerpoint/2010/main" val="146810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0"/>
            <a:ext cx="8229600" cy="56356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Difficult questions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33400"/>
            <a:ext cx="8229600" cy="6096000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While not all questions will be difficult, a few might be more challenging. (perhaps none of these will be in the final)</a:t>
            </a:r>
            <a:endParaRPr lang="en-US" dirty="0"/>
          </a:p>
          <a:p>
            <a:r>
              <a:rPr lang="en-US" dirty="0" smtClean="0"/>
              <a:t>Here are some examples</a:t>
            </a:r>
          </a:p>
          <a:p>
            <a:pPr lvl="1"/>
            <a:r>
              <a:rPr lang="en-US" dirty="0" smtClean="0"/>
              <a:t>In chapter 2 P10 compared the time to download  a web page (base page and multiple objects) latency when</a:t>
            </a:r>
          </a:p>
          <a:p>
            <a:pPr lvl="2"/>
            <a:r>
              <a:rPr lang="en-US" dirty="0" smtClean="0"/>
              <a:t>each object is downloaded sequentially (one at a time) and the TCP connection is closed after the object is downloaded</a:t>
            </a:r>
          </a:p>
          <a:p>
            <a:pPr lvl="2"/>
            <a:r>
              <a:rPr lang="en-US" dirty="0" smtClean="0"/>
              <a:t>All objects are downloaded using a persistent HTTP connection. However, if the objects are on different servers, then a sequence of TCP connections is used to get objects from the different servers (i.e., after all the objects from one server are retrieved, a new persistent connection is started with the next server)</a:t>
            </a:r>
          </a:p>
          <a:p>
            <a:pPr lvl="2"/>
            <a:r>
              <a:rPr lang="en-US" dirty="0" smtClean="0"/>
              <a:t>All objects are retrieved using a large number of parallel http connections </a:t>
            </a:r>
          </a:p>
          <a:p>
            <a:pPr lvl="2"/>
            <a:r>
              <a:rPr lang="en-US" dirty="0" smtClean="0"/>
              <a:t>You should be familiar with when these different approaches work best and when they are the same.</a:t>
            </a:r>
          </a:p>
          <a:p>
            <a:pPr lvl="1"/>
            <a:r>
              <a:rPr lang="en-US" dirty="0" smtClean="0"/>
              <a:t>Distance vector routing</a:t>
            </a:r>
          </a:p>
          <a:p>
            <a:pPr lvl="2"/>
            <a:r>
              <a:rPr lang="en-US" dirty="0" smtClean="0"/>
              <a:t>As mentioned in class, prove that distance vector routing is loop free.</a:t>
            </a:r>
          </a:p>
          <a:p>
            <a:pPr lvl="2"/>
            <a:r>
              <a:rPr lang="en-US" dirty="0" smtClean="0"/>
              <a:t>Bad news travels slow. Can you estimate how long it takes for distance vector to converge? (and easy version of this question is the count to infinity)</a:t>
            </a:r>
          </a:p>
          <a:p>
            <a:pPr lvl="1"/>
            <a:r>
              <a:rPr lang="en-US" dirty="0" smtClean="0"/>
              <a:t>Simple </a:t>
            </a:r>
            <a:r>
              <a:rPr lang="en-US" dirty="0" smtClean="0"/>
              <a:t>flow problems (by simple, I mean where you don’t need a compute to solve)</a:t>
            </a:r>
          </a:p>
          <a:p>
            <a:pPr lvl="2"/>
            <a:r>
              <a:rPr lang="en-US" dirty="0" smtClean="0"/>
              <a:t>See lecture notes Chapter 3 (part </a:t>
            </a:r>
            <a:r>
              <a:rPr lang="en-US" dirty="0" smtClean="0"/>
              <a:t>tw0 </a:t>
            </a:r>
            <a:r>
              <a:rPr lang="en-US" dirty="0" smtClean="0"/>
              <a:t>– TCP) slide 50</a:t>
            </a:r>
          </a:p>
          <a:p>
            <a:pPr lvl="1"/>
            <a:r>
              <a:rPr lang="en-US" dirty="0" smtClean="0"/>
              <a:t>Schedule for P2P (Chapter 2 P24) Also, see class notes</a:t>
            </a:r>
          </a:p>
          <a:p>
            <a:pPr lvl="1"/>
            <a:r>
              <a:rPr lang="en-US" dirty="0" smtClean="0"/>
              <a:t>Proof and use of the TCP throughput formula, i.e., how many </a:t>
            </a:r>
            <a:r>
              <a:rPr lang="en-US" dirty="0" err="1" smtClean="0"/>
              <a:t>pkts</a:t>
            </a:r>
            <a:r>
              <a:rPr lang="en-US" dirty="0" smtClean="0"/>
              <a:t> sent between drops</a:t>
            </a:r>
          </a:p>
          <a:p>
            <a:pPr lvl="1"/>
            <a:r>
              <a:rPr lang="en-US" dirty="0" smtClean="0"/>
              <a:t>Proof that TCP achieves full utilization if the router buffer size is  at least equal to the bandwidth delay product</a:t>
            </a:r>
          </a:p>
          <a:p>
            <a:pPr lvl="2"/>
            <a:r>
              <a:rPr lang="en-US" dirty="0" smtClean="0"/>
              <a:t>What size does the receiver buffer need to be? </a:t>
            </a:r>
          </a:p>
          <a:p>
            <a:r>
              <a:rPr lang="en-US" dirty="0" smtClean="0"/>
              <a:t>Somewhat challenging</a:t>
            </a:r>
          </a:p>
          <a:p>
            <a:pPr lvl="1"/>
            <a:r>
              <a:rPr lang="en-US" smtClean="0"/>
              <a:t>TCP </a:t>
            </a:r>
            <a:r>
              <a:rPr lang="en-US" dirty="0" smtClean="0"/>
              <a:t>fat-pipe problem (how does TCP behave when the link bit-rate is very high and RTT is also very high)</a:t>
            </a:r>
          </a:p>
          <a:p>
            <a:endParaRPr lang="en-US" dirty="0" smtClean="0"/>
          </a:p>
          <a:p>
            <a:r>
              <a:rPr lang="en-US" dirty="0" smtClean="0"/>
              <a:t>Important: don’t only focus on these problems. There are easy topics to study that will have a bigger impact on your grade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3652</TotalTime>
  <Words>539</Words>
  <Application>Microsoft Office PowerPoint</Application>
  <PresentationFormat>On-screen Show (4:3)</PresentationFormat>
  <Paragraphs>50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Comic Sans MS</vt:lpstr>
      <vt:lpstr>Symbol</vt:lpstr>
      <vt:lpstr>Office Theme</vt:lpstr>
      <vt:lpstr>Exams hints</vt:lpstr>
      <vt:lpstr>Distance vector routing</vt:lpstr>
      <vt:lpstr>Difficult questions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Exams hints</dc:title>
  <dc:creator>bohacek</dc:creator>
  <cp:lastModifiedBy>bohacek</cp:lastModifiedBy>
  <cp:revision>10</cp:revision>
  <dcterms:created xsi:type="dcterms:W3CDTF">2012-05-16T16:14:59Z</dcterms:created>
  <dcterms:modified xsi:type="dcterms:W3CDTF">2016-05-17T18:14:58Z</dcterms:modified>
</cp:coreProperties>
</file>