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70" r:id="rId4"/>
    <p:sldId id="271" r:id="rId5"/>
    <p:sldId id="272" r:id="rId6"/>
    <p:sldId id="274" r:id="rId7"/>
    <p:sldId id="273" r:id="rId8"/>
    <p:sldId id="269" r:id="rId9"/>
    <p:sldId id="268" r:id="rId10"/>
    <p:sldId id="259" r:id="rId11"/>
    <p:sldId id="263" r:id="rId12"/>
    <p:sldId id="258" r:id="rId13"/>
    <p:sldId id="261" r:id="rId14"/>
    <p:sldId id="264" r:id="rId15"/>
    <p:sldId id="265" r:id="rId16"/>
    <p:sldId id="262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01" autoAdjust="0"/>
  </p:normalViewPr>
  <p:slideViewPr>
    <p:cSldViewPr>
      <p:cViewPr varScale="1">
        <p:scale>
          <a:sx n="116" d="100"/>
          <a:sy n="116" d="100"/>
        </p:scale>
        <p:origin x="132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333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0.xml"/><Relationship Id="rId4" Type="http://schemas.openxmlformats.org/officeDocument/2006/relationships/tags" Target="../tags/tag9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8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3.xml"/><Relationship Id="rId4" Type="http://schemas.openxmlformats.org/officeDocument/2006/relationships/tags" Target="../tags/tag6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5.xml"/><Relationship Id="rId4" Type="http://schemas.openxmlformats.org/officeDocument/2006/relationships/tags" Target="../tags/tag1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0.xml"/><Relationship Id="rId4" Type="http://schemas.openxmlformats.org/officeDocument/2006/relationships/tags" Target="../tags/tag19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4.xml"/><Relationship Id="rId3" Type="http://schemas.openxmlformats.org/officeDocument/2006/relationships/tags" Target="../tags/tag29.xml"/><Relationship Id="rId7" Type="http://schemas.openxmlformats.org/officeDocument/2006/relationships/tags" Target="../tags/tag33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6" Type="http://schemas.openxmlformats.org/officeDocument/2006/relationships/tags" Target="../tags/tag32.xml"/><Relationship Id="rId5" Type="http://schemas.openxmlformats.org/officeDocument/2006/relationships/tags" Target="../tags/tag31.xml"/><Relationship Id="rId4" Type="http://schemas.openxmlformats.org/officeDocument/2006/relationships/tags" Target="../tags/tag30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8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0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9.xml"/><Relationship Id="rId1" Type="http://schemas.openxmlformats.org/officeDocument/2006/relationships/tags" Target="../tags/tag48.xml"/><Relationship Id="rId6" Type="http://schemas.openxmlformats.org/officeDocument/2006/relationships/tags" Target="../tags/tag53.xml"/><Relationship Id="rId5" Type="http://schemas.openxmlformats.org/officeDocument/2006/relationships/tags" Target="../tags/tag52.xml"/><Relationship Id="rId4" Type="http://schemas.openxmlformats.org/officeDocument/2006/relationships/tags" Target="../tags/tag5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50236985-233B-45A7-8FD6-A4A857D79770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6EF4D445-2E5E-4AEF-8BFA-CD56AA2B3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50236985-233B-45A7-8FD6-A4A857D79770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6EF4D445-2E5E-4AEF-8BFA-CD56AA2B3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  <p:custDataLst>
              <p:tags r:id="rId1"/>
            </p:custDataLst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50236985-233B-45A7-8FD6-A4A857D79770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6EF4D445-2E5E-4AEF-8BFA-CD56AA2B3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50236985-233B-45A7-8FD6-A4A857D79770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6EF4D445-2E5E-4AEF-8BFA-CD56AA2B3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50236985-233B-45A7-8FD6-A4A857D79770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6EF4D445-2E5E-4AEF-8BFA-CD56AA2B3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50236985-233B-45A7-8FD6-A4A857D79770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6EF4D445-2E5E-4AEF-8BFA-CD56AA2B3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  <p:custDataLst>
              <p:tags r:id="rId4"/>
            </p:custDataLst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50236985-233B-45A7-8FD6-A4A857D79770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6EF4D445-2E5E-4AEF-8BFA-CD56AA2B3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50236985-233B-45A7-8FD6-A4A857D79770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6EF4D445-2E5E-4AEF-8BFA-CD56AA2B3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50236985-233B-45A7-8FD6-A4A857D79770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6EF4D445-2E5E-4AEF-8BFA-CD56AA2B3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50236985-233B-45A7-8FD6-A4A857D79770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6EF4D445-2E5E-4AEF-8BFA-CD56AA2B3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50236985-233B-45A7-8FD6-A4A857D79770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6EF4D445-2E5E-4AEF-8BFA-CD56AA2B3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36985-233B-45A7-8FD6-A4A857D79770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4D445-2E5E-4AEF-8BFA-CD56AA2B3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20.xml"/><Relationship Id="rId2" Type="http://schemas.openxmlformats.org/officeDocument/2006/relationships/tags" Target="../tags/tag119.xml"/><Relationship Id="rId1" Type="http://schemas.openxmlformats.org/officeDocument/2006/relationships/tags" Target="../tags/tag118.xml"/><Relationship Id="rId5" Type="http://schemas.openxmlformats.org/officeDocument/2006/relationships/hyperlink" Target="http://www.google.com/" TargetMode="External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5" Type="http://schemas.openxmlformats.org/officeDocument/2006/relationships/hyperlink" Target="http://www.google.com/" TargetMode="External"/><Relationship Id="rId4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26.xml"/><Relationship Id="rId2" Type="http://schemas.openxmlformats.org/officeDocument/2006/relationships/tags" Target="../tags/tag125.xml"/><Relationship Id="rId1" Type="http://schemas.openxmlformats.org/officeDocument/2006/relationships/tags" Target="../tags/tag124.xml"/><Relationship Id="rId4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tags" Target="../tags/tag138.xml"/><Relationship Id="rId18" Type="http://schemas.openxmlformats.org/officeDocument/2006/relationships/tags" Target="../tags/tag143.xml"/><Relationship Id="rId26" Type="http://schemas.openxmlformats.org/officeDocument/2006/relationships/tags" Target="../tags/tag151.xml"/><Relationship Id="rId39" Type="http://schemas.openxmlformats.org/officeDocument/2006/relationships/tags" Target="../tags/tag164.xml"/><Relationship Id="rId21" Type="http://schemas.openxmlformats.org/officeDocument/2006/relationships/tags" Target="../tags/tag146.xml"/><Relationship Id="rId34" Type="http://schemas.openxmlformats.org/officeDocument/2006/relationships/tags" Target="../tags/tag159.xml"/><Relationship Id="rId42" Type="http://schemas.openxmlformats.org/officeDocument/2006/relationships/tags" Target="../tags/tag167.xml"/><Relationship Id="rId47" Type="http://schemas.openxmlformats.org/officeDocument/2006/relationships/tags" Target="../tags/tag172.xml"/><Relationship Id="rId50" Type="http://schemas.openxmlformats.org/officeDocument/2006/relationships/tags" Target="../tags/tag175.xml"/><Relationship Id="rId55" Type="http://schemas.openxmlformats.org/officeDocument/2006/relationships/oleObject" Target="../embeddings/oleObject7.bin"/><Relationship Id="rId7" Type="http://schemas.openxmlformats.org/officeDocument/2006/relationships/tags" Target="../tags/tag132.xml"/><Relationship Id="rId2" Type="http://schemas.openxmlformats.org/officeDocument/2006/relationships/tags" Target="../tags/tag127.xml"/><Relationship Id="rId16" Type="http://schemas.openxmlformats.org/officeDocument/2006/relationships/tags" Target="../tags/tag141.xml"/><Relationship Id="rId29" Type="http://schemas.openxmlformats.org/officeDocument/2006/relationships/tags" Target="../tags/tag154.xml"/><Relationship Id="rId11" Type="http://schemas.openxmlformats.org/officeDocument/2006/relationships/tags" Target="../tags/tag136.xml"/><Relationship Id="rId24" Type="http://schemas.openxmlformats.org/officeDocument/2006/relationships/tags" Target="../tags/tag149.xml"/><Relationship Id="rId32" Type="http://schemas.openxmlformats.org/officeDocument/2006/relationships/tags" Target="../tags/tag157.xml"/><Relationship Id="rId37" Type="http://schemas.openxmlformats.org/officeDocument/2006/relationships/tags" Target="../tags/tag162.xml"/><Relationship Id="rId40" Type="http://schemas.openxmlformats.org/officeDocument/2006/relationships/tags" Target="../tags/tag165.xml"/><Relationship Id="rId45" Type="http://schemas.openxmlformats.org/officeDocument/2006/relationships/tags" Target="../tags/tag170.xml"/><Relationship Id="rId53" Type="http://schemas.openxmlformats.org/officeDocument/2006/relationships/image" Target="../media/image1.wmf"/><Relationship Id="rId5" Type="http://schemas.openxmlformats.org/officeDocument/2006/relationships/tags" Target="../tags/tag130.xml"/><Relationship Id="rId10" Type="http://schemas.openxmlformats.org/officeDocument/2006/relationships/tags" Target="../tags/tag135.xml"/><Relationship Id="rId19" Type="http://schemas.openxmlformats.org/officeDocument/2006/relationships/tags" Target="../tags/tag144.xml"/><Relationship Id="rId31" Type="http://schemas.openxmlformats.org/officeDocument/2006/relationships/tags" Target="../tags/tag156.xml"/><Relationship Id="rId44" Type="http://schemas.openxmlformats.org/officeDocument/2006/relationships/tags" Target="../tags/tag169.xml"/><Relationship Id="rId52" Type="http://schemas.openxmlformats.org/officeDocument/2006/relationships/oleObject" Target="../embeddings/oleObject5.bin"/><Relationship Id="rId4" Type="http://schemas.openxmlformats.org/officeDocument/2006/relationships/tags" Target="../tags/tag129.xml"/><Relationship Id="rId9" Type="http://schemas.openxmlformats.org/officeDocument/2006/relationships/tags" Target="../tags/tag134.xml"/><Relationship Id="rId14" Type="http://schemas.openxmlformats.org/officeDocument/2006/relationships/tags" Target="../tags/tag139.xml"/><Relationship Id="rId22" Type="http://schemas.openxmlformats.org/officeDocument/2006/relationships/tags" Target="../tags/tag147.xml"/><Relationship Id="rId27" Type="http://schemas.openxmlformats.org/officeDocument/2006/relationships/tags" Target="../tags/tag152.xml"/><Relationship Id="rId30" Type="http://schemas.openxmlformats.org/officeDocument/2006/relationships/tags" Target="../tags/tag155.xml"/><Relationship Id="rId35" Type="http://schemas.openxmlformats.org/officeDocument/2006/relationships/tags" Target="../tags/tag160.xml"/><Relationship Id="rId43" Type="http://schemas.openxmlformats.org/officeDocument/2006/relationships/tags" Target="../tags/tag168.xml"/><Relationship Id="rId48" Type="http://schemas.openxmlformats.org/officeDocument/2006/relationships/tags" Target="../tags/tag173.xml"/><Relationship Id="rId56" Type="http://schemas.openxmlformats.org/officeDocument/2006/relationships/oleObject" Target="../embeddings/oleObject8.bin"/><Relationship Id="rId8" Type="http://schemas.openxmlformats.org/officeDocument/2006/relationships/tags" Target="../tags/tag133.xml"/><Relationship Id="rId51" Type="http://schemas.openxmlformats.org/officeDocument/2006/relationships/slideLayout" Target="../slideLayouts/slideLayout2.xml"/><Relationship Id="rId3" Type="http://schemas.openxmlformats.org/officeDocument/2006/relationships/tags" Target="../tags/tag128.xml"/><Relationship Id="rId12" Type="http://schemas.openxmlformats.org/officeDocument/2006/relationships/tags" Target="../tags/tag137.xml"/><Relationship Id="rId17" Type="http://schemas.openxmlformats.org/officeDocument/2006/relationships/tags" Target="../tags/tag142.xml"/><Relationship Id="rId25" Type="http://schemas.openxmlformats.org/officeDocument/2006/relationships/tags" Target="../tags/tag150.xml"/><Relationship Id="rId33" Type="http://schemas.openxmlformats.org/officeDocument/2006/relationships/tags" Target="../tags/tag158.xml"/><Relationship Id="rId38" Type="http://schemas.openxmlformats.org/officeDocument/2006/relationships/tags" Target="../tags/tag163.xml"/><Relationship Id="rId46" Type="http://schemas.openxmlformats.org/officeDocument/2006/relationships/tags" Target="../tags/tag171.xml"/><Relationship Id="rId20" Type="http://schemas.openxmlformats.org/officeDocument/2006/relationships/tags" Target="../tags/tag145.xml"/><Relationship Id="rId41" Type="http://schemas.openxmlformats.org/officeDocument/2006/relationships/tags" Target="../tags/tag166.xml"/><Relationship Id="rId54" Type="http://schemas.openxmlformats.org/officeDocument/2006/relationships/oleObject" Target="../embeddings/oleObject6.bin"/><Relationship Id="rId1" Type="http://schemas.openxmlformats.org/officeDocument/2006/relationships/vmlDrawing" Target="../drawings/vmlDrawing2.vml"/><Relationship Id="rId6" Type="http://schemas.openxmlformats.org/officeDocument/2006/relationships/tags" Target="../tags/tag131.xml"/><Relationship Id="rId15" Type="http://schemas.openxmlformats.org/officeDocument/2006/relationships/tags" Target="../tags/tag140.xml"/><Relationship Id="rId23" Type="http://schemas.openxmlformats.org/officeDocument/2006/relationships/tags" Target="../tags/tag148.xml"/><Relationship Id="rId28" Type="http://schemas.openxmlformats.org/officeDocument/2006/relationships/tags" Target="../tags/tag153.xml"/><Relationship Id="rId36" Type="http://schemas.openxmlformats.org/officeDocument/2006/relationships/tags" Target="../tags/tag161.xml"/><Relationship Id="rId49" Type="http://schemas.openxmlformats.org/officeDocument/2006/relationships/tags" Target="../tags/tag17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78.xml"/><Relationship Id="rId2" Type="http://schemas.openxmlformats.org/officeDocument/2006/relationships/tags" Target="../tags/tag177.xml"/><Relationship Id="rId1" Type="http://schemas.openxmlformats.org/officeDocument/2006/relationships/tags" Target="../tags/tag176.xml"/><Relationship Id="rId5" Type="http://schemas.openxmlformats.org/officeDocument/2006/relationships/hyperlink" Target="http://www.google.com/" TargetMode="External"/><Relationship Id="rId4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81.xml"/><Relationship Id="rId2" Type="http://schemas.openxmlformats.org/officeDocument/2006/relationships/tags" Target="../tags/tag180.xml"/><Relationship Id="rId1" Type="http://schemas.openxmlformats.org/officeDocument/2006/relationships/tags" Target="../tags/tag179.xml"/><Relationship Id="rId5" Type="http://schemas.openxmlformats.org/officeDocument/2006/relationships/hyperlink" Target="http://www.google.com/" TargetMode="External"/><Relationship Id="rId4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184.xml"/><Relationship Id="rId7" Type="http://schemas.openxmlformats.org/officeDocument/2006/relationships/hyperlink" Target="http://www.google/" TargetMode="External"/><Relationship Id="rId2" Type="http://schemas.openxmlformats.org/officeDocument/2006/relationships/tags" Target="../tags/tag183.xml"/><Relationship Id="rId1" Type="http://schemas.openxmlformats.org/officeDocument/2006/relationships/tags" Target="../tags/tag182.xml"/><Relationship Id="rId6" Type="http://schemas.openxmlformats.org/officeDocument/2006/relationships/hyperlink" Target="http://www.google.com/" TargetMode="Externa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8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188.xml"/><Relationship Id="rId2" Type="http://schemas.openxmlformats.org/officeDocument/2006/relationships/tags" Target="../tags/tag187.xml"/><Relationship Id="rId1" Type="http://schemas.openxmlformats.org/officeDocument/2006/relationships/tags" Target="../tags/tag186.xml"/><Relationship Id="rId5" Type="http://schemas.openxmlformats.org/officeDocument/2006/relationships/hyperlink" Target="http://www.google.com/" TargetMode="Externa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78.xml"/><Relationship Id="rId18" Type="http://schemas.openxmlformats.org/officeDocument/2006/relationships/tags" Target="../tags/tag83.xml"/><Relationship Id="rId26" Type="http://schemas.openxmlformats.org/officeDocument/2006/relationships/tags" Target="../tags/tag91.xml"/><Relationship Id="rId39" Type="http://schemas.openxmlformats.org/officeDocument/2006/relationships/tags" Target="../tags/tag104.xml"/><Relationship Id="rId21" Type="http://schemas.openxmlformats.org/officeDocument/2006/relationships/tags" Target="../tags/tag86.xml"/><Relationship Id="rId34" Type="http://schemas.openxmlformats.org/officeDocument/2006/relationships/tags" Target="../tags/tag99.xml"/><Relationship Id="rId42" Type="http://schemas.openxmlformats.org/officeDocument/2006/relationships/tags" Target="../tags/tag107.xml"/><Relationship Id="rId47" Type="http://schemas.openxmlformats.org/officeDocument/2006/relationships/tags" Target="../tags/tag112.xml"/><Relationship Id="rId50" Type="http://schemas.openxmlformats.org/officeDocument/2006/relationships/tags" Target="../tags/tag115.xml"/><Relationship Id="rId55" Type="http://schemas.openxmlformats.org/officeDocument/2006/relationships/oleObject" Target="../embeddings/oleObject3.bin"/><Relationship Id="rId7" Type="http://schemas.openxmlformats.org/officeDocument/2006/relationships/tags" Target="../tags/tag72.xml"/><Relationship Id="rId2" Type="http://schemas.openxmlformats.org/officeDocument/2006/relationships/tags" Target="../tags/tag67.xml"/><Relationship Id="rId16" Type="http://schemas.openxmlformats.org/officeDocument/2006/relationships/tags" Target="../tags/tag81.xml"/><Relationship Id="rId29" Type="http://schemas.openxmlformats.org/officeDocument/2006/relationships/tags" Target="../tags/tag94.xml"/><Relationship Id="rId11" Type="http://schemas.openxmlformats.org/officeDocument/2006/relationships/tags" Target="../tags/tag76.xml"/><Relationship Id="rId24" Type="http://schemas.openxmlformats.org/officeDocument/2006/relationships/tags" Target="../tags/tag89.xml"/><Relationship Id="rId32" Type="http://schemas.openxmlformats.org/officeDocument/2006/relationships/tags" Target="../tags/tag97.xml"/><Relationship Id="rId37" Type="http://schemas.openxmlformats.org/officeDocument/2006/relationships/tags" Target="../tags/tag102.xml"/><Relationship Id="rId40" Type="http://schemas.openxmlformats.org/officeDocument/2006/relationships/tags" Target="../tags/tag105.xml"/><Relationship Id="rId45" Type="http://schemas.openxmlformats.org/officeDocument/2006/relationships/tags" Target="../tags/tag110.xml"/><Relationship Id="rId53" Type="http://schemas.openxmlformats.org/officeDocument/2006/relationships/image" Target="../media/image1.wmf"/><Relationship Id="rId5" Type="http://schemas.openxmlformats.org/officeDocument/2006/relationships/tags" Target="../tags/tag70.xml"/><Relationship Id="rId19" Type="http://schemas.openxmlformats.org/officeDocument/2006/relationships/tags" Target="../tags/tag84.xml"/><Relationship Id="rId4" Type="http://schemas.openxmlformats.org/officeDocument/2006/relationships/tags" Target="../tags/tag69.xml"/><Relationship Id="rId9" Type="http://schemas.openxmlformats.org/officeDocument/2006/relationships/tags" Target="../tags/tag74.xml"/><Relationship Id="rId14" Type="http://schemas.openxmlformats.org/officeDocument/2006/relationships/tags" Target="../tags/tag79.xml"/><Relationship Id="rId22" Type="http://schemas.openxmlformats.org/officeDocument/2006/relationships/tags" Target="../tags/tag87.xml"/><Relationship Id="rId27" Type="http://schemas.openxmlformats.org/officeDocument/2006/relationships/tags" Target="../tags/tag92.xml"/><Relationship Id="rId30" Type="http://schemas.openxmlformats.org/officeDocument/2006/relationships/tags" Target="../tags/tag95.xml"/><Relationship Id="rId35" Type="http://schemas.openxmlformats.org/officeDocument/2006/relationships/tags" Target="../tags/tag100.xml"/><Relationship Id="rId43" Type="http://schemas.openxmlformats.org/officeDocument/2006/relationships/tags" Target="../tags/tag108.xml"/><Relationship Id="rId48" Type="http://schemas.openxmlformats.org/officeDocument/2006/relationships/tags" Target="../tags/tag113.xml"/><Relationship Id="rId56" Type="http://schemas.openxmlformats.org/officeDocument/2006/relationships/oleObject" Target="../embeddings/oleObject4.bin"/><Relationship Id="rId8" Type="http://schemas.openxmlformats.org/officeDocument/2006/relationships/tags" Target="../tags/tag73.xml"/><Relationship Id="rId51" Type="http://schemas.openxmlformats.org/officeDocument/2006/relationships/slideLayout" Target="../slideLayouts/slideLayout2.xml"/><Relationship Id="rId3" Type="http://schemas.openxmlformats.org/officeDocument/2006/relationships/tags" Target="../tags/tag68.xml"/><Relationship Id="rId12" Type="http://schemas.openxmlformats.org/officeDocument/2006/relationships/tags" Target="../tags/tag77.xml"/><Relationship Id="rId17" Type="http://schemas.openxmlformats.org/officeDocument/2006/relationships/tags" Target="../tags/tag82.xml"/><Relationship Id="rId25" Type="http://schemas.openxmlformats.org/officeDocument/2006/relationships/tags" Target="../tags/tag90.xml"/><Relationship Id="rId33" Type="http://schemas.openxmlformats.org/officeDocument/2006/relationships/tags" Target="../tags/tag98.xml"/><Relationship Id="rId38" Type="http://schemas.openxmlformats.org/officeDocument/2006/relationships/tags" Target="../tags/tag103.xml"/><Relationship Id="rId46" Type="http://schemas.openxmlformats.org/officeDocument/2006/relationships/tags" Target="../tags/tag111.xml"/><Relationship Id="rId20" Type="http://schemas.openxmlformats.org/officeDocument/2006/relationships/tags" Target="../tags/tag85.xml"/><Relationship Id="rId41" Type="http://schemas.openxmlformats.org/officeDocument/2006/relationships/tags" Target="../tags/tag106.xml"/><Relationship Id="rId54" Type="http://schemas.openxmlformats.org/officeDocument/2006/relationships/oleObject" Target="../embeddings/oleObject2.bin"/><Relationship Id="rId1" Type="http://schemas.openxmlformats.org/officeDocument/2006/relationships/vmlDrawing" Target="../drawings/vmlDrawing1.vml"/><Relationship Id="rId6" Type="http://schemas.openxmlformats.org/officeDocument/2006/relationships/tags" Target="../tags/tag71.xml"/><Relationship Id="rId15" Type="http://schemas.openxmlformats.org/officeDocument/2006/relationships/tags" Target="../tags/tag80.xml"/><Relationship Id="rId23" Type="http://schemas.openxmlformats.org/officeDocument/2006/relationships/tags" Target="../tags/tag88.xml"/><Relationship Id="rId28" Type="http://schemas.openxmlformats.org/officeDocument/2006/relationships/tags" Target="../tags/tag93.xml"/><Relationship Id="rId36" Type="http://schemas.openxmlformats.org/officeDocument/2006/relationships/tags" Target="../tags/tag101.xml"/><Relationship Id="rId49" Type="http://schemas.openxmlformats.org/officeDocument/2006/relationships/tags" Target="../tags/tag114.xml"/><Relationship Id="rId57" Type="http://schemas.openxmlformats.org/officeDocument/2006/relationships/hyperlink" Target="http://www.google.com/" TargetMode="External"/><Relationship Id="rId10" Type="http://schemas.openxmlformats.org/officeDocument/2006/relationships/tags" Target="../tags/tag75.xml"/><Relationship Id="rId31" Type="http://schemas.openxmlformats.org/officeDocument/2006/relationships/tags" Target="../tags/tag96.xml"/><Relationship Id="rId44" Type="http://schemas.openxmlformats.org/officeDocument/2006/relationships/tags" Target="../tags/tag109.xml"/><Relationship Id="rId52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7.xml"/><Relationship Id="rId1" Type="http://schemas.openxmlformats.org/officeDocument/2006/relationships/tags" Target="../tags/tag1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everything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0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Basic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457200"/>
            <a:ext cx="8229600" cy="6400800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/>
              <a:t>It is 6AM, you get to work (the first one there). You open your laptop, </a:t>
            </a:r>
            <a:r>
              <a:rPr lang="en-US" b="1" dirty="0" smtClean="0"/>
              <a:t>connect to Ethernet,</a:t>
            </a:r>
          </a:p>
          <a:p>
            <a:pPr lvl="1"/>
            <a:r>
              <a:rPr lang="en-US" dirty="0" smtClean="0"/>
              <a:t>With DHCP</a:t>
            </a:r>
          </a:p>
          <a:p>
            <a:pPr lvl="2"/>
            <a:r>
              <a:rPr lang="en-US" dirty="0" smtClean="0"/>
              <a:t>get an IP address</a:t>
            </a:r>
          </a:p>
          <a:p>
            <a:pPr lvl="2"/>
            <a:r>
              <a:rPr lang="en-US" dirty="0" smtClean="0"/>
              <a:t>Get subnet mask</a:t>
            </a:r>
          </a:p>
          <a:p>
            <a:pPr lvl="2"/>
            <a:r>
              <a:rPr lang="en-US" dirty="0" smtClean="0"/>
              <a:t>Get gateway </a:t>
            </a:r>
            <a:r>
              <a:rPr lang="en-US" dirty="0" err="1" smtClean="0"/>
              <a:t>ip</a:t>
            </a:r>
            <a:r>
              <a:rPr lang="en-US" dirty="0" smtClean="0"/>
              <a:t> address</a:t>
            </a:r>
          </a:p>
          <a:p>
            <a:pPr lvl="2"/>
            <a:r>
              <a:rPr lang="en-US" dirty="0" smtClean="0"/>
              <a:t>Get </a:t>
            </a:r>
            <a:r>
              <a:rPr lang="en-US" dirty="0" err="1" smtClean="0"/>
              <a:t>dns</a:t>
            </a:r>
            <a:r>
              <a:rPr lang="en-US" dirty="0" smtClean="0"/>
              <a:t> server  </a:t>
            </a:r>
            <a:r>
              <a:rPr lang="en-US" dirty="0" err="1" smtClean="0"/>
              <a:t>ip</a:t>
            </a:r>
            <a:r>
              <a:rPr lang="en-US" dirty="0" smtClean="0"/>
              <a:t> address</a:t>
            </a:r>
          </a:p>
          <a:p>
            <a:r>
              <a:rPr lang="en-US" dirty="0" smtClean="0"/>
              <a:t> open a browser and download </a:t>
            </a:r>
            <a:r>
              <a:rPr lang="en-US" dirty="0" smtClean="0">
                <a:hlinkClick r:id="rId5"/>
              </a:rPr>
              <a:t>www.google.com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Get IP address of </a:t>
            </a:r>
            <a:r>
              <a:rPr lang="en-US" dirty="0" smtClean="0">
                <a:hlinkClick r:id="rId5"/>
              </a:rPr>
              <a:t>www.google.com</a:t>
            </a:r>
            <a:endParaRPr lang="en-US" dirty="0" smtClean="0"/>
          </a:p>
          <a:p>
            <a:pPr lvl="2"/>
            <a:r>
              <a:rPr lang="en-US" dirty="0" smtClean="0"/>
              <a:t>DNS</a:t>
            </a:r>
          </a:p>
          <a:p>
            <a:pPr lvl="2"/>
            <a:r>
              <a:rPr lang="en-US" dirty="0" smtClean="0"/>
              <a:t>Send DNS query to your local DNS server</a:t>
            </a:r>
          </a:p>
          <a:p>
            <a:pPr lvl="2"/>
            <a:r>
              <a:rPr lang="en-US" dirty="0" smtClean="0"/>
              <a:t>But, before you send a packet to your local DNS server, you need the MAC address of your DNS server</a:t>
            </a:r>
          </a:p>
          <a:p>
            <a:pPr lvl="3"/>
            <a:r>
              <a:rPr lang="en-US" dirty="0" smtClean="0"/>
              <a:t>(how do you know the IP address of the DNS server)</a:t>
            </a:r>
          </a:p>
          <a:p>
            <a:pPr lvl="3"/>
            <a:r>
              <a:rPr lang="en-US" dirty="0" smtClean="0"/>
              <a:t>ARP to find MAC address of local DNS server</a:t>
            </a:r>
          </a:p>
          <a:p>
            <a:pPr lvl="4"/>
            <a:r>
              <a:rPr lang="en-US" dirty="0" smtClean="0"/>
              <a:t>Recall that the link layer switches do not know where the DNS server, and so frames are flooded</a:t>
            </a:r>
          </a:p>
          <a:p>
            <a:pPr lvl="2"/>
            <a:r>
              <a:rPr lang="en-US" dirty="0" smtClean="0"/>
              <a:t>The local DNS server will need to contact other DNS servers to determine the </a:t>
            </a:r>
            <a:r>
              <a:rPr lang="en-US" dirty="0" err="1" smtClean="0"/>
              <a:t>ip</a:t>
            </a:r>
            <a:r>
              <a:rPr lang="en-US" dirty="0" smtClean="0"/>
              <a:t> address of </a:t>
            </a:r>
            <a:r>
              <a:rPr lang="en-US" dirty="0" smtClean="0">
                <a:hlinkClick r:id="rId5"/>
              </a:rPr>
              <a:t>www.google.com</a:t>
            </a:r>
            <a:endParaRPr lang="en-US" dirty="0" smtClean="0"/>
          </a:p>
          <a:p>
            <a:pPr lvl="1"/>
            <a:r>
              <a:rPr lang="en-US" dirty="0" smtClean="0"/>
              <a:t>Once the IP address of </a:t>
            </a:r>
            <a:r>
              <a:rPr lang="en-US" dirty="0" err="1" smtClean="0"/>
              <a:t>google</a:t>
            </a:r>
            <a:r>
              <a:rPr lang="en-US" dirty="0" smtClean="0"/>
              <a:t> is known, the browser opens a connection to </a:t>
            </a:r>
            <a:r>
              <a:rPr lang="en-US" dirty="0" err="1" smtClean="0"/>
              <a:t>google</a:t>
            </a:r>
            <a:endParaRPr lang="en-US" dirty="0"/>
          </a:p>
          <a:p>
            <a:pPr lvl="2"/>
            <a:r>
              <a:rPr lang="en-US" dirty="0" smtClean="0"/>
              <a:t>A TCP SYN packet is constructed and passed to the network layer and then to the MAC layer</a:t>
            </a:r>
          </a:p>
          <a:p>
            <a:pPr lvl="2"/>
            <a:r>
              <a:rPr lang="en-US" dirty="0" smtClean="0"/>
              <a:t>Again, the end host does not know the MAC address of the gateway (which MAC address does it need)</a:t>
            </a:r>
          </a:p>
          <a:p>
            <a:pPr lvl="2"/>
            <a:r>
              <a:rPr lang="en-US" dirty="0" smtClean="0"/>
              <a:t>Once the correct MAC address is known, the MAC layer send the TCP SYN packet</a:t>
            </a:r>
          </a:p>
          <a:p>
            <a:pPr lvl="3"/>
            <a:r>
              <a:rPr lang="en-US" dirty="0" smtClean="0"/>
              <a:t>Maybe the link layer switches need to perform more self-learning</a:t>
            </a:r>
          </a:p>
          <a:p>
            <a:pPr lvl="2"/>
            <a:r>
              <a:rPr lang="en-US" dirty="0" smtClean="0"/>
              <a:t>The </a:t>
            </a:r>
            <a:r>
              <a:rPr lang="en-US" dirty="0" err="1" smtClean="0"/>
              <a:t>google</a:t>
            </a:r>
            <a:r>
              <a:rPr lang="en-US" dirty="0" smtClean="0"/>
              <a:t> server replies with a TCP-SYN-ACK</a:t>
            </a:r>
          </a:p>
          <a:p>
            <a:pPr lvl="2"/>
            <a:r>
              <a:rPr lang="en-US" dirty="0" smtClean="0"/>
              <a:t>Your host replies with TCP-ACK</a:t>
            </a:r>
          </a:p>
          <a:p>
            <a:pPr lvl="2"/>
            <a:r>
              <a:rPr lang="en-US" dirty="0" smtClean="0"/>
              <a:t>And TCP let’s your browser know that it is connected to </a:t>
            </a:r>
            <a:r>
              <a:rPr lang="en-US" dirty="0" err="1" smtClean="0"/>
              <a:t>google</a:t>
            </a:r>
            <a:endParaRPr lang="en-US" dirty="0" smtClean="0"/>
          </a:p>
          <a:p>
            <a:pPr lvl="2"/>
            <a:r>
              <a:rPr lang="en-US" dirty="0" smtClean="0"/>
              <a:t>The browser makes a HTTP request for file / and </a:t>
            </a:r>
            <a:r>
              <a:rPr lang="en-US" dirty="0" err="1" smtClean="0"/>
              <a:t>host:www.google.com</a:t>
            </a:r>
            <a:endParaRPr lang="en-US" dirty="0" smtClean="0"/>
          </a:p>
          <a:p>
            <a:pPr lvl="2"/>
            <a:r>
              <a:rPr lang="en-US" dirty="0" smtClean="0"/>
              <a:t>The http is given to TCP, which puts it in a TCP packet and send it to </a:t>
            </a:r>
            <a:r>
              <a:rPr lang="en-US" dirty="0" err="1" smtClean="0"/>
              <a:t>google</a:t>
            </a:r>
            <a:endParaRPr lang="en-US" dirty="0" smtClean="0"/>
          </a:p>
          <a:p>
            <a:pPr lvl="2"/>
            <a:r>
              <a:rPr lang="en-US" dirty="0" smtClean="0"/>
              <a:t>The Google server receives the TCP packet and sends a TCP-ACK back</a:t>
            </a:r>
          </a:p>
          <a:p>
            <a:pPr lvl="2"/>
            <a:r>
              <a:rPr lang="en-US" dirty="0" smtClean="0"/>
              <a:t>Google server generated a HTTP reply (let’s assume it fits into one packet) and send it back. </a:t>
            </a:r>
            <a:endParaRPr lang="en-US" dirty="0"/>
          </a:p>
          <a:p>
            <a:pPr lvl="2"/>
            <a:r>
              <a:rPr lang="en-US" dirty="0" smtClean="0"/>
              <a:t>This reply is given to TCP which sends it to your laptop</a:t>
            </a:r>
          </a:p>
          <a:p>
            <a:pPr lvl="2"/>
            <a:r>
              <a:rPr lang="en-US" dirty="0" smtClean="0"/>
              <a:t>Your laptop gets the </a:t>
            </a:r>
            <a:r>
              <a:rPr lang="en-US" dirty="0" err="1" smtClean="0"/>
              <a:t>tcp</a:t>
            </a:r>
            <a:r>
              <a:rPr lang="en-US" dirty="0" smtClean="0"/>
              <a:t> packet and sends an </a:t>
            </a:r>
            <a:r>
              <a:rPr lang="en-US" dirty="0" err="1" smtClean="0"/>
              <a:t>ack</a:t>
            </a:r>
            <a:r>
              <a:rPr lang="en-US" dirty="0" smtClean="0"/>
              <a:t> and gives the http reply to the browser</a:t>
            </a:r>
          </a:p>
          <a:p>
            <a:pPr lvl="2"/>
            <a:r>
              <a:rPr lang="en-US" dirty="0" smtClean="0"/>
              <a:t>The browser gets the message and draws the screen and perhaps requests objects listed in the http reply message</a:t>
            </a:r>
            <a:endParaRPr lang="en-US" dirty="0"/>
          </a:p>
          <a:p>
            <a:pPr lvl="2"/>
            <a:endParaRPr lang="en-US" dirty="0" smtClean="0"/>
          </a:p>
          <a:p>
            <a:pPr lvl="1"/>
            <a:endParaRPr lang="en-US" dirty="0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0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Basic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457200"/>
            <a:ext cx="8229600" cy="6400800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/>
              <a:t>It is 6AM, you get to work (the first one there). You open your laptop, </a:t>
            </a:r>
            <a:r>
              <a:rPr lang="en-US" b="1" dirty="0" smtClean="0"/>
              <a:t>connect to </a:t>
            </a:r>
            <a:r>
              <a:rPr lang="en-US" b="1" dirty="0" err="1" smtClean="0"/>
              <a:t>ethernet</a:t>
            </a:r>
            <a:r>
              <a:rPr lang="en-US" b="1" dirty="0" smtClean="0"/>
              <a:t>,</a:t>
            </a:r>
          </a:p>
          <a:p>
            <a:pPr lvl="1"/>
            <a:r>
              <a:rPr lang="en-US" dirty="0" smtClean="0"/>
              <a:t>With DHCP</a:t>
            </a:r>
          </a:p>
          <a:p>
            <a:pPr lvl="2"/>
            <a:r>
              <a:rPr lang="en-US" dirty="0" smtClean="0"/>
              <a:t>get an IP address</a:t>
            </a:r>
          </a:p>
          <a:p>
            <a:pPr lvl="2"/>
            <a:r>
              <a:rPr lang="en-US" dirty="0" smtClean="0"/>
              <a:t>Get subnet mask</a:t>
            </a:r>
          </a:p>
          <a:p>
            <a:pPr lvl="2"/>
            <a:r>
              <a:rPr lang="en-US" dirty="0" smtClean="0"/>
              <a:t>Get gateway</a:t>
            </a:r>
          </a:p>
          <a:p>
            <a:pPr lvl="2"/>
            <a:r>
              <a:rPr lang="en-US" dirty="0" smtClean="0"/>
              <a:t>Get </a:t>
            </a:r>
            <a:r>
              <a:rPr lang="en-US" dirty="0" err="1" smtClean="0"/>
              <a:t>dns</a:t>
            </a:r>
            <a:r>
              <a:rPr lang="en-US" dirty="0" smtClean="0"/>
              <a:t> server </a:t>
            </a:r>
          </a:p>
          <a:p>
            <a:r>
              <a:rPr lang="en-US" dirty="0" smtClean="0"/>
              <a:t>open a browser and download </a:t>
            </a:r>
            <a:r>
              <a:rPr lang="en-US" dirty="0" smtClean="0">
                <a:hlinkClick r:id="rId5"/>
              </a:rPr>
              <a:t>www.google.com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Get IP address of </a:t>
            </a:r>
            <a:r>
              <a:rPr lang="en-US" dirty="0" smtClean="0">
                <a:hlinkClick r:id="rId5"/>
              </a:rPr>
              <a:t>www.google.com</a:t>
            </a:r>
            <a:endParaRPr lang="en-US" dirty="0" smtClean="0"/>
          </a:p>
          <a:p>
            <a:pPr lvl="2"/>
            <a:r>
              <a:rPr lang="en-US" dirty="0" smtClean="0"/>
              <a:t>DNS</a:t>
            </a:r>
          </a:p>
          <a:p>
            <a:pPr lvl="2"/>
            <a:r>
              <a:rPr lang="en-US" dirty="0" smtClean="0"/>
              <a:t>Send DNS query to your local DNS server</a:t>
            </a:r>
          </a:p>
          <a:p>
            <a:pPr lvl="2"/>
            <a:r>
              <a:rPr lang="en-US" dirty="0" smtClean="0"/>
              <a:t>But, before you send a packet to your local DNS server, you need the MAC address of your DNS server</a:t>
            </a:r>
          </a:p>
          <a:p>
            <a:pPr lvl="3"/>
            <a:r>
              <a:rPr lang="en-US" dirty="0" smtClean="0"/>
              <a:t>(how do you know the IP address of the DNS server)</a:t>
            </a:r>
          </a:p>
          <a:p>
            <a:pPr lvl="3"/>
            <a:r>
              <a:rPr lang="en-US" dirty="0" smtClean="0"/>
              <a:t>ARP to find MAC address of local DNS server</a:t>
            </a:r>
          </a:p>
          <a:p>
            <a:pPr lvl="4"/>
            <a:r>
              <a:rPr lang="en-US" dirty="0" smtClean="0"/>
              <a:t>Recall that the link layer switches do not know where the DNS server, and so frames are flooded</a:t>
            </a:r>
          </a:p>
          <a:p>
            <a:pPr lvl="2"/>
            <a:r>
              <a:rPr lang="en-US" dirty="0" smtClean="0"/>
              <a:t>The local DNS server will need to contact other DNS servers to determine the </a:t>
            </a:r>
            <a:r>
              <a:rPr lang="en-US" dirty="0" err="1" smtClean="0"/>
              <a:t>ip</a:t>
            </a:r>
            <a:r>
              <a:rPr lang="en-US" dirty="0" smtClean="0"/>
              <a:t> address of </a:t>
            </a:r>
            <a:r>
              <a:rPr lang="en-US" dirty="0" smtClean="0">
                <a:hlinkClick r:id="rId5"/>
              </a:rPr>
              <a:t>www.google.com</a:t>
            </a:r>
            <a:endParaRPr lang="en-US" dirty="0" smtClean="0"/>
          </a:p>
          <a:p>
            <a:pPr lvl="1"/>
            <a:r>
              <a:rPr lang="en-US" dirty="0" smtClean="0"/>
              <a:t>Once the IP address of </a:t>
            </a:r>
            <a:r>
              <a:rPr lang="en-US" dirty="0" err="1" smtClean="0"/>
              <a:t>google</a:t>
            </a:r>
            <a:r>
              <a:rPr lang="en-US" dirty="0" smtClean="0"/>
              <a:t> is known, the browser opens a connection to </a:t>
            </a:r>
            <a:r>
              <a:rPr lang="en-US" dirty="0" err="1" smtClean="0"/>
              <a:t>google</a:t>
            </a:r>
            <a:endParaRPr lang="en-US" dirty="0"/>
          </a:p>
          <a:p>
            <a:pPr lvl="2"/>
            <a:r>
              <a:rPr lang="en-US" dirty="0" smtClean="0"/>
              <a:t>A TCP SYN packet is constructed and passed to the network layer and then to the MAC layer</a:t>
            </a:r>
          </a:p>
          <a:p>
            <a:pPr lvl="2"/>
            <a:r>
              <a:rPr lang="en-US" dirty="0" smtClean="0"/>
              <a:t>Again, the end host does not know the MAC address (which MAC address does it need)</a:t>
            </a:r>
          </a:p>
          <a:p>
            <a:pPr lvl="2"/>
            <a:r>
              <a:rPr lang="en-US" dirty="0" smtClean="0"/>
              <a:t>Once the correct MAC address is known, the MAC layer send the TCP SYN packet</a:t>
            </a:r>
          </a:p>
          <a:p>
            <a:pPr lvl="3"/>
            <a:r>
              <a:rPr lang="en-US" dirty="0" smtClean="0"/>
              <a:t>Maybe the link layer switches need to perform more self-learning</a:t>
            </a:r>
          </a:p>
          <a:p>
            <a:pPr lvl="2"/>
            <a:r>
              <a:rPr lang="en-US" dirty="0" smtClean="0"/>
              <a:t>The </a:t>
            </a:r>
            <a:r>
              <a:rPr lang="en-US" dirty="0" err="1" smtClean="0"/>
              <a:t>google</a:t>
            </a:r>
            <a:r>
              <a:rPr lang="en-US" dirty="0" smtClean="0"/>
              <a:t> server replies with a TCP-SYN-ACK</a:t>
            </a:r>
          </a:p>
          <a:p>
            <a:pPr lvl="2"/>
            <a:r>
              <a:rPr lang="en-US" dirty="0" smtClean="0"/>
              <a:t>Your host replies with TCP-ACK</a:t>
            </a:r>
          </a:p>
          <a:p>
            <a:pPr lvl="2"/>
            <a:r>
              <a:rPr lang="en-US" dirty="0" smtClean="0"/>
              <a:t>And TCP let’s your browser know that it is connected to </a:t>
            </a:r>
            <a:r>
              <a:rPr lang="en-US" dirty="0" err="1" smtClean="0"/>
              <a:t>google</a:t>
            </a:r>
            <a:endParaRPr lang="en-US" dirty="0" smtClean="0"/>
          </a:p>
          <a:p>
            <a:pPr lvl="2"/>
            <a:r>
              <a:rPr lang="en-US" dirty="0" smtClean="0"/>
              <a:t>The browser makes a HTTP request for file / and </a:t>
            </a:r>
            <a:r>
              <a:rPr lang="en-US" dirty="0" err="1" smtClean="0"/>
              <a:t>host:www.google.com</a:t>
            </a:r>
            <a:endParaRPr lang="en-US" dirty="0" smtClean="0"/>
          </a:p>
          <a:p>
            <a:pPr lvl="2"/>
            <a:r>
              <a:rPr lang="en-US" dirty="0" smtClean="0"/>
              <a:t>The http is given to TCP, which puts it in a TCP packet and send it to </a:t>
            </a:r>
            <a:r>
              <a:rPr lang="en-US" dirty="0" err="1" smtClean="0"/>
              <a:t>google</a:t>
            </a:r>
            <a:endParaRPr lang="en-US" dirty="0" smtClean="0"/>
          </a:p>
          <a:p>
            <a:pPr lvl="2"/>
            <a:r>
              <a:rPr lang="en-US" dirty="0" smtClean="0"/>
              <a:t>The Google server receives the TCP packet and sends a TCP-ACK back</a:t>
            </a:r>
          </a:p>
          <a:p>
            <a:pPr lvl="2"/>
            <a:r>
              <a:rPr lang="en-US" dirty="0" smtClean="0"/>
              <a:t>Google server generated a HTTP reply (let’s assume it fits into one packet) and send it back. </a:t>
            </a:r>
            <a:endParaRPr lang="en-US" dirty="0"/>
          </a:p>
          <a:p>
            <a:pPr lvl="2"/>
            <a:r>
              <a:rPr lang="en-US" dirty="0" smtClean="0"/>
              <a:t>This reply is given to TCP which sends it to your laptop</a:t>
            </a:r>
          </a:p>
          <a:p>
            <a:pPr lvl="2"/>
            <a:r>
              <a:rPr lang="en-US" dirty="0" smtClean="0"/>
              <a:t>Your laptop gets the </a:t>
            </a:r>
            <a:r>
              <a:rPr lang="en-US" dirty="0" err="1" smtClean="0"/>
              <a:t>tcp</a:t>
            </a:r>
            <a:r>
              <a:rPr lang="en-US" dirty="0" smtClean="0"/>
              <a:t> packet and sends an </a:t>
            </a:r>
            <a:r>
              <a:rPr lang="en-US" dirty="0" err="1" smtClean="0"/>
              <a:t>ack</a:t>
            </a:r>
            <a:r>
              <a:rPr lang="en-US" dirty="0" smtClean="0"/>
              <a:t> and gives the http reply to the browser</a:t>
            </a:r>
          </a:p>
          <a:p>
            <a:pPr lvl="2"/>
            <a:r>
              <a:rPr lang="en-US" dirty="0" smtClean="0"/>
              <a:t>The browser gets the message and draws the screen and perhaps requests objects listed in the http reply message</a:t>
            </a:r>
            <a:endParaRPr lang="en-US" dirty="0"/>
          </a:p>
          <a:p>
            <a:pPr lvl="2"/>
            <a:endParaRPr lang="en-US" dirty="0" smtClean="0"/>
          </a:p>
          <a:p>
            <a:pPr lvl="1"/>
            <a:endParaRPr lang="en-US" dirty="0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152400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DHCP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685800"/>
            <a:ext cx="8229600" cy="61722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Host generates a UDP message with source port=68 and </a:t>
            </a:r>
            <a:r>
              <a:rPr lang="en-US" dirty="0" err="1" smtClean="0"/>
              <a:t>dest</a:t>
            </a:r>
            <a:r>
              <a:rPr lang="en-US" dirty="0" smtClean="0"/>
              <a:t> port=67, IP </a:t>
            </a:r>
            <a:r>
              <a:rPr lang="en-US" dirty="0" err="1" smtClean="0"/>
              <a:t>dest</a:t>
            </a:r>
            <a:r>
              <a:rPr lang="en-US" dirty="0" smtClean="0"/>
              <a:t>=255.255.255.255 (b-cast) and source IP=0.0.0.0</a:t>
            </a:r>
          </a:p>
          <a:p>
            <a:r>
              <a:rPr lang="en-US" dirty="0" smtClean="0"/>
              <a:t>This packet is given to link layer which generates a frame with </a:t>
            </a:r>
            <a:r>
              <a:rPr lang="en-US" dirty="0" err="1" smtClean="0"/>
              <a:t>dest</a:t>
            </a:r>
            <a:r>
              <a:rPr lang="en-US" dirty="0" smtClean="0"/>
              <a:t>=</a:t>
            </a:r>
            <a:r>
              <a:rPr lang="en-US" dirty="0" err="1" smtClean="0"/>
              <a:t>ff:ff:ff:ff:ff:ff</a:t>
            </a:r>
            <a:r>
              <a:rPr lang="en-US" dirty="0" smtClean="0"/>
              <a:t> and source=11:11:11:11:11:11</a:t>
            </a:r>
          </a:p>
          <a:p>
            <a:r>
              <a:rPr lang="en-US" dirty="0" smtClean="0"/>
              <a:t>This message is flooded over all switches</a:t>
            </a:r>
          </a:p>
          <a:p>
            <a:pPr lvl="1"/>
            <a:r>
              <a:rPr lang="en-US" dirty="0" smtClean="0"/>
              <a:t>So the switches know a path back to the host</a:t>
            </a:r>
          </a:p>
          <a:p>
            <a:pPr lvl="1"/>
            <a:r>
              <a:rPr lang="en-US" dirty="0" smtClean="0"/>
              <a:t>Any host in the LAN can receive this message, including the DHCP server</a:t>
            </a:r>
          </a:p>
          <a:p>
            <a:pPr lvl="2"/>
            <a:r>
              <a:rPr lang="en-US" dirty="0" smtClean="0"/>
              <a:t>Can a router forward b-cast messages? Discuss?</a:t>
            </a:r>
          </a:p>
          <a:p>
            <a:pPr lvl="3"/>
            <a:r>
              <a:rPr lang="en-US" dirty="0" smtClean="0"/>
              <a:t>E.g., explain ARP if routers forward b-cast messages </a:t>
            </a:r>
          </a:p>
          <a:p>
            <a:pPr lvl="4"/>
            <a:r>
              <a:rPr lang="en-US" dirty="0" smtClean="0"/>
              <a:t>Well, routers could only forward network layer b-casts</a:t>
            </a:r>
          </a:p>
          <a:p>
            <a:pPr lvl="3"/>
            <a:r>
              <a:rPr lang="en-US" dirty="0" smtClean="0"/>
              <a:t>There exists DHCP relays, which allow DHCP messages to be sent between LANs</a:t>
            </a:r>
          </a:p>
          <a:p>
            <a:r>
              <a:rPr lang="en-US" dirty="0" smtClean="0"/>
              <a:t>The DHCP server gets the message and generates a DHCP ACK with contains</a:t>
            </a:r>
          </a:p>
          <a:p>
            <a:pPr lvl="1"/>
            <a:r>
              <a:rPr lang="en-US" dirty="0" smtClean="0"/>
              <a:t>IP address (10.1.2.3)</a:t>
            </a:r>
          </a:p>
          <a:p>
            <a:pPr lvl="1"/>
            <a:r>
              <a:rPr lang="en-US" dirty="0" smtClean="0"/>
              <a:t>IP of local DNS server  (10.1.2.4)</a:t>
            </a:r>
          </a:p>
          <a:p>
            <a:pPr lvl="1"/>
            <a:r>
              <a:rPr lang="en-US" dirty="0" smtClean="0"/>
              <a:t>IP of gateway  (10.1.2.1)</a:t>
            </a:r>
          </a:p>
          <a:p>
            <a:pPr lvl="1"/>
            <a:r>
              <a:rPr lang="en-US" dirty="0" err="1" smtClean="0"/>
              <a:t>Netmask</a:t>
            </a:r>
            <a:r>
              <a:rPr lang="en-US" dirty="0" smtClean="0"/>
              <a:t> (255.255.255.0)</a:t>
            </a:r>
          </a:p>
          <a:p>
            <a:pPr lvl="1"/>
            <a:r>
              <a:rPr lang="en-US" dirty="0" smtClean="0"/>
              <a:t>This message is sent via UDP with </a:t>
            </a:r>
          </a:p>
          <a:p>
            <a:pPr lvl="2"/>
            <a:r>
              <a:rPr lang="en-US" dirty="0" smtClean="0"/>
              <a:t>source IP = 10.1.2.5</a:t>
            </a:r>
          </a:p>
          <a:p>
            <a:pPr lvl="2"/>
            <a:r>
              <a:rPr lang="en-US" dirty="0" err="1" smtClean="0"/>
              <a:t>Dest</a:t>
            </a:r>
            <a:r>
              <a:rPr lang="en-US" dirty="0" smtClean="0"/>
              <a:t> </a:t>
            </a:r>
            <a:r>
              <a:rPr lang="en-US" dirty="0" err="1" smtClean="0"/>
              <a:t>ip</a:t>
            </a:r>
            <a:r>
              <a:rPr lang="en-US" dirty="0" smtClean="0"/>
              <a:t>= 255.255.255.255</a:t>
            </a:r>
          </a:p>
          <a:p>
            <a:pPr lvl="2"/>
            <a:r>
              <a:rPr lang="en-US" dirty="0" smtClean="0"/>
              <a:t>Source port=67</a:t>
            </a:r>
          </a:p>
          <a:p>
            <a:pPr lvl="2"/>
            <a:r>
              <a:rPr lang="en-US" dirty="0" err="1" smtClean="0"/>
              <a:t>Dest</a:t>
            </a:r>
            <a:r>
              <a:rPr lang="en-US" dirty="0" smtClean="0"/>
              <a:t> port=68</a:t>
            </a:r>
          </a:p>
          <a:p>
            <a:pPr lvl="1"/>
            <a:r>
              <a:rPr lang="en-US" dirty="0" smtClean="0"/>
              <a:t>The link layer make a frame with source MAC=44:44:44:44:44:44 and </a:t>
            </a:r>
            <a:r>
              <a:rPr lang="en-US" b="1" dirty="0" err="1" smtClean="0"/>
              <a:t>dest</a:t>
            </a:r>
            <a:r>
              <a:rPr lang="en-US" b="1" dirty="0" smtClean="0"/>
              <a:t> MAC=11:11:11:11:11:11</a:t>
            </a:r>
          </a:p>
          <a:p>
            <a:pPr lvl="2"/>
            <a:r>
              <a:rPr lang="en-US" dirty="0" smtClean="0"/>
              <a:t>This is smart, usually the </a:t>
            </a:r>
            <a:r>
              <a:rPr lang="en-US" dirty="0" err="1" smtClean="0"/>
              <a:t>dest</a:t>
            </a:r>
            <a:r>
              <a:rPr lang="en-US" dirty="0" smtClean="0"/>
              <a:t> MAC depends on the </a:t>
            </a:r>
            <a:r>
              <a:rPr lang="en-US" dirty="0" err="1" smtClean="0"/>
              <a:t>dest</a:t>
            </a:r>
            <a:r>
              <a:rPr lang="en-US" dirty="0" smtClean="0"/>
              <a:t> IP. But here it is different </a:t>
            </a:r>
          </a:p>
          <a:p>
            <a:r>
              <a:rPr lang="en-US" dirty="0" smtClean="0"/>
              <a:t>The link layer switches forward this message directly to the host since the tables know the path to the host</a:t>
            </a:r>
          </a:p>
          <a:p>
            <a:r>
              <a:rPr lang="en-US" dirty="0" smtClean="0"/>
              <a:t>Some switches also know the path back to the DHCP server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473075" y="4506913"/>
          <a:ext cx="5222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Clip" r:id="rId52" imgW="1305000" imgH="1085760" progId="">
                  <p:embed/>
                </p:oleObj>
              </mc:Choice>
              <mc:Fallback>
                <p:oleObj name="Clip" r:id="rId52" imgW="1305000" imgH="1085760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075" y="4506913"/>
                        <a:ext cx="52228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5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2378075" y="4613275"/>
            <a:ext cx="501650" cy="220663"/>
            <a:chOff x="3922" y="3096"/>
            <a:chExt cx="316" cy="139"/>
          </a:xfrm>
        </p:grpSpPr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3922" y="3177"/>
              <a:ext cx="263" cy="5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3958" y="3099"/>
              <a:ext cx="280" cy="63"/>
            </a:xfrm>
            <a:custGeom>
              <a:avLst/>
              <a:gdLst/>
              <a:ahLst/>
              <a:cxnLst>
                <a:cxn ang="0">
                  <a:pos x="0" y="63"/>
                </a:cxn>
                <a:cxn ang="0">
                  <a:pos x="37" y="62"/>
                </a:cxn>
                <a:cxn ang="0">
                  <a:pos x="219" y="0"/>
                </a:cxn>
                <a:cxn ang="0">
                  <a:pos x="280" y="0"/>
                </a:cxn>
              </a:cxnLst>
              <a:rect l="0" t="0" r="r" b="b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4029" y="3096"/>
              <a:ext cx="145" cy="6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" y="0"/>
                </a:cxn>
                <a:cxn ang="0">
                  <a:pos x="102" y="74"/>
                </a:cxn>
                <a:cxn ang="0">
                  <a:pos x="148" y="74"/>
                </a:cxn>
              </a:cxnLst>
              <a:rect l="0" t="0" r="r" b="b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5" name="Group 9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6111875" y="4618038"/>
            <a:ext cx="495300" cy="211137"/>
            <a:chOff x="533" y="321"/>
            <a:chExt cx="359" cy="180"/>
          </a:xfrm>
        </p:grpSpPr>
        <p:grpSp>
          <p:nvGrpSpPr>
            <p:cNvPr id="9" name="Group 10"/>
            <p:cNvGrpSpPr>
              <a:grpSpLocks/>
            </p:cNvGrpSpPr>
            <p:nvPr/>
          </p:nvGrpSpPr>
          <p:grpSpPr bwMode="auto">
            <a:xfrm>
              <a:off x="533" y="321"/>
              <a:ext cx="359" cy="180"/>
              <a:chOff x="1009" y="655"/>
              <a:chExt cx="359" cy="180"/>
            </a:xfrm>
          </p:grpSpPr>
          <p:sp>
            <p:nvSpPr>
              <p:cNvPr id="12" name="Oval 11"/>
              <p:cNvSpPr>
                <a:spLocks noChangeArrowheads="1"/>
              </p:cNvSpPr>
              <p:nvPr/>
            </p:nvSpPr>
            <p:spPr bwMode="auto">
              <a:xfrm>
                <a:off x="1012" y="735"/>
                <a:ext cx="356" cy="100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12"/>
              <p:cNvSpPr>
                <a:spLocks noChangeShapeType="1"/>
              </p:cNvSpPr>
              <p:nvPr/>
            </p:nvSpPr>
            <p:spPr bwMode="auto">
              <a:xfrm>
                <a:off x="1012" y="727"/>
                <a:ext cx="0" cy="6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3"/>
              <p:cNvSpPr>
                <a:spLocks noChangeShapeType="1"/>
              </p:cNvSpPr>
              <p:nvPr/>
            </p:nvSpPr>
            <p:spPr bwMode="auto">
              <a:xfrm>
                <a:off x="1368" y="727"/>
                <a:ext cx="0" cy="6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Rectangle 14"/>
              <p:cNvSpPr>
                <a:spLocks noChangeArrowheads="1"/>
              </p:cNvSpPr>
              <p:nvPr/>
            </p:nvSpPr>
            <p:spPr bwMode="auto">
              <a:xfrm>
                <a:off x="1012" y="727"/>
                <a:ext cx="353" cy="61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6" name="Oval 15"/>
              <p:cNvSpPr>
                <a:spLocks noChangeArrowheads="1"/>
              </p:cNvSpPr>
              <p:nvPr/>
            </p:nvSpPr>
            <p:spPr bwMode="auto">
              <a:xfrm>
                <a:off x="1009" y="655"/>
                <a:ext cx="356" cy="116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0" name="Group 16"/>
              <p:cNvGrpSpPr>
                <a:grpSpLocks/>
              </p:cNvGrpSpPr>
              <p:nvPr/>
            </p:nvGrpSpPr>
            <p:grpSpPr bwMode="auto">
              <a:xfrm>
                <a:off x="1095" y="681"/>
                <a:ext cx="176" cy="68"/>
                <a:chOff x="2848" y="848"/>
                <a:chExt cx="140" cy="98"/>
              </a:xfrm>
            </p:grpSpPr>
            <p:sp>
              <p:nvSpPr>
                <p:cNvPr id="22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7" name="Group 20"/>
              <p:cNvGrpSpPr>
                <a:grpSpLocks/>
              </p:cNvGrpSpPr>
              <p:nvPr/>
            </p:nvGrpSpPr>
            <p:grpSpPr bwMode="auto">
              <a:xfrm flipV="1">
                <a:off x="1095" y="680"/>
                <a:ext cx="176" cy="68"/>
                <a:chOff x="2848" y="848"/>
                <a:chExt cx="140" cy="98"/>
              </a:xfrm>
            </p:grpSpPr>
            <p:sp>
              <p:nvSpPr>
                <p:cNvPr id="19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2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2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1" name="Line 24"/>
            <p:cNvSpPr>
              <a:spLocks noChangeShapeType="1"/>
            </p:cNvSpPr>
            <p:nvPr/>
          </p:nvSpPr>
          <p:spPr bwMode="auto">
            <a:xfrm>
              <a:off x="535" y="368"/>
              <a:ext cx="0" cy="6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8" name="Group 25"/>
          <p:cNvGrpSpPr>
            <a:grpSpLocks/>
          </p:cNvGrpSpPr>
          <p:nvPr>
            <p:custDataLst>
              <p:tags r:id="rId7"/>
            </p:custDataLst>
          </p:nvPr>
        </p:nvGrpSpPr>
        <p:grpSpPr bwMode="auto">
          <a:xfrm>
            <a:off x="4206875" y="4613275"/>
            <a:ext cx="501650" cy="220663"/>
            <a:chOff x="3922" y="3096"/>
            <a:chExt cx="316" cy="139"/>
          </a:xfrm>
        </p:grpSpPr>
        <p:sp>
          <p:nvSpPr>
            <p:cNvPr id="26" name="Rectangle 26"/>
            <p:cNvSpPr>
              <a:spLocks noChangeArrowheads="1"/>
            </p:cNvSpPr>
            <p:nvPr/>
          </p:nvSpPr>
          <p:spPr bwMode="auto">
            <a:xfrm>
              <a:off x="3922" y="3177"/>
              <a:ext cx="263" cy="5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27" name="Freeform 27"/>
            <p:cNvSpPr>
              <a:spLocks/>
            </p:cNvSpPr>
            <p:nvPr/>
          </p:nvSpPr>
          <p:spPr bwMode="auto">
            <a:xfrm>
              <a:off x="3958" y="3099"/>
              <a:ext cx="280" cy="63"/>
            </a:xfrm>
            <a:custGeom>
              <a:avLst/>
              <a:gdLst/>
              <a:ahLst/>
              <a:cxnLst>
                <a:cxn ang="0">
                  <a:pos x="0" y="63"/>
                </a:cxn>
                <a:cxn ang="0">
                  <a:pos x="37" y="62"/>
                </a:cxn>
                <a:cxn ang="0">
                  <a:pos x="219" y="0"/>
                </a:cxn>
                <a:cxn ang="0">
                  <a:pos x="280" y="0"/>
                </a:cxn>
              </a:cxnLst>
              <a:rect l="0" t="0" r="r" b="b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" name="Freeform 28"/>
            <p:cNvSpPr>
              <a:spLocks/>
            </p:cNvSpPr>
            <p:nvPr/>
          </p:nvSpPr>
          <p:spPr bwMode="auto">
            <a:xfrm>
              <a:off x="4029" y="3096"/>
              <a:ext cx="145" cy="6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" y="0"/>
                </a:cxn>
                <a:cxn ang="0">
                  <a:pos x="102" y="74"/>
                </a:cxn>
                <a:cxn ang="0">
                  <a:pos x="148" y="74"/>
                </a:cxn>
              </a:cxnLst>
              <a:rect l="0" t="0" r="r" b="b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5" name="Group 29"/>
          <p:cNvGrpSpPr>
            <a:grpSpLocks/>
          </p:cNvGrpSpPr>
          <p:nvPr>
            <p:custDataLst>
              <p:tags r:id="rId8"/>
            </p:custDataLst>
          </p:nvPr>
        </p:nvGrpSpPr>
        <p:grpSpPr bwMode="auto">
          <a:xfrm>
            <a:off x="2301875" y="5562600"/>
            <a:ext cx="501650" cy="220663"/>
            <a:chOff x="3922" y="3096"/>
            <a:chExt cx="316" cy="139"/>
          </a:xfrm>
        </p:grpSpPr>
        <p:sp>
          <p:nvSpPr>
            <p:cNvPr id="30" name="Rectangle 30"/>
            <p:cNvSpPr>
              <a:spLocks noChangeArrowheads="1"/>
            </p:cNvSpPr>
            <p:nvPr/>
          </p:nvSpPr>
          <p:spPr bwMode="auto">
            <a:xfrm>
              <a:off x="3922" y="3177"/>
              <a:ext cx="263" cy="5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31" name="Freeform 31"/>
            <p:cNvSpPr>
              <a:spLocks/>
            </p:cNvSpPr>
            <p:nvPr/>
          </p:nvSpPr>
          <p:spPr bwMode="auto">
            <a:xfrm>
              <a:off x="3958" y="3099"/>
              <a:ext cx="280" cy="63"/>
            </a:xfrm>
            <a:custGeom>
              <a:avLst/>
              <a:gdLst/>
              <a:ahLst/>
              <a:cxnLst>
                <a:cxn ang="0">
                  <a:pos x="0" y="63"/>
                </a:cxn>
                <a:cxn ang="0">
                  <a:pos x="37" y="62"/>
                </a:cxn>
                <a:cxn ang="0">
                  <a:pos x="219" y="0"/>
                </a:cxn>
                <a:cxn ang="0">
                  <a:pos x="280" y="0"/>
                </a:cxn>
              </a:cxnLst>
              <a:rect l="0" t="0" r="r" b="b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" name="Freeform 32"/>
            <p:cNvSpPr>
              <a:spLocks/>
            </p:cNvSpPr>
            <p:nvPr/>
          </p:nvSpPr>
          <p:spPr bwMode="auto">
            <a:xfrm>
              <a:off x="4029" y="3096"/>
              <a:ext cx="145" cy="6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" y="0"/>
                </a:cxn>
                <a:cxn ang="0">
                  <a:pos x="102" y="74"/>
                </a:cxn>
                <a:cxn ang="0">
                  <a:pos x="148" y="74"/>
                </a:cxn>
              </a:cxnLst>
              <a:rect l="0" t="0" r="r" b="b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aphicFrame>
        <p:nvGraphicFramePr>
          <p:cNvPr id="33" name="Group 84"/>
          <p:cNvGraphicFramePr>
            <a:graphicFrameLocks noGrp="1"/>
          </p:cNvGraphicFramePr>
          <p:nvPr>
            <p:custDataLst>
              <p:tags r:id="rId9"/>
            </p:custDataLst>
          </p:nvPr>
        </p:nvGraphicFramePr>
        <p:xfrm>
          <a:off x="168275" y="3657600"/>
          <a:ext cx="990600" cy="458788"/>
        </p:xfrm>
        <a:graphic>
          <a:graphicData uri="http://schemas.openxmlformats.org/drawingml/2006/table">
            <a:tbl>
              <a:tblPr/>
              <a:tblGrid>
                <a:gridCol w="495300"/>
                <a:gridCol w="495300"/>
              </a:tblGrid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0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4" name="Text Box 45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76200" y="5040313"/>
            <a:ext cx="185896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dirty="0"/>
              <a:t>End-host</a:t>
            </a:r>
          </a:p>
          <a:p>
            <a:r>
              <a:rPr lang="en-US" sz="1400" dirty="0"/>
              <a:t>IP: 10.1.2.3</a:t>
            </a:r>
          </a:p>
          <a:p>
            <a:r>
              <a:rPr lang="en-US" sz="1400" dirty="0"/>
              <a:t>MAC: 11:11:11:11:11</a:t>
            </a:r>
          </a:p>
        </p:txBody>
      </p:sp>
      <p:sp>
        <p:nvSpPr>
          <p:cNvPr id="35" name="Text Box 46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5426075" y="4724400"/>
            <a:ext cx="185896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gateway</a:t>
            </a:r>
          </a:p>
          <a:p>
            <a:r>
              <a:rPr lang="en-US" sz="1400"/>
              <a:t>IP: 10.1.2.1</a:t>
            </a:r>
          </a:p>
          <a:p>
            <a:r>
              <a:rPr lang="en-US" sz="1400"/>
              <a:t>MAC: 22:22:22:22:22</a:t>
            </a:r>
          </a:p>
        </p:txBody>
      </p:sp>
      <p:sp>
        <p:nvSpPr>
          <p:cNvPr id="36" name="Text Box 47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7696200" y="3521075"/>
            <a:ext cx="129698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Google server</a:t>
            </a:r>
          </a:p>
          <a:p>
            <a:r>
              <a:rPr lang="en-US" sz="1400"/>
              <a:t>IP: 201.1.2.3</a:t>
            </a:r>
          </a:p>
        </p:txBody>
      </p:sp>
      <p:graphicFrame>
        <p:nvGraphicFramePr>
          <p:cNvPr id="37" name="Object 48"/>
          <p:cNvGraphicFramePr>
            <a:graphicFrameLocks noChangeAspect="1"/>
          </p:cNvGraphicFramePr>
          <p:nvPr>
            <p:custDataLst>
              <p:tags r:id="rId13"/>
            </p:custDataLst>
          </p:nvPr>
        </p:nvGraphicFramePr>
        <p:xfrm>
          <a:off x="8001000" y="4506913"/>
          <a:ext cx="5222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Clip" r:id="rId54" imgW="1305000" imgH="1085760" progId="">
                  <p:embed/>
                </p:oleObj>
              </mc:Choice>
              <mc:Fallback>
                <p:oleObj name="Clip" r:id="rId54" imgW="1305000" imgH="1085760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4506913"/>
                        <a:ext cx="52228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Group 129"/>
          <p:cNvGraphicFramePr>
            <a:graphicFrameLocks noGrp="1"/>
          </p:cNvGraphicFramePr>
          <p:nvPr>
            <p:custDataLst>
              <p:tags r:id="rId14"/>
            </p:custDataLst>
          </p:nvPr>
        </p:nvGraphicFramePr>
        <p:xfrm>
          <a:off x="5730875" y="3579813"/>
          <a:ext cx="990600" cy="458788"/>
        </p:xfrm>
        <a:graphic>
          <a:graphicData uri="http://schemas.openxmlformats.org/drawingml/2006/table">
            <a:tbl>
              <a:tblPr/>
              <a:tblGrid>
                <a:gridCol w="495300"/>
                <a:gridCol w="495300"/>
              </a:tblGrid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0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9" name="Group 128"/>
          <p:cNvGraphicFramePr>
            <a:graphicFrameLocks noGrp="1"/>
          </p:cNvGraphicFramePr>
          <p:nvPr>
            <p:custDataLst>
              <p:tags r:id="rId15"/>
            </p:custDataLst>
          </p:nvPr>
        </p:nvGraphicFramePr>
        <p:xfrm>
          <a:off x="2073275" y="3586163"/>
          <a:ext cx="1143000" cy="685800"/>
        </p:xfrm>
        <a:graphic>
          <a:graphicData uri="http://schemas.openxmlformats.org/drawingml/2006/table">
            <a:tbl>
              <a:tblPr/>
              <a:tblGrid>
                <a:gridCol w="490538"/>
                <a:gridCol w="652462"/>
              </a:tblGrid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Interface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0" name="Group 89"/>
          <p:cNvGraphicFramePr>
            <a:graphicFrameLocks noGrp="1"/>
          </p:cNvGraphicFramePr>
          <p:nvPr>
            <p:custDataLst>
              <p:tags r:id="rId16"/>
            </p:custDataLst>
          </p:nvPr>
        </p:nvGraphicFramePr>
        <p:xfrm>
          <a:off x="3978275" y="3586163"/>
          <a:ext cx="1143000" cy="685800"/>
        </p:xfrm>
        <a:graphic>
          <a:graphicData uri="http://schemas.openxmlformats.org/drawingml/2006/table">
            <a:tbl>
              <a:tblPr/>
              <a:tblGrid>
                <a:gridCol w="490538"/>
                <a:gridCol w="652462"/>
              </a:tblGrid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Interface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1" name="Group 136"/>
          <p:cNvGraphicFramePr>
            <a:graphicFrameLocks noGrp="1"/>
          </p:cNvGraphicFramePr>
          <p:nvPr>
            <p:custDataLst>
              <p:tags r:id="rId17"/>
            </p:custDataLst>
          </p:nvPr>
        </p:nvGraphicFramePr>
        <p:xfrm>
          <a:off x="2149475" y="6096000"/>
          <a:ext cx="1143000" cy="688975"/>
        </p:xfrm>
        <a:graphic>
          <a:graphicData uri="http://schemas.openxmlformats.org/drawingml/2006/table">
            <a:tbl>
              <a:tblPr/>
              <a:tblGrid>
                <a:gridCol w="490538"/>
                <a:gridCol w="652462"/>
              </a:tblGrid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Interface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1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42" name="AutoShape 117"/>
          <p:cNvCxnSpPr>
            <a:cxnSpLocks noChangeShapeType="1"/>
            <a:endCxn id="6" idx="1"/>
          </p:cNvCxnSpPr>
          <p:nvPr>
            <p:custDataLst>
              <p:tags r:id="rId18"/>
            </p:custDataLst>
          </p:nvPr>
        </p:nvCxnSpPr>
        <p:spPr bwMode="auto">
          <a:xfrm>
            <a:off x="995363" y="4724400"/>
            <a:ext cx="1382712" cy="635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3" name="AutoShape 118"/>
          <p:cNvCxnSpPr>
            <a:cxnSpLocks noChangeShapeType="1"/>
            <a:stCxn id="30" idx="0"/>
            <a:endCxn id="6" idx="3"/>
          </p:cNvCxnSpPr>
          <p:nvPr>
            <p:custDataLst>
              <p:tags r:id="rId19"/>
            </p:custDataLst>
          </p:nvPr>
        </p:nvCxnSpPr>
        <p:spPr bwMode="auto">
          <a:xfrm flipV="1">
            <a:off x="2510632" y="4787901"/>
            <a:ext cx="284956" cy="9032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4" name="AutoShape 119"/>
          <p:cNvCxnSpPr>
            <a:cxnSpLocks noChangeShapeType="1"/>
            <a:stCxn id="6" idx="3"/>
            <a:endCxn id="26" idx="1"/>
          </p:cNvCxnSpPr>
          <p:nvPr>
            <p:custDataLst>
              <p:tags r:id="rId20"/>
            </p:custDataLst>
          </p:nvPr>
        </p:nvCxnSpPr>
        <p:spPr bwMode="auto">
          <a:xfrm>
            <a:off x="2795588" y="4787900"/>
            <a:ext cx="141128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5" name="AutoShape 120"/>
          <p:cNvCxnSpPr>
            <a:cxnSpLocks noChangeShapeType="1"/>
            <a:stCxn id="26" idx="3"/>
            <a:endCxn id="19" idx="0"/>
          </p:cNvCxnSpPr>
          <p:nvPr>
            <p:custDataLst>
              <p:tags r:id="rId21"/>
            </p:custDataLst>
          </p:nvPr>
        </p:nvCxnSpPr>
        <p:spPr bwMode="auto">
          <a:xfrm flipV="1">
            <a:off x="4624388" y="4711700"/>
            <a:ext cx="1606550" cy="76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6" name="AutoShape 121"/>
          <p:cNvCxnSpPr>
            <a:cxnSpLocks noChangeShapeType="1"/>
            <a:stCxn id="16" idx="6"/>
          </p:cNvCxnSpPr>
          <p:nvPr>
            <p:custDataLst>
              <p:tags r:id="rId22"/>
            </p:custDataLst>
          </p:nvPr>
        </p:nvCxnSpPr>
        <p:spPr bwMode="auto">
          <a:xfrm>
            <a:off x="6602413" y="4686300"/>
            <a:ext cx="1398587" cy="38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47" name="Text Box 122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2079625" y="44767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48" name="Text Box 123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3009900" y="44767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49" name="Text Box 124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2606675" y="48006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50" name="Text Box 125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4838700" y="44767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51" name="Text Box 126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3771900" y="44767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52" name="AutoShape 127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6716713" y="4484688"/>
            <a:ext cx="1143000" cy="457200"/>
          </a:xfrm>
          <a:prstGeom prst="cloudCallout">
            <a:avLst>
              <a:gd name="adj1" fmla="val 15972"/>
              <a:gd name="adj2" fmla="val -49653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en-US" sz="1400" dirty="0"/>
              <a:t>internet</a:t>
            </a:r>
          </a:p>
        </p:txBody>
      </p:sp>
      <p:sp>
        <p:nvSpPr>
          <p:cNvPr id="53" name="Text Box 131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228600" y="3352800"/>
            <a:ext cx="9191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/>
              <a:t>ARP Table</a:t>
            </a:r>
          </a:p>
        </p:txBody>
      </p:sp>
      <p:sp>
        <p:nvSpPr>
          <p:cNvPr id="54" name="Text Box 132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5791200" y="3276600"/>
            <a:ext cx="9191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/>
              <a:t>ARP Table</a:t>
            </a:r>
          </a:p>
        </p:txBody>
      </p:sp>
      <p:sp>
        <p:nvSpPr>
          <p:cNvPr id="55" name="Text Box 133"/>
          <p:cNvSpPr txBox="1"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1758950" y="3276600"/>
            <a:ext cx="1746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/>
              <a:t>MAC Forwarding Table</a:t>
            </a:r>
          </a:p>
        </p:txBody>
      </p:sp>
      <p:sp>
        <p:nvSpPr>
          <p:cNvPr id="56" name="Text Box 134"/>
          <p:cNvSpPr txBox="1"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3657600" y="3276600"/>
            <a:ext cx="1746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/>
              <a:t>MAC Forwarding Table</a:t>
            </a:r>
          </a:p>
        </p:txBody>
      </p:sp>
      <p:sp>
        <p:nvSpPr>
          <p:cNvPr id="57" name="Text Box 135"/>
          <p:cNvSpPr txBox="1"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1828800" y="5791200"/>
            <a:ext cx="1746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/>
              <a:t>MAC Forwarding Table</a:t>
            </a:r>
          </a:p>
        </p:txBody>
      </p:sp>
      <p:sp>
        <p:nvSpPr>
          <p:cNvPr id="58" name="Text Box 137"/>
          <p:cNvSpPr txBox="1"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2041525" y="5240338"/>
            <a:ext cx="6683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interface</a:t>
            </a:r>
          </a:p>
        </p:txBody>
      </p:sp>
      <p:sp>
        <p:nvSpPr>
          <p:cNvPr id="59" name="Line 138"/>
          <p:cNvSpPr>
            <a:spLocks noChangeShapeType="1"/>
          </p:cNvSpPr>
          <p:nvPr>
            <p:custDataLst>
              <p:tags r:id="rId35"/>
            </p:custDataLst>
          </p:nvPr>
        </p:nvSpPr>
        <p:spPr bwMode="auto">
          <a:xfrm flipV="1">
            <a:off x="2447925" y="5083175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60" name="Object 4"/>
          <p:cNvGraphicFramePr>
            <a:graphicFrameLocks noChangeAspect="1"/>
          </p:cNvGraphicFramePr>
          <p:nvPr>
            <p:custDataLst>
              <p:tags r:id="rId36"/>
            </p:custDataLst>
          </p:nvPr>
        </p:nvGraphicFramePr>
        <p:xfrm>
          <a:off x="3962400" y="5791200"/>
          <a:ext cx="5222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Clip" r:id="rId55" imgW="1305000" imgH="1085760" progId="">
                  <p:embed/>
                </p:oleObj>
              </mc:Choice>
              <mc:Fallback>
                <p:oleObj name="Clip" r:id="rId55" imgW="1305000" imgH="1085760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5791200"/>
                        <a:ext cx="52228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" name="Text Box 45"/>
          <p:cNvSpPr txBox="1"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3505200" y="6119336"/>
            <a:ext cx="1731821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dirty="0" smtClean="0"/>
              <a:t>DNS server</a:t>
            </a:r>
            <a:endParaRPr lang="en-US" sz="1400" dirty="0"/>
          </a:p>
          <a:p>
            <a:r>
              <a:rPr lang="en-US" sz="1400" dirty="0"/>
              <a:t>IP: </a:t>
            </a:r>
            <a:r>
              <a:rPr lang="en-US" sz="1400" dirty="0" smtClean="0"/>
              <a:t>10.1.2.4</a:t>
            </a:r>
            <a:endParaRPr lang="en-US" sz="1400" dirty="0"/>
          </a:p>
          <a:p>
            <a:r>
              <a:rPr lang="en-US" sz="1400" dirty="0"/>
              <a:t>MAC: </a:t>
            </a:r>
            <a:r>
              <a:rPr lang="en-US" sz="1400" dirty="0" smtClean="0"/>
              <a:t>33:33:33:33:33</a:t>
            </a:r>
            <a:endParaRPr lang="en-US" sz="1400" dirty="0"/>
          </a:p>
        </p:txBody>
      </p:sp>
      <p:cxnSp>
        <p:nvCxnSpPr>
          <p:cNvPr id="62" name="AutoShape 118"/>
          <p:cNvCxnSpPr>
            <a:cxnSpLocks noChangeShapeType="1"/>
          </p:cNvCxnSpPr>
          <p:nvPr>
            <p:custDataLst>
              <p:tags r:id="rId38"/>
            </p:custDataLst>
          </p:nvPr>
        </p:nvCxnSpPr>
        <p:spPr bwMode="auto">
          <a:xfrm flipH="1" flipV="1">
            <a:off x="2743200" y="5638800"/>
            <a:ext cx="12954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graphicFrame>
        <p:nvGraphicFramePr>
          <p:cNvPr id="65" name="Object 4"/>
          <p:cNvGraphicFramePr>
            <a:graphicFrameLocks noChangeAspect="1"/>
          </p:cNvGraphicFramePr>
          <p:nvPr>
            <p:custDataLst>
              <p:tags r:id="rId39"/>
            </p:custDataLst>
          </p:nvPr>
        </p:nvGraphicFramePr>
        <p:xfrm>
          <a:off x="6858000" y="5943600"/>
          <a:ext cx="5222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Clip" r:id="rId56" imgW="1305000" imgH="1085760" progId="">
                  <p:embed/>
                </p:oleObj>
              </mc:Choice>
              <mc:Fallback>
                <p:oleObj name="Clip" r:id="rId56" imgW="1305000" imgH="1085760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5943600"/>
                        <a:ext cx="52228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9" name="Group 29"/>
          <p:cNvGrpSpPr>
            <a:grpSpLocks/>
          </p:cNvGrpSpPr>
          <p:nvPr>
            <p:custDataLst>
              <p:tags r:id="rId40"/>
            </p:custDataLst>
          </p:nvPr>
        </p:nvGrpSpPr>
        <p:grpSpPr bwMode="auto">
          <a:xfrm>
            <a:off x="5432425" y="5559425"/>
            <a:ext cx="501650" cy="220663"/>
            <a:chOff x="3922" y="3096"/>
            <a:chExt cx="316" cy="139"/>
          </a:xfrm>
        </p:grpSpPr>
        <p:sp>
          <p:nvSpPr>
            <p:cNvPr id="67" name="Rectangle 30"/>
            <p:cNvSpPr>
              <a:spLocks noChangeArrowheads="1"/>
            </p:cNvSpPr>
            <p:nvPr/>
          </p:nvSpPr>
          <p:spPr bwMode="auto">
            <a:xfrm>
              <a:off x="3922" y="3177"/>
              <a:ext cx="263" cy="5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68" name="Freeform 31"/>
            <p:cNvSpPr>
              <a:spLocks/>
            </p:cNvSpPr>
            <p:nvPr/>
          </p:nvSpPr>
          <p:spPr bwMode="auto">
            <a:xfrm>
              <a:off x="3958" y="3099"/>
              <a:ext cx="280" cy="63"/>
            </a:xfrm>
            <a:custGeom>
              <a:avLst/>
              <a:gdLst/>
              <a:ahLst/>
              <a:cxnLst>
                <a:cxn ang="0">
                  <a:pos x="0" y="63"/>
                </a:cxn>
                <a:cxn ang="0">
                  <a:pos x="37" y="62"/>
                </a:cxn>
                <a:cxn ang="0">
                  <a:pos x="219" y="0"/>
                </a:cxn>
                <a:cxn ang="0">
                  <a:pos x="280" y="0"/>
                </a:cxn>
              </a:cxnLst>
              <a:rect l="0" t="0" r="r" b="b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9" name="Freeform 32"/>
            <p:cNvSpPr>
              <a:spLocks/>
            </p:cNvSpPr>
            <p:nvPr/>
          </p:nvSpPr>
          <p:spPr bwMode="auto">
            <a:xfrm>
              <a:off x="4029" y="3096"/>
              <a:ext cx="145" cy="6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" y="0"/>
                </a:cxn>
                <a:cxn ang="0">
                  <a:pos x="102" y="74"/>
                </a:cxn>
                <a:cxn ang="0">
                  <a:pos x="148" y="74"/>
                </a:cxn>
              </a:cxnLst>
              <a:rect l="0" t="0" r="r" b="b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aphicFrame>
        <p:nvGraphicFramePr>
          <p:cNvPr id="70" name="Group 136"/>
          <p:cNvGraphicFramePr>
            <a:graphicFrameLocks noGrp="1"/>
          </p:cNvGraphicFramePr>
          <p:nvPr>
            <p:custDataLst>
              <p:tags r:id="rId41"/>
            </p:custDataLst>
          </p:nvPr>
        </p:nvGraphicFramePr>
        <p:xfrm>
          <a:off x="5280025" y="6092825"/>
          <a:ext cx="1143000" cy="688975"/>
        </p:xfrm>
        <a:graphic>
          <a:graphicData uri="http://schemas.openxmlformats.org/drawingml/2006/table">
            <a:tbl>
              <a:tblPr/>
              <a:tblGrid>
                <a:gridCol w="490538"/>
                <a:gridCol w="652462"/>
              </a:tblGrid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Interface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1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1" name="Text Box 135"/>
          <p:cNvSpPr txBox="1"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4959350" y="5788025"/>
            <a:ext cx="1746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/>
              <a:t>MAC Forwarding Table</a:t>
            </a:r>
          </a:p>
        </p:txBody>
      </p:sp>
      <p:cxnSp>
        <p:nvCxnSpPr>
          <p:cNvPr id="72" name="AutoShape 118"/>
          <p:cNvCxnSpPr>
            <a:cxnSpLocks noChangeShapeType="1"/>
            <a:endCxn id="26" idx="2"/>
          </p:cNvCxnSpPr>
          <p:nvPr>
            <p:custDataLst>
              <p:tags r:id="rId43"/>
            </p:custDataLst>
          </p:nvPr>
        </p:nvCxnSpPr>
        <p:spPr bwMode="auto">
          <a:xfrm flipH="1" flipV="1">
            <a:off x="4415632" y="4833938"/>
            <a:ext cx="1146968" cy="652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75" name="AutoShape 118"/>
          <p:cNvCxnSpPr>
            <a:cxnSpLocks noChangeShapeType="1"/>
          </p:cNvCxnSpPr>
          <p:nvPr>
            <p:custDataLst>
              <p:tags r:id="rId44"/>
            </p:custDataLst>
          </p:nvPr>
        </p:nvCxnSpPr>
        <p:spPr bwMode="auto">
          <a:xfrm flipH="1" flipV="1">
            <a:off x="5867400" y="5638800"/>
            <a:ext cx="114300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77" name="Text Box 123"/>
          <p:cNvSpPr txBox="1">
            <a:spLocks noChangeArrowheads="1"/>
          </p:cNvSpPr>
          <p:nvPr>
            <p:custDataLst>
              <p:tags r:id="rId45"/>
            </p:custDataLst>
          </p:nvPr>
        </p:nvSpPr>
        <p:spPr bwMode="auto">
          <a:xfrm>
            <a:off x="4267200" y="48006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78" name="Text Box 124"/>
          <p:cNvSpPr txBox="1"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2590800" y="51816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79" name="Text Box 124"/>
          <p:cNvSpPr txBox="1"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2895600" y="54864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0" name="Text Box 123"/>
          <p:cNvSpPr txBox="1"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5181600" y="53340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81" name="Text Box 123"/>
          <p:cNvSpPr txBox="1">
            <a:spLocks noChangeArrowheads="1"/>
          </p:cNvSpPr>
          <p:nvPr>
            <p:custDataLst>
              <p:tags r:id="rId49"/>
            </p:custDataLst>
          </p:nvPr>
        </p:nvSpPr>
        <p:spPr bwMode="auto">
          <a:xfrm>
            <a:off x="6019800" y="54864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2" name="Text Box 45"/>
          <p:cNvSpPr txBox="1">
            <a:spLocks noChangeArrowheads="1"/>
          </p:cNvSpPr>
          <p:nvPr>
            <p:custDataLst>
              <p:tags r:id="rId50"/>
            </p:custDataLst>
          </p:nvPr>
        </p:nvSpPr>
        <p:spPr bwMode="auto">
          <a:xfrm>
            <a:off x="6553200" y="6248400"/>
            <a:ext cx="1731821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dirty="0" smtClean="0"/>
              <a:t>DHCP server</a:t>
            </a:r>
            <a:endParaRPr lang="en-US" sz="1400" dirty="0"/>
          </a:p>
          <a:p>
            <a:r>
              <a:rPr lang="en-US" sz="1400" dirty="0"/>
              <a:t>IP: </a:t>
            </a:r>
            <a:r>
              <a:rPr lang="en-US" sz="1400" dirty="0" smtClean="0"/>
              <a:t>10.1.2.5</a:t>
            </a:r>
            <a:endParaRPr lang="en-US" sz="1400" dirty="0"/>
          </a:p>
          <a:p>
            <a:r>
              <a:rPr lang="en-US" sz="1400" dirty="0"/>
              <a:t>MAC: </a:t>
            </a:r>
            <a:r>
              <a:rPr lang="en-US" sz="1400" dirty="0" smtClean="0"/>
              <a:t>44:44:44:44:44</a:t>
            </a:r>
            <a:endParaRPr lang="en-US" sz="1400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0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Basic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304800"/>
            <a:ext cx="8229600" cy="6553200"/>
          </a:xfrm>
        </p:spPr>
        <p:txBody>
          <a:bodyPr>
            <a:noAutofit/>
          </a:bodyPr>
          <a:lstStyle/>
          <a:p>
            <a:r>
              <a:rPr lang="en-US" sz="1600" dirty="0" smtClean="0"/>
              <a:t>It is 6AM, you get to work (the first one there). You open your laptop,</a:t>
            </a:r>
            <a:r>
              <a:rPr lang="en-US" sz="1600" b="1" dirty="0" smtClean="0"/>
              <a:t> connect to </a:t>
            </a:r>
            <a:r>
              <a:rPr lang="en-US" sz="1600" b="1" dirty="0" err="1" smtClean="0"/>
              <a:t>ethernet</a:t>
            </a:r>
            <a:r>
              <a:rPr lang="en-US" sz="1600" b="1" dirty="0" smtClean="0"/>
              <a:t>,</a:t>
            </a:r>
          </a:p>
          <a:p>
            <a:pPr lvl="1"/>
            <a:r>
              <a:rPr lang="en-US" sz="1400" dirty="0" smtClean="0"/>
              <a:t>With DHCP</a:t>
            </a:r>
          </a:p>
          <a:p>
            <a:pPr lvl="2"/>
            <a:r>
              <a:rPr lang="en-US" sz="1200" dirty="0" smtClean="0"/>
              <a:t>get an IP address, Get subnet mask, Get gateway, Get </a:t>
            </a:r>
            <a:r>
              <a:rPr lang="en-US" sz="1200" dirty="0" err="1" smtClean="0"/>
              <a:t>dns</a:t>
            </a:r>
            <a:r>
              <a:rPr lang="en-US" sz="1200" dirty="0" smtClean="0"/>
              <a:t> server </a:t>
            </a:r>
          </a:p>
          <a:p>
            <a:r>
              <a:rPr lang="en-US" sz="1600" dirty="0" smtClean="0"/>
              <a:t> open a browser and download </a:t>
            </a:r>
            <a:r>
              <a:rPr lang="en-US" sz="1600" dirty="0" smtClean="0">
                <a:hlinkClick r:id="rId5"/>
              </a:rPr>
              <a:t>www.google.com</a:t>
            </a:r>
            <a:r>
              <a:rPr lang="en-US" sz="1600" dirty="0" smtClean="0"/>
              <a:t>.</a:t>
            </a:r>
          </a:p>
          <a:p>
            <a:pPr lvl="1"/>
            <a:r>
              <a:rPr lang="en-US" sz="1400" dirty="0" smtClean="0"/>
              <a:t>Get IP address of </a:t>
            </a:r>
            <a:r>
              <a:rPr lang="en-US" sz="1400" dirty="0" smtClean="0">
                <a:hlinkClick r:id="rId5"/>
              </a:rPr>
              <a:t>www.google.com</a:t>
            </a:r>
            <a:endParaRPr lang="en-US" sz="1400" dirty="0" smtClean="0"/>
          </a:p>
          <a:p>
            <a:pPr lvl="2"/>
            <a:r>
              <a:rPr lang="en-US" sz="1200" dirty="0" smtClean="0">
                <a:solidFill>
                  <a:srgbClr val="FF0000"/>
                </a:solidFill>
              </a:rPr>
              <a:t>DNS</a:t>
            </a:r>
          </a:p>
          <a:p>
            <a:pPr lvl="2"/>
            <a:r>
              <a:rPr lang="en-US" sz="1200" dirty="0" smtClean="0">
                <a:solidFill>
                  <a:srgbClr val="FF0000"/>
                </a:solidFill>
              </a:rPr>
              <a:t>Send DNS query to your local DNS server</a:t>
            </a:r>
          </a:p>
          <a:p>
            <a:pPr lvl="2"/>
            <a:r>
              <a:rPr lang="en-US" sz="1200" dirty="0" smtClean="0">
                <a:solidFill>
                  <a:srgbClr val="FF0000"/>
                </a:solidFill>
              </a:rPr>
              <a:t>But, before you send a packet to your local DNS server, you need the MAC address of your DNS server</a:t>
            </a:r>
          </a:p>
          <a:p>
            <a:pPr lvl="3"/>
            <a:r>
              <a:rPr lang="en-US" sz="1100" dirty="0" smtClean="0">
                <a:solidFill>
                  <a:srgbClr val="FF0000"/>
                </a:solidFill>
              </a:rPr>
              <a:t>(how do you know the IP address of the DNS server)</a:t>
            </a:r>
          </a:p>
          <a:p>
            <a:pPr lvl="3"/>
            <a:r>
              <a:rPr lang="en-US" sz="1100" dirty="0" smtClean="0">
                <a:solidFill>
                  <a:srgbClr val="FF0000"/>
                </a:solidFill>
              </a:rPr>
              <a:t>ARP to find MAC address of local DNS server</a:t>
            </a:r>
          </a:p>
          <a:p>
            <a:pPr lvl="4"/>
            <a:r>
              <a:rPr lang="en-US" sz="1100" dirty="0" smtClean="0">
                <a:solidFill>
                  <a:srgbClr val="FF0000"/>
                </a:solidFill>
              </a:rPr>
              <a:t>Recall that the link layer switches do not know where the DNS server, and so frames are flooded</a:t>
            </a:r>
          </a:p>
          <a:p>
            <a:pPr lvl="2"/>
            <a:r>
              <a:rPr lang="en-US" sz="1200" dirty="0" smtClean="0">
                <a:solidFill>
                  <a:srgbClr val="FF0000"/>
                </a:solidFill>
              </a:rPr>
              <a:t>The local DNS server will need to contact other DNS servers to determine the </a:t>
            </a:r>
            <a:r>
              <a:rPr lang="en-US" sz="1200" dirty="0" err="1" smtClean="0">
                <a:solidFill>
                  <a:srgbClr val="FF0000"/>
                </a:solidFill>
              </a:rPr>
              <a:t>ip</a:t>
            </a:r>
            <a:r>
              <a:rPr lang="en-US" sz="1200" dirty="0" smtClean="0">
                <a:solidFill>
                  <a:srgbClr val="FF0000"/>
                </a:solidFill>
              </a:rPr>
              <a:t> address of </a:t>
            </a:r>
            <a:r>
              <a:rPr lang="en-US" sz="1200" dirty="0" smtClean="0">
                <a:solidFill>
                  <a:srgbClr val="FF0000"/>
                </a:solidFill>
                <a:hlinkClick r:id="rId5"/>
              </a:rPr>
              <a:t>www.google.com</a:t>
            </a:r>
            <a:endParaRPr lang="en-US" sz="1200" dirty="0" smtClean="0">
              <a:solidFill>
                <a:srgbClr val="FF0000"/>
              </a:solidFill>
            </a:endParaRPr>
          </a:p>
          <a:p>
            <a:pPr lvl="1"/>
            <a:r>
              <a:rPr lang="en-US" sz="1400" dirty="0" smtClean="0"/>
              <a:t>Once the IP address of </a:t>
            </a:r>
            <a:r>
              <a:rPr lang="en-US" sz="1400" dirty="0" err="1" smtClean="0"/>
              <a:t>google</a:t>
            </a:r>
            <a:r>
              <a:rPr lang="en-US" sz="1400" dirty="0" smtClean="0"/>
              <a:t> is known, the browser opens a connection to </a:t>
            </a:r>
            <a:r>
              <a:rPr lang="en-US" sz="1400" dirty="0" err="1" smtClean="0"/>
              <a:t>google</a:t>
            </a:r>
            <a:endParaRPr lang="en-US" sz="1400" dirty="0"/>
          </a:p>
          <a:p>
            <a:pPr lvl="2"/>
            <a:r>
              <a:rPr lang="en-US" sz="1200" dirty="0" smtClean="0"/>
              <a:t>A TCP SYN packet is constructed and passed to the network layer and then to the MAC layer</a:t>
            </a:r>
          </a:p>
          <a:p>
            <a:pPr lvl="2"/>
            <a:r>
              <a:rPr lang="en-US" sz="1200" dirty="0" smtClean="0"/>
              <a:t>Again, the end host does not know the MAC address (which MAC address does it need)</a:t>
            </a:r>
          </a:p>
          <a:p>
            <a:pPr lvl="2"/>
            <a:r>
              <a:rPr lang="en-US" sz="1200" dirty="0" smtClean="0"/>
              <a:t>Once the correct MAC address is known, the MAC layer send the TCP SYN packet</a:t>
            </a:r>
          </a:p>
          <a:p>
            <a:pPr lvl="3"/>
            <a:r>
              <a:rPr lang="en-US" sz="1100" dirty="0" smtClean="0"/>
              <a:t>Maybe the link layer switches need to perform more self-learning</a:t>
            </a:r>
          </a:p>
          <a:p>
            <a:pPr lvl="2"/>
            <a:r>
              <a:rPr lang="en-US" sz="1200" dirty="0" smtClean="0"/>
              <a:t>The </a:t>
            </a:r>
            <a:r>
              <a:rPr lang="en-US" sz="1200" dirty="0" err="1" smtClean="0"/>
              <a:t>google</a:t>
            </a:r>
            <a:r>
              <a:rPr lang="en-US" sz="1200" dirty="0" smtClean="0"/>
              <a:t> server replies with a TCP-SYN-ACK</a:t>
            </a:r>
          </a:p>
          <a:p>
            <a:pPr lvl="2"/>
            <a:r>
              <a:rPr lang="en-US" sz="1200" dirty="0" smtClean="0"/>
              <a:t>Your host replies with TCP-ACK</a:t>
            </a:r>
          </a:p>
          <a:p>
            <a:pPr lvl="2"/>
            <a:r>
              <a:rPr lang="en-US" sz="1200" dirty="0" smtClean="0"/>
              <a:t>And TCP let’s your browser know that it is connected to </a:t>
            </a:r>
            <a:r>
              <a:rPr lang="en-US" sz="1200" dirty="0" err="1" smtClean="0"/>
              <a:t>google</a:t>
            </a:r>
            <a:endParaRPr lang="en-US" sz="1200" dirty="0" smtClean="0"/>
          </a:p>
          <a:p>
            <a:pPr lvl="2"/>
            <a:r>
              <a:rPr lang="en-US" sz="1200" dirty="0" smtClean="0"/>
              <a:t>The browser makes a HTTP request for file / and </a:t>
            </a:r>
            <a:r>
              <a:rPr lang="en-US" sz="1200" dirty="0" err="1" smtClean="0"/>
              <a:t>host:www.google.com</a:t>
            </a:r>
            <a:endParaRPr lang="en-US" sz="1200" dirty="0" smtClean="0"/>
          </a:p>
          <a:p>
            <a:pPr lvl="2"/>
            <a:r>
              <a:rPr lang="en-US" sz="1200" dirty="0" smtClean="0"/>
              <a:t>The http is given to TCP, which puts it in a TCP packet and send it to </a:t>
            </a:r>
            <a:r>
              <a:rPr lang="en-US" sz="1200" dirty="0" err="1" smtClean="0"/>
              <a:t>google</a:t>
            </a:r>
            <a:endParaRPr lang="en-US" sz="1200" dirty="0" smtClean="0"/>
          </a:p>
          <a:p>
            <a:pPr lvl="2"/>
            <a:r>
              <a:rPr lang="en-US" sz="1200" dirty="0" smtClean="0"/>
              <a:t>The Google server receives the TCP packet and sends a TCP-ACK back</a:t>
            </a:r>
          </a:p>
          <a:p>
            <a:pPr lvl="2"/>
            <a:r>
              <a:rPr lang="en-US" sz="1200" dirty="0" smtClean="0"/>
              <a:t>Google server generated a HTTP reply (let’s assume it fits into one packet) and send it back. </a:t>
            </a:r>
            <a:endParaRPr lang="en-US" sz="1200" dirty="0"/>
          </a:p>
          <a:p>
            <a:pPr lvl="2"/>
            <a:r>
              <a:rPr lang="en-US" sz="1200" dirty="0" smtClean="0"/>
              <a:t>This reply is given to TCP which sends it to your laptop</a:t>
            </a:r>
          </a:p>
          <a:p>
            <a:pPr lvl="2"/>
            <a:r>
              <a:rPr lang="en-US" sz="1200" dirty="0" smtClean="0"/>
              <a:t>Your laptop gets the </a:t>
            </a:r>
            <a:r>
              <a:rPr lang="en-US" sz="1200" dirty="0" err="1" smtClean="0"/>
              <a:t>tcp</a:t>
            </a:r>
            <a:r>
              <a:rPr lang="en-US" sz="1200" dirty="0" smtClean="0"/>
              <a:t> packet and sends an </a:t>
            </a:r>
            <a:r>
              <a:rPr lang="en-US" sz="1200" dirty="0" err="1" smtClean="0"/>
              <a:t>ack</a:t>
            </a:r>
            <a:r>
              <a:rPr lang="en-US" sz="1200" dirty="0" smtClean="0"/>
              <a:t> and gives the http reply to the browser</a:t>
            </a:r>
          </a:p>
          <a:p>
            <a:pPr lvl="2"/>
            <a:r>
              <a:rPr lang="en-US" sz="1200" dirty="0" smtClean="0"/>
              <a:t>The browser gets the message and draws the screen and perhaps requests objects listed in the http reply message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-152400" y="0"/>
            <a:ext cx="9296400" cy="6477000"/>
          </a:xfrm>
        </p:spPr>
        <p:txBody>
          <a:bodyPr>
            <a:noAutofit/>
          </a:bodyPr>
          <a:lstStyle/>
          <a:p>
            <a:r>
              <a:rPr lang="en-US" sz="1100" dirty="0" smtClean="0"/>
              <a:t>Generate UDP </a:t>
            </a:r>
            <a:r>
              <a:rPr lang="en-US" sz="1100" dirty="0" err="1" smtClean="0"/>
              <a:t>pkt</a:t>
            </a:r>
            <a:endParaRPr lang="en-US" sz="1100" dirty="0"/>
          </a:p>
          <a:p>
            <a:pPr lvl="1"/>
            <a:r>
              <a:rPr lang="en-US" sz="1000" dirty="0" smtClean="0"/>
              <a:t>DNS request for IP address of </a:t>
            </a:r>
            <a:r>
              <a:rPr lang="en-US" sz="1000" dirty="0" smtClean="0">
                <a:hlinkClick r:id="rId5"/>
              </a:rPr>
              <a:t>www.google.com</a:t>
            </a:r>
            <a:endParaRPr lang="en-US" sz="1000" dirty="0" smtClean="0"/>
          </a:p>
          <a:p>
            <a:pPr lvl="1"/>
            <a:r>
              <a:rPr lang="en-US" sz="1000" dirty="0" err="1" smtClean="0"/>
              <a:t>Dest</a:t>
            </a:r>
            <a:r>
              <a:rPr lang="en-US" sz="1000" dirty="0" smtClean="0"/>
              <a:t> IP = 10.1.2.4</a:t>
            </a:r>
          </a:p>
          <a:p>
            <a:pPr lvl="2"/>
            <a:r>
              <a:rPr lang="en-US" sz="900" dirty="0" smtClean="0"/>
              <a:t>How did the host learn this?</a:t>
            </a:r>
          </a:p>
          <a:p>
            <a:pPr lvl="1"/>
            <a:r>
              <a:rPr lang="en-US" sz="1000" dirty="0" err="1" smtClean="0"/>
              <a:t>Dest</a:t>
            </a:r>
            <a:r>
              <a:rPr lang="en-US" sz="1000" dirty="0" smtClean="0"/>
              <a:t> port = 53</a:t>
            </a:r>
          </a:p>
          <a:p>
            <a:pPr lvl="1"/>
            <a:r>
              <a:rPr lang="en-US" sz="1000" dirty="0" smtClean="0"/>
              <a:t>Source IP = 10.1.2.3</a:t>
            </a:r>
          </a:p>
          <a:p>
            <a:pPr lvl="1"/>
            <a:r>
              <a:rPr lang="en-US" sz="1000" dirty="0" smtClean="0"/>
              <a:t>Source port = some random value above 1023 and below 2^16</a:t>
            </a:r>
          </a:p>
          <a:p>
            <a:r>
              <a:rPr lang="en-US" sz="1100" dirty="0" smtClean="0"/>
              <a:t>UDP gives packet to network layer which gives it to link layer</a:t>
            </a:r>
          </a:p>
          <a:p>
            <a:r>
              <a:rPr lang="en-US" sz="1100" dirty="0" smtClean="0"/>
              <a:t>First, ARP the DNS server</a:t>
            </a:r>
          </a:p>
          <a:p>
            <a:pPr lvl="1"/>
            <a:r>
              <a:rPr lang="en-US" sz="1000" dirty="0" smtClean="0"/>
              <a:t>Send ARP</a:t>
            </a:r>
          </a:p>
          <a:p>
            <a:pPr lvl="2"/>
            <a:r>
              <a:rPr lang="en-US" sz="900" dirty="0" smtClean="0"/>
              <a:t>message: </a:t>
            </a:r>
            <a:r>
              <a:rPr lang="en-US" sz="900" dirty="0" err="1" smtClean="0"/>
              <a:t>whos</a:t>
            </a:r>
            <a:r>
              <a:rPr lang="en-US" sz="900" dirty="0" smtClean="0"/>
              <a:t> know the MAC address of 10.1.2.4, tell 10.1.2.3</a:t>
            </a:r>
          </a:p>
          <a:p>
            <a:pPr lvl="2"/>
            <a:r>
              <a:rPr lang="en-US" sz="900" dirty="0" smtClean="0"/>
              <a:t>Source MAC: 11:11:11:11:11:11</a:t>
            </a:r>
          </a:p>
          <a:p>
            <a:pPr lvl="2"/>
            <a:r>
              <a:rPr lang="en-US" sz="900" dirty="0" err="1" smtClean="0"/>
              <a:t>Dest</a:t>
            </a:r>
            <a:r>
              <a:rPr lang="en-US" sz="900" dirty="0" smtClean="0"/>
              <a:t> MAC: </a:t>
            </a:r>
            <a:r>
              <a:rPr lang="en-US" sz="900" dirty="0" err="1" smtClean="0"/>
              <a:t>ff:ff:ff:ff:ff:ff</a:t>
            </a:r>
            <a:endParaRPr lang="en-US" sz="900" dirty="0" smtClean="0"/>
          </a:p>
          <a:p>
            <a:pPr lvl="2"/>
            <a:r>
              <a:rPr lang="en-US" sz="900" dirty="0" smtClean="0"/>
              <a:t>Now, who knows the MAC address for 10.1.2.3?</a:t>
            </a:r>
          </a:p>
          <a:p>
            <a:pPr lvl="3"/>
            <a:r>
              <a:rPr lang="en-US" sz="800" dirty="0" smtClean="0"/>
              <a:t>Everyone</a:t>
            </a:r>
          </a:p>
          <a:p>
            <a:pPr lvl="1"/>
            <a:r>
              <a:rPr lang="en-US" sz="1000" dirty="0" smtClean="0"/>
              <a:t>Send ARP reply</a:t>
            </a:r>
          </a:p>
          <a:p>
            <a:pPr lvl="2"/>
            <a:r>
              <a:rPr lang="en-US" sz="900" dirty="0" smtClean="0"/>
              <a:t>The MAC for 10.1.2.4 is 33:33:33:33:33:33</a:t>
            </a:r>
          </a:p>
          <a:p>
            <a:pPr lvl="2"/>
            <a:r>
              <a:rPr lang="en-US" sz="900" dirty="0" err="1" smtClean="0"/>
              <a:t>Dest</a:t>
            </a:r>
            <a:r>
              <a:rPr lang="en-US" sz="900" dirty="0" smtClean="0"/>
              <a:t> MAC: 11:11:11:11:11:11</a:t>
            </a:r>
          </a:p>
          <a:p>
            <a:pPr lvl="2"/>
            <a:r>
              <a:rPr lang="en-US" sz="900" dirty="0" smtClean="0"/>
              <a:t>Source MAC: 33:33:33:33:33:33</a:t>
            </a:r>
          </a:p>
          <a:p>
            <a:pPr lvl="2"/>
            <a:r>
              <a:rPr lang="en-US" sz="900" dirty="0" smtClean="0"/>
              <a:t>Now who knows the MAC for 10.1.2.4</a:t>
            </a:r>
          </a:p>
          <a:p>
            <a:pPr lvl="3"/>
            <a:r>
              <a:rPr lang="en-US" sz="800" dirty="0" smtClean="0"/>
              <a:t>Only the host</a:t>
            </a:r>
          </a:p>
          <a:p>
            <a:r>
              <a:rPr lang="en-US" sz="1100" dirty="0" smtClean="0"/>
              <a:t>Once the MAC of the DNS server is known, the DNS request is encapsulated in a </a:t>
            </a:r>
            <a:r>
              <a:rPr lang="en-US" sz="1100" dirty="0" err="1" smtClean="0"/>
              <a:t>ethernet</a:t>
            </a:r>
            <a:r>
              <a:rPr lang="en-US" sz="1100" dirty="0" smtClean="0"/>
              <a:t> frame with</a:t>
            </a:r>
          </a:p>
          <a:p>
            <a:pPr lvl="1"/>
            <a:r>
              <a:rPr lang="en-US" sz="1000" dirty="0" smtClean="0"/>
              <a:t>Source MAC=11:11:11:11:11:11</a:t>
            </a:r>
          </a:p>
          <a:p>
            <a:pPr lvl="1"/>
            <a:r>
              <a:rPr lang="en-US" sz="1000" dirty="0" err="1" smtClean="0"/>
              <a:t>Dest</a:t>
            </a:r>
            <a:r>
              <a:rPr lang="en-US" sz="1000" dirty="0" smtClean="0"/>
              <a:t> MAC=33:33:33:33:33:33</a:t>
            </a:r>
          </a:p>
          <a:p>
            <a:r>
              <a:rPr lang="en-US" sz="1100" dirty="0" smtClean="0"/>
              <a:t>Do the link layer switches flood with message to the DNS server?</a:t>
            </a:r>
          </a:p>
          <a:p>
            <a:pPr lvl="1"/>
            <a:r>
              <a:rPr lang="en-US" sz="1000" dirty="0" smtClean="0"/>
              <a:t>no, they learned the path to the </a:t>
            </a:r>
            <a:r>
              <a:rPr lang="en-US" sz="1000" dirty="0" err="1" smtClean="0"/>
              <a:t>dns</a:t>
            </a:r>
            <a:r>
              <a:rPr lang="en-US" sz="1000" dirty="0" smtClean="0"/>
              <a:t> server when the server replied to the ARP</a:t>
            </a:r>
          </a:p>
          <a:p>
            <a:r>
              <a:rPr lang="en-US" sz="1100" dirty="0" smtClean="0"/>
              <a:t>The DNS server does not know the IP of </a:t>
            </a:r>
            <a:r>
              <a:rPr lang="en-US" sz="1100" dirty="0" smtClean="0">
                <a:hlinkClick r:id="rId5"/>
              </a:rPr>
              <a:t>www.google.com</a:t>
            </a:r>
            <a:r>
              <a:rPr lang="en-US" sz="1100" dirty="0" smtClean="0"/>
              <a:t>. In fact, it does not know any address, except the DNS root </a:t>
            </a:r>
          </a:p>
          <a:p>
            <a:pPr lvl="1"/>
            <a:r>
              <a:rPr lang="en-US" sz="1000" dirty="0" smtClean="0"/>
              <a:t>Send DNS query to root</a:t>
            </a:r>
          </a:p>
          <a:p>
            <a:pPr lvl="2"/>
            <a:r>
              <a:rPr lang="en-US" sz="900" dirty="0" smtClean="0"/>
              <a:t>For DNS query, UDP </a:t>
            </a:r>
            <a:r>
              <a:rPr lang="en-US" sz="900" dirty="0" err="1" smtClean="0"/>
              <a:t>pkt</a:t>
            </a:r>
            <a:r>
              <a:rPr lang="en-US" sz="900" dirty="0" smtClean="0"/>
              <a:t> with</a:t>
            </a:r>
          </a:p>
          <a:p>
            <a:pPr lvl="3"/>
            <a:r>
              <a:rPr lang="en-US" sz="800" dirty="0" err="1" smtClean="0"/>
              <a:t>Dest</a:t>
            </a:r>
            <a:r>
              <a:rPr lang="en-US" sz="800" dirty="0" smtClean="0"/>
              <a:t> port 53, source port random, </a:t>
            </a:r>
            <a:r>
              <a:rPr lang="en-US" sz="800" dirty="0" err="1" smtClean="0"/>
              <a:t>dest</a:t>
            </a:r>
            <a:r>
              <a:rPr lang="en-US" sz="800" dirty="0" smtClean="0"/>
              <a:t> </a:t>
            </a:r>
            <a:r>
              <a:rPr lang="en-US" sz="800" dirty="0" err="1" smtClean="0"/>
              <a:t>ip</a:t>
            </a:r>
            <a:r>
              <a:rPr lang="en-US" sz="800" dirty="0" smtClean="0"/>
              <a:t>=IP of a root DNS server (this is manually entered into the </a:t>
            </a:r>
            <a:r>
              <a:rPr lang="en-US" sz="800" dirty="0" err="1" smtClean="0"/>
              <a:t>dns</a:t>
            </a:r>
            <a:r>
              <a:rPr lang="en-US" sz="800" dirty="0" smtClean="0"/>
              <a:t> server)</a:t>
            </a:r>
          </a:p>
          <a:p>
            <a:pPr lvl="2"/>
            <a:r>
              <a:rPr lang="en-US" sz="900" dirty="0" smtClean="0"/>
              <a:t>The UDP </a:t>
            </a:r>
            <a:r>
              <a:rPr lang="en-US" sz="900" dirty="0" err="1" smtClean="0"/>
              <a:t>pkt</a:t>
            </a:r>
            <a:r>
              <a:rPr lang="en-US" sz="900" dirty="0" smtClean="0"/>
              <a:t> is given to the network layer</a:t>
            </a:r>
          </a:p>
          <a:p>
            <a:pPr lvl="3"/>
            <a:r>
              <a:rPr lang="en-US" sz="800" dirty="0" smtClean="0"/>
              <a:t>The network layer looks at the </a:t>
            </a:r>
            <a:r>
              <a:rPr lang="en-US" sz="800" dirty="0" err="1" smtClean="0"/>
              <a:t>dest</a:t>
            </a:r>
            <a:r>
              <a:rPr lang="en-US" sz="800" dirty="0" smtClean="0"/>
              <a:t> </a:t>
            </a:r>
            <a:r>
              <a:rPr lang="en-US" sz="800" dirty="0" err="1" smtClean="0"/>
              <a:t>ip</a:t>
            </a:r>
            <a:r>
              <a:rPr lang="en-US" sz="800" dirty="0" smtClean="0"/>
              <a:t> and sees that the </a:t>
            </a:r>
            <a:r>
              <a:rPr lang="en-US" sz="800" dirty="0" err="1" smtClean="0"/>
              <a:t>dest</a:t>
            </a:r>
            <a:r>
              <a:rPr lang="en-US" sz="800" dirty="0" smtClean="0"/>
              <a:t> in not in this LAN. A table look up determines that the next hop is the gateway which has IP 10.1.2.1</a:t>
            </a:r>
          </a:p>
          <a:p>
            <a:pPr lvl="3"/>
            <a:r>
              <a:rPr lang="en-US" sz="800" dirty="0" smtClean="0"/>
              <a:t>The link layer needs to get the MAC address for 10.1.2.1</a:t>
            </a:r>
          </a:p>
          <a:p>
            <a:pPr lvl="4"/>
            <a:r>
              <a:rPr lang="en-US" sz="800" dirty="0" smtClean="0"/>
              <a:t>ARP: who has 10.1.2.1, tell 10.1.2.4</a:t>
            </a:r>
          </a:p>
          <a:p>
            <a:pPr lvl="4"/>
            <a:r>
              <a:rPr lang="en-US" sz="800" dirty="0" smtClean="0"/>
              <a:t>Source MAC: 33:33:33:33:33:33</a:t>
            </a:r>
          </a:p>
          <a:p>
            <a:pPr lvl="4"/>
            <a:r>
              <a:rPr lang="en-US" sz="800" dirty="0" smtClean="0"/>
              <a:t>Message is flooded</a:t>
            </a:r>
          </a:p>
          <a:p>
            <a:pPr lvl="5"/>
            <a:r>
              <a:rPr lang="en-US" sz="800" dirty="0" smtClean="0"/>
              <a:t>So now all machines know the MAC of 10.1.2.4 and all switches know how to reach 33:33:33:33:33:33</a:t>
            </a:r>
          </a:p>
          <a:p>
            <a:pPr lvl="4"/>
            <a:r>
              <a:rPr lang="en-US" sz="800" dirty="0" smtClean="0"/>
              <a:t>The gateway responds with its MAC</a:t>
            </a:r>
          </a:p>
          <a:p>
            <a:pPr lvl="2">
              <a:buNone/>
            </a:pPr>
            <a:endParaRPr lang="en-US" sz="900" dirty="0" smtClean="0"/>
          </a:p>
          <a:p>
            <a:r>
              <a:rPr lang="en-US" sz="1100" dirty="0" smtClean="0"/>
              <a:t> 		</a:t>
            </a:r>
            <a:br>
              <a:rPr lang="en-US" sz="1100" dirty="0" smtClean="0"/>
            </a:br>
            <a:r>
              <a:rPr lang="en-US" sz="1100" dirty="0" smtClean="0"/>
              <a:t>	</a:t>
            </a:r>
            <a:endParaRPr lang="en-US" sz="11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3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4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5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6" end="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7" end="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DNS continue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/>
              <a:t>The DNS server does not know the IP of </a:t>
            </a:r>
            <a:r>
              <a:rPr lang="en-US" dirty="0">
                <a:hlinkClick r:id="rId6"/>
              </a:rPr>
              <a:t>www.google.com</a:t>
            </a:r>
            <a:r>
              <a:rPr lang="en-US" dirty="0"/>
              <a:t>. In fact, it does not know any address, except the DNS root </a:t>
            </a:r>
          </a:p>
          <a:p>
            <a:pPr lvl="1"/>
            <a:r>
              <a:rPr lang="en-US" dirty="0"/>
              <a:t>Send DNS query to root</a:t>
            </a:r>
          </a:p>
          <a:p>
            <a:pPr lvl="2"/>
            <a:r>
              <a:rPr lang="en-US" dirty="0"/>
              <a:t>For DNS query, UDP </a:t>
            </a:r>
            <a:r>
              <a:rPr lang="en-US" dirty="0" err="1"/>
              <a:t>pkt</a:t>
            </a:r>
            <a:r>
              <a:rPr lang="en-US" dirty="0"/>
              <a:t> with</a:t>
            </a:r>
          </a:p>
          <a:p>
            <a:pPr lvl="3"/>
            <a:r>
              <a:rPr lang="en-US" dirty="0" err="1"/>
              <a:t>Dest</a:t>
            </a:r>
            <a:r>
              <a:rPr lang="en-US" dirty="0"/>
              <a:t> port 53, source port random, </a:t>
            </a:r>
            <a:r>
              <a:rPr lang="en-US" dirty="0" err="1"/>
              <a:t>dest</a:t>
            </a:r>
            <a:r>
              <a:rPr lang="en-US" dirty="0"/>
              <a:t> </a:t>
            </a:r>
            <a:r>
              <a:rPr lang="en-US" dirty="0" err="1"/>
              <a:t>ip</a:t>
            </a:r>
            <a:r>
              <a:rPr lang="en-US" dirty="0"/>
              <a:t>=IP of a root DNS server (this is manually entered into the </a:t>
            </a:r>
            <a:r>
              <a:rPr lang="en-US" dirty="0" err="1"/>
              <a:t>dns</a:t>
            </a:r>
            <a:r>
              <a:rPr lang="en-US" dirty="0"/>
              <a:t> server)</a:t>
            </a:r>
          </a:p>
          <a:p>
            <a:pPr lvl="2"/>
            <a:r>
              <a:rPr lang="en-US" dirty="0"/>
              <a:t>The UDP </a:t>
            </a:r>
            <a:r>
              <a:rPr lang="en-US" dirty="0" err="1"/>
              <a:t>pkt</a:t>
            </a:r>
            <a:r>
              <a:rPr lang="en-US" dirty="0"/>
              <a:t> is given to the network layer</a:t>
            </a:r>
          </a:p>
          <a:p>
            <a:pPr lvl="3"/>
            <a:r>
              <a:rPr lang="en-US" dirty="0"/>
              <a:t>The network layer looks at the </a:t>
            </a:r>
            <a:r>
              <a:rPr lang="en-US" dirty="0" err="1"/>
              <a:t>dest</a:t>
            </a:r>
            <a:r>
              <a:rPr lang="en-US" dirty="0"/>
              <a:t> </a:t>
            </a:r>
            <a:r>
              <a:rPr lang="en-US" dirty="0" err="1"/>
              <a:t>ip</a:t>
            </a:r>
            <a:r>
              <a:rPr lang="en-US" dirty="0"/>
              <a:t> and sees that the </a:t>
            </a:r>
            <a:r>
              <a:rPr lang="en-US" dirty="0" err="1"/>
              <a:t>dest</a:t>
            </a:r>
            <a:r>
              <a:rPr lang="en-US" dirty="0"/>
              <a:t> in not in this LAN. A table look up determines that the next hop is the gateway which has IP 10.1.2.1</a:t>
            </a:r>
          </a:p>
          <a:p>
            <a:pPr lvl="3"/>
            <a:r>
              <a:rPr lang="en-US" dirty="0"/>
              <a:t>The link layer needs to get the MAC address for 10.1.2.1</a:t>
            </a:r>
          </a:p>
          <a:p>
            <a:pPr lvl="4"/>
            <a:r>
              <a:rPr lang="en-US" dirty="0"/>
              <a:t>ARP: who has 10.1.2.1, tell 10.1.2.4</a:t>
            </a:r>
          </a:p>
          <a:p>
            <a:pPr lvl="4"/>
            <a:r>
              <a:rPr lang="en-US" dirty="0"/>
              <a:t>Source MAC: 33:33:33:33:33:33</a:t>
            </a:r>
          </a:p>
          <a:p>
            <a:pPr lvl="4"/>
            <a:r>
              <a:rPr lang="en-US" dirty="0"/>
              <a:t>Message is flooded</a:t>
            </a:r>
          </a:p>
          <a:p>
            <a:pPr lvl="5"/>
            <a:r>
              <a:rPr lang="en-US" dirty="0"/>
              <a:t>So now all machines know the MAC of 10.1.2.4 and all switches know how to reach 33:33:33:33:33:33</a:t>
            </a:r>
          </a:p>
          <a:p>
            <a:pPr lvl="4"/>
            <a:r>
              <a:rPr lang="en-US" dirty="0"/>
              <a:t>The gateway responds with its MAC</a:t>
            </a:r>
          </a:p>
          <a:p>
            <a:pPr lvl="4"/>
            <a:r>
              <a:rPr lang="en-US" dirty="0"/>
              <a:t>The </a:t>
            </a:r>
            <a:r>
              <a:rPr lang="en-US" dirty="0" err="1"/>
              <a:t>ethernet</a:t>
            </a:r>
            <a:r>
              <a:rPr lang="en-US" dirty="0"/>
              <a:t> frame is constructed and sent to the gateway</a:t>
            </a:r>
          </a:p>
          <a:p>
            <a:pPr lvl="2"/>
            <a:r>
              <a:rPr lang="en-US" dirty="0"/>
              <a:t>The gateway forward this </a:t>
            </a:r>
            <a:r>
              <a:rPr lang="en-US" dirty="0" err="1"/>
              <a:t>pkt</a:t>
            </a:r>
            <a:r>
              <a:rPr lang="en-US" dirty="0"/>
              <a:t> into the internet and it reaches a </a:t>
            </a:r>
            <a:r>
              <a:rPr lang="en-US" dirty="0" err="1"/>
              <a:t>dns</a:t>
            </a:r>
            <a:r>
              <a:rPr lang="en-US" dirty="0"/>
              <a:t> root server, which replies</a:t>
            </a:r>
          </a:p>
          <a:p>
            <a:pPr lvl="3"/>
            <a:r>
              <a:rPr lang="en-US" dirty="0"/>
              <a:t>It does not know the address of </a:t>
            </a:r>
            <a:r>
              <a:rPr lang="en-US" dirty="0">
                <a:hlinkClick r:id="rId7"/>
              </a:rPr>
              <a:t>www.google</a:t>
            </a:r>
            <a:endParaRPr lang="en-US" dirty="0"/>
          </a:p>
          <a:p>
            <a:pPr lvl="3"/>
            <a:r>
              <a:rPr lang="en-US" dirty="0"/>
              <a:t>But it includes the name of two TLD servers for .com as well as there IP addresses</a:t>
            </a:r>
          </a:p>
          <a:p>
            <a:pPr lvl="2"/>
            <a:r>
              <a:rPr lang="en-US" dirty="0"/>
              <a:t>This </a:t>
            </a:r>
            <a:r>
              <a:rPr lang="en-US" dirty="0" err="1"/>
              <a:t>pkt</a:t>
            </a:r>
            <a:r>
              <a:rPr lang="en-US" dirty="0"/>
              <a:t> gets to the gateway, which puts the </a:t>
            </a:r>
            <a:r>
              <a:rPr lang="en-US" dirty="0" err="1"/>
              <a:t>pkt</a:t>
            </a:r>
            <a:r>
              <a:rPr lang="en-US" dirty="0"/>
              <a:t> into an </a:t>
            </a:r>
            <a:r>
              <a:rPr lang="en-US" dirty="0" err="1"/>
              <a:t>ethernet</a:t>
            </a:r>
            <a:r>
              <a:rPr lang="en-US" dirty="0"/>
              <a:t> frame with </a:t>
            </a:r>
            <a:r>
              <a:rPr lang="en-US" dirty="0" err="1"/>
              <a:t>dest</a:t>
            </a:r>
            <a:r>
              <a:rPr lang="en-US" dirty="0"/>
              <a:t> 33:33:33:33:33:33</a:t>
            </a:r>
          </a:p>
          <a:p>
            <a:pPr lvl="2"/>
            <a:r>
              <a:rPr lang="en-US" dirty="0"/>
              <a:t>This frame is send directly to the </a:t>
            </a:r>
            <a:r>
              <a:rPr lang="en-US" dirty="0" err="1"/>
              <a:t>dns</a:t>
            </a:r>
            <a:r>
              <a:rPr lang="en-US" dirty="0"/>
              <a:t> server</a:t>
            </a:r>
          </a:p>
          <a:p>
            <a:pPr lvl="1"/>
            <a:r>
              <a:rPr lang="en-US" dirty="0"/>
              <a:t>The </a:t>
            </a:r>
            <a:r>
              <a:rPr lang="en-US" dirty="0" err="1"/>
              <a:t>dns</a:t>
            </a:r>
            <a:r>
              <a:rPr lang="en-US" dirty="0"/>
              <a:t> server then sends a </a:t>
            </a:r>
            <a:r>
              <a:rPr lang="en-US" dirty="0" err="1"/>
              <a:t>dns</a:t>
            </a:r>
            <a:r>
              <a:rPr lang="en-US" dirty="0"/>
              <a:t> query to a TLD server</a:t>
            </a:r>
          </a:p>
          <a:p>
            <a:pPr lvl="1"/>
            <a:r>
              <a:rPr lang="en-US" dirty="0"/>
              <a:t>The TLD server responds with the names of some </a:t>
            </a:r>
            <a:r>
              <a:rPr lang="en-US" dirty="0" err="1"/>
              <a:t>dns</a:t>
            </a:r>
            <a:r>
              <a:rPr lang="en-US" dirty="0"/>
              <a:t> servers of </a:t>
            </a:r>
            <a:r>
              <a:rPr lang="en-US" dirty="0" err="1"/>
              <a:t>google</a:t>
            </a:r>
            <a:r>
              <a:rPr lang="en-US" dirty="0"/>
              <a:t> and the IP addresses of these servers</a:t>
            </a:r>
          </a:p>
          <a:p>
            <a:pPr lvl="1"/>
            <a:r>
              <a:rPr lang="en-US" dirty="0"/>
              <a:t>The </a:t>
            </a:r>
            <a:r>
              <a:rPr lang="en-US" dirty="0" err="1"/>
              <a:t>dns</a:t>
            </a:r>
            <a:r>
              <a:rPr lang="en-US" dirty="0"/>
              <a:t> server sends a </a:t>
            </a:r>
            <a:r>
              <a:rPr lang="en-US" dirty="0" err="1"/>
              <a:t>dns</a:t>
            </a:r>
            <a:r>
              <a:rPr lang="en-US" dirty="0"/>
              <a:t> query to one of </a:t>
            </a:r>
            <a:r>
              <a:rPr lang="en-US" dirty="0" err="1"/>
              <a:t>google’s</a:t>
            </a:r>
            <a:r>
              <a:rPr lang="en-US" dirty="0"/>
              <a:t> </a:t>
            </a:r>
            <a:r>
              <a:rPr lang="en-US" dirty="0" err="1"/>
              <a:t>dns</a:t>
            </a:r>
            <a:r>
              <a:rPr lang="en-US" dirty="0"/>
              <a:t> servers</a:t>
            </a:r>
          </a:p>
          <a:p>
            <a:pPr lvl="1"/>
            <a:r>
              <a:rPr lang="en-US" dirty="0"/>
              <a:t>the server replies with the </a:t>
            </a:r>
            <a:r>
              <a:rPr lang="en-US" dirty="0" err="1"/>
              <a:t>ip</a:t>
            </a:r>
            <a:r>
              <a:rPr lang="en-US" dirty="0"/>
              <a:t> address of </a:t>
            </a:r>
            <a:r>
              <a:rPr lang="en-US" dirty="0">
                <a:hlinkClick r:id="rId6"/>
              </a:rPr>
              <a:t>www.google.com</a:t>
            </a:r>
            <a:endParaRPr lang="en-US" dirty="0"/>
          </a:p>
          <a:p>
            <a:pPr lvl="1"/>
            <a:r>
              <a:rPr lang="en-US" dirty="0"/>
              <a:t>The DNS server sends this message to the host</a:t>
            </a:r>
          </a:p>
          <a:p>
            <a:endParaRPr lang="en-US" dirty="0"/>
          </a:p>
        </p:txBody>
      </p:sp>
      <p:sp>
        <p:nvSpPr>
          <p:cNvPr id="4" name="Right Arrow 3"/>
          <p:cNvSpPr/>
          <p:nvPr>
            <p:custDataLst>
              <p:tags r:id="rId4"/>
            </p:custDataLst>
          </p:nvPr>
        </p:nvSpPr>
        <p:spPr>
          <a:xfrm>
            <a:off x="1600200" y="3733800"/>
            <a:ext cx="609600" cy="1219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0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Basic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457200"/>
            <a:ext cx="8229600" cy="64008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It is 6AM, you get to work (the first one there). You open your laptop, </a:t>
            </a:r>
            <a:r>
              <a:rPr lang="en-US" b="1" dirty="0" smtClean="0"/>
              <a:t>connect to </a:t>
            </a:r>
            <a:r>
              <a:rPr lang="en-US" b="1" dirty="0" err="1" smtClean="0"/>
              <a:t>wifi</a:t>
            </a:r>
            <a:r>
              <a:rPr lang="en-US" b="1" dirty="0" smtClean="0"/>
              <a:t>,</a:t>
            </a:r>
          </a:p>
          <a:p>
            <a:pPr lvl="1"/>
            <a:r>
              <a:rPr lang="en-US" sz="1400" dirty="0" smtClean="0"/>
              <a:t>With DHCP</a:t>
            </a:r>
          </a:p>
          <a:p>
            <a:pPr lvl="2"/>
            <a:r>
              <a:rPr lang="en-US" sz="1200" dirty="0" smtClean="0"/>
              <a:t>get an IP address, Get subnet mask, Get gateway, Get </a:t>
            </a:r>
            <a:r>
              <a:rPr lang="en-US" sz="1200" dirty="0" err="1" smtClean="0"/>
              <a:t>dns</a:t>
            </a:r>
            <a:r>
              <a:rPr lang="en-US" sz="1200" dirty="0" smtClean="0"/>
              <a:t> server </a:t>
            </a:r>
          </a:p>
          <a:p>
            <a:r>
              <a:rPr lang="en-US" dirty="0" smtClean="0"/>
              <a:t> open a browser and download </a:t>
            </a:r>
            <a:r>
              <a:rPr lang="en-US" dirty="0" smtClean="0">
                <a:hlinkClick r:id="rId5"/>
              </a:rPr>
              <a:t>www.google.com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Get IP address of </a:t>
            </a:r>
            <a:r>
              <a:rPr lang="en-US" dirty="0" smtClean="0">
                <a:hlinkClick r:id="rId5"/>
              </a:rPr>
              <a:t>www.google.com</a:t>
            </a:r>
            <a:endParaRPr lang="en-US" dirty="0" smtClean="0"/>
          </a:p>
          <a:p>
            <a:pPr lvl="2"/>
            <a:r>
              <a:rPr lang="en-US" dirty="0" smtClean="0"/>
              <a:t>DNS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Once the IP address of </a:t>
            </a:r>
            <a:r>
              <a:rPr lang="en-US" dirty="0" err="1" smtClean="0">
                <a:solidFill>
                  <a:srgbClr val="FF0000"/>
                </a:solidFill>
              </a:rPr>
              <a:t>google</a:t>
            </a:r>
            <a:r>
              <a:rPr lang="en-US" dirty="0" smtClean="0">
                <a:solidFill>
                  <a:srgbClr val="FF0000"/>
                </a:solidFill>
              </a:rPr>
              <a:t> is known, the browser opens a connection to </a:t>
            </a:r>
            <a:r>
              <a:rPr lang="en-US" dirty="0" err="1" smtClean="0">
                <a:solidFill>
                  <a:srgbClr val="FF0000"/>
                </a:solidFill>
              </a:rPr>
              <a:t>google</a:t>
            </a:r>
            <a:endParaRPr lang="en-US" dirty="0">
              <a:solidFill>
                <a:srgbClr val="FF0000"/>
              </a:solidFill>
            </a:endParaRP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A TCP SYN packet is constructed and passed to the network layer and then to the MAC layer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Does the host know the MAC address of the gateway?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No, the end host does not know the MAC address (which MAC address does it need). So ARP is performed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Once the correct MAC address is known, the MAC layer send the TCP SYN packet</a:t>
            </a:r>
          </a:p>
          <a:p>
            <a:pPr lvl="3"/>
            <a:r>
              <a:rPr lang="en-US" dirty="0" smtClean="0">
                <a:solidFill>
                  <a:srgbClr val="FF0000"/>
                </a:solidFill>
              </a:rPr>
              <a:t>Maybe the link layer switches need to perform more self-learning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The </a:t>
            </a:r>
            <a:r>
              <a:rPr lang="en-US" dirty="0" err="1" smtClean="0">
                <a:solidFill>
                  <a:srgbClr val="FF0000"/>
                </a:solidFill>
              </a:rPr>
              <a:t>google</a:t>
            </a:r>
            <a:r>
              <a:rPr lang="en-US" dirty="0" smtClean="0">
                <a:solidFill>
                  <a:srgbClr val="FF0000"/>
                </a:solidFill>
              </a:rPr>
              <a:t> server replies with a TCP-SYN-ACK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Your host replies with TCP-ACK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And TCP let’s your browser know that it is connected to </a:t>
            </a:r>
            <a:r>
              <a:rPr lang="en-US" dirty="0" err="1" smtClean="0">
                <a:solidFill>
                  <a:srgbClr val="FF0000"/>
                </a:solidFill>
              </a:rPr>
              <a:t>google</a:t>
            </a:r>
            <a:endParaRPr lang="en-US" dirty="0" smtClean="0">
              <a:solidFill>
                <a:srgbClr val="FF0000"/>
              </a:solidFill>
            </a:endParaRP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The browser makes a HTTP request for file / and </a:t>
            </a:r>
            <a:r>
              <a:rPr lang="en-US" dirty="0" err="1" smtClean="0">
                <a:solidFill>
                  <a:srgbClr val="FF0000"/>
                </a:solidFill>
              </a:rPr>
              <a:t>host:www.google.com</a:t>
            </a:r>
            <a:endParaRPr lang="en-US" dirty="0" smtClean="0">
              <a:solidFill>
                <a:srgbClr val="FF0000"/>
              </a:solidFill>
            </a:endParaRP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The http is given to TCP, which puts it in a TCP packet and send it to </a:t>
            </a:r>
            <a:r>
              <a:rPr lang="en-US" dirty="0" err="1" smtClean="0">
                <a:solidFill>
                  <a:srgbClr val="FF0000"/>
                </a:solidFill>
              </a:rPr>
              <a:t>google</a:t>
            </a:r>
            <a:endParaRPr lang="en-US" dirty="0" smtClean="0">
              <a:solidFill>
                <a:srgbClr val="FF0000"/>
              </a:solidFill>
            </a:endParaRP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The Google server receives the TCP packet and sends a TCP-ACK back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Google server generated a HTTP reply (let’s assume it fits into one packet) and send it back. </a:t>
            </a:r>
            <a:endParaRPr lang="en-US" dirty="0">
              <a:solidFill>
                <a:srgbClr val="FF0000"/>
              </a:solidFill>
            </a:endParaRP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This reply is given to TCP which sends it to your laptop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Your laptop gets the </a:t>
            </a:r>
            <a:r>
              <a:rPr lang="en-US" dirty="0" err="1" smtClean="0">
                <a:solidFill>
                  <a:srgbClr val="FF0000"/>
                </a:solidFill>
              </a:rPr>
              <a:t>tcp</a:t>
            </a:r>
            <a:r>
              <a:rPr lang="en-US" dirty="0" smtClean="0">
                <a:solidFill>
                  <a:srgbClr val="FF0000"/>
                </a:solidFill>
              </a:rPr>
              <a:t> packet and sends an </a:t>
            </a:r>
            <a:r>
              <a:rPr lang="en-US" dirty="0" err="1" smtClean="0">
                <a:solidFill>
                  <a:srgbClr val="FF0000"/>
                </a:solidFill>
              </a:rPr>
              <a:t>ack</a:t>
            </a:r>
            <a:r>
              <a:rPr lang="en-US" dirty="0" smtClean="0">
                <a:solidFill>
                  <a:srgbClr val="FF0000"/>
                </a:solidFill>
              </a:rPr>
              <a:t> and gives the http reply to the browser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The browser gets the message and draws the screen and perhaps requests objects listed in the http reply message</a:t>
            </a:r>
            <a:endParaRPr lang="en-US" dirty="0">
              <a:solidFill>
                <a:srgbClr val="FF0000"/>
              </a:solidFill>
            </a:endParaRP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4"/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473075" y="4506913"/>
          <a:ext cx="5222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Clip" r:id="rId52" imgW="1305000" imgH="1085760" progId="">
                  <p:embed/>
                </p:oleObj>
              </mc:Choice>
              <mc:Fallback>
                <p:oleObj name="Clip" r:id="rId52" imgW="1305000" imgH="10857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075" y="4506913"/>
                        <a:ext cx="52228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5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2378075" y="4613275"/>
            <a:ext cx="501650" cy="220663"/>
            <a:chOff x="3922" y="3096"/>
            <a:chExt cx="316" cy="139"/>
          </a:xfrm>
        </p:grpSpPr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3922" y="3177"/>
              <a:ext cx="263" cy="5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3958" y="3099"/>
              <a:ext cx="280" cy="63"/>
            </a:xfrm>
            <a:custGeom>
              <a:avLst/>
              <a:gdLst/>
              <a:ahLst/>
              <a:cxnLst>
                <a:cxn ang="0">
                  <a:pos x="0" y="63"/>
                </a:cxn>
                <a:cxn ang="0">
                  <a:pos x="37" y="62"/>
                </a:cxn>
                <a:cxn ang="0">
                  <a:pos x="219" y="0"/>
                </a:cxn>
                <a:cxn ang="0">
                  <a:pos x="280" y="0"/>
                </a:cxn>
              </a:cxnLst>
              <a:rect l="0" t="0" r="r" b="b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4029" y="3096"/>
              <a:ext cx="145" cy="6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" y="0"/>
                </a:cxn>
                <a:cxn ang="0">
                  <a:pos x="102" y="74"/>
                </a:cxn>
                <a:cxn ang="0">
                  <a:pos x="148" y="74"/>
                </a:cxn>
              </a:cxnLst>
              <a:rect l="0" t="0" r="r" b="b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9" name="Group 9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6111875" y="4618038"/>
            <a:ext cx="495300" cy="211137"/>
            <a:chOff x="533" y="321"/>
            <a:chExt cx="359" cy="180"/>
          </a:xfrm>
        </p:grpSpPr>
        <p:grpSp>
          <p:nvGrpSpPr>
            <p:cNvPr id="10" name="Group 10"/>
            <p:cNvGrpSpPr>
              <a:grpSpLocks/>
            </p:cNvGrpSpPr>
            <p:nvPr/>
          </p:nvGrpSpPr>
          <p:grpSpPr bwMode="auto">
            <a:xfrm>
              <a:off x="533" y="321"/>
              <a:ext cx="359" cy="180"/>
              <a:chOff x="1009" y="655"/>
              <a:chExt cx="359" cy="180"/>
            </a:xfrm>
          </p:grpSpPr>
          <p:sp>
            <p:nvSpPr>
              <p:cNvPr id="12" name="Oval 11"/>
              <p:cNvSpPr>
                <a:spLocks noChangeArrowheads="1"/>
              </p:cNvSpPr>
              <p:nvPr/>
            </p:nvSpPr>
            <p:spPr bwMode="auto">
              <a:xfrm>
                <a:off x="1012" y="735"/>
                <a:ext cx="356" cy="100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12"/>
              <p:cNvSpPr>
                <a:spLocks noChangeShapeType="1"/>
              </p:cNvSpPr>
              <p:nvPr/>
            </p:nvSpPr>
            <p:spPr bwMode="auto">
              <a:xfrm>
                <a:off x="1012" y="727"/>
                <a:ext cx="0" cy="6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3"/>
              <p:cNvSpPr>
                <a:spLocks noChangeShapeType="1"/>
              </p:cNvSpPr>
              <p:nvPr/>
            </p:nvSpPr>
            <p:spPr bwMode="auto">
              <a:xfrm>
                <a:off x="1368" y="727"/>
                <a:ext cx="0" cy="6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Rectangle 14"/>
              <p:cNvSpPr>
                <a:spLocks noChangeArrowheads="1"/>
              </p:cNvSpPr>
              <p:nvPr/>
            </p:nvSpPr>
            <p:spPr bwMode="auto">
              <a:xfrm>
                <a:off x="1012" y="727"/>
                <a:ext cx="353" cy="61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6" name="Oval 15"/>
              <p:cNvSpPr>
                <a:spLocks noChangeArrowheads="1"/>
              </p:cNvSpPr>
              <p:nvPr/>
            </p:nvSpPr>
            <p:spPr bwMode="auto">
              <a:xfrm>
                <a:off x="1009" y="655"/>
                <a:ext cx="356" cy="116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7" name="Group 16"/>
              <p:cNvGrpSpPr>
                <a:grpSpLocks/>
              </p:cNvGrpSpPr>
              <p:nvPr/>
            </p:nvGrpSpPr>
            <p:grpSpPr bwMode="auto">
              <a:xfrm>
                <a:off x="1095" y="681"/>
                <a:ext cx="176" cy="68"/>
                <a:chOff x="2848" y="848"/>
                <a:chExt cx="140" cy="98"/>
              </a:xfrm>
            </p:grpSpPr>
            <p:sp>
              <p:nvSpPr>
                <p:cNvPr id="22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8" name="Group 20"/>
              <p:cNvGrpSpPr>
                <a:grpSpLocks/>
              </p:cNvGrpSpPr>
              <p:nvPr/>
            </p:nvGrpSpPr>
            <p:grpSpPr bwMode="auto">
              <a:xfrm flipV="1">
                <a:off x="1095" y="680"/>
                <a:ext cx="176" cy="68"/>
                <a:chOff x="2848" y="848"/>
                <a:chExt cx="140" cy="98"/>
              </a:xfrm>
            </p:grpSpPr>
            <p:sp>
              <p:nvSpPr>
                <p:cNvPr id="19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2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2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1" name="Line 24"/>
            <p:cNvSpPr>
              <a:spLocks noChangeShapeType="1"/>
            </p:cNvSpPr>
            <p:nvPr/>
          </p:nvSpPr>
          <p:spPr bwMode="auto">
            <a:xfrm>
              <a:off x="535" y="368"/>
              <a:ext cx="0" cy="6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" name="Group 25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4206875" y="4613275"/>
            <a:ext cx="501650" cy="220663"/>
            <a:chOff x="3922" y="3096"/>
            <a:chExt cx="316" cy="139"/>
          </a:xfrm>
        </p:grpSpPr>
        <p:sp>
          <p:nvSpPr>
            <p:cNvPr id="26" name="Rectangle 26"/>
            <p:cNvSpPr>
              <a:spLocks noChangeArrowheads="1"/>
            </p:cNvSpPr>
            <p:nvPr/>
          </p:nvSpPr>
          <p:spPr bwMode="auto">
            <a:xfrm>
              <a:off x="3922" y="3177"/>
              <a:ext cx="263" cy="5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27" name="Freeform 27"/>
            <p:cNvSpPr>
              <a:spLocks/>
            </p:cNvSpPr>
            <p:nvPr/>
          </p:nvSpPr>
          <p:spPr bwMode="auto">
            <a:xfrm>
              <a:off x="3958" y="3099"/>
              <a:ext cx="280" cy="63"/>
            </a:xfrm>
            <a:custGeom>
              <a:avLst/>
              <a:gdLst/>
              <a:ahLst/>
              <a:cxnLst>
                <a:cxn ang="0">
                  <a:pos x="0" y="63"/>
                </a:cxn>
                <a:cxn ang="0">
                  <a:pos x="37" y="62"/>
                </a:cxn>
                <a:cxn ang="0">
                  <a:pos x="219" y="0"/>
                </a:cxn>
                <a:cxn ang="0">
                  <a:pos x="280" y="0"/>
                </a:cxn>
              </a:cxnLst>
              <a:rect l="0" t="0" r="r" b="b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" name="Freeform 28"/>
            <p:cNvSpPr>
              <a:spLocks/>
            </p:cNvSpPr>
            <p:nvPr/>
          </p:nvSpPr>
          <p:spPr bwMode="auto">
            <a:xfrm>
              <a:off x="4029" y="3096"/>
              <a:ext cx="145" cy="6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" y="0"/>
                </a:cxn>
                <a:cxn ang="0">
                  <a:pos x="102" y="74"/>
                </a:cxn>
                <a:cxn ang="0">
                  <a:pos x="148" y="74"/>
                </a:cxn>
              </a:cxnLst>
              <a:rect l="0" t="0" r="r" b="b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9" name="Group 29"/>
          <p:cNvGrpSpPr>
            <a:grpSpLocks/>
          </p:cNvGrpSpPr>
          <p:nvPr>
            <p:custDataLst>
              <p:tags r:id="rId7"/>
            </p:custDataLst>
          </p:nvPr>
        </p:nvGrpSpPr>
        <p:grpSpPr bwMode="auto">
          <a:xfrm>
            <a:off x="2301875" y="5562600"/>
            <a:ext cx="501650" cy="220663"/>
            <a:chOff x="3922" y="3096"/>
            <a:chExt cx="316" cy="139"/>
          </a:xfrm>
        </p:grpSpPr>
        <p:sp>
          <p:nvSpPr>
            <p:cNvPr id="30" name="Rectangle 30"/>
            <p:cNvSpPr>
              <a:spLocks noChangeArrowheads="1"/>
            </p:cNvSpPr>
            <p:nvPr/>
          </p:nvSpPr>
          <p:spPr bwMode="auto">
            <a:xfrm>
              <a:off x="3922" y="3177"/>
              <a:ext cx="263" cy="5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31" name="Freeform 31"/>
            <p:cNvSpPr>
              <a:spLocks/>
            </p:cNvSpPr>
            <p:nvPr/>
          </p:nvSpPr>
          <p:spPr bwMode="auto">
            <a:xfrm>
              <a:off x="3958" y="3099"/>
              <a:ext cx="280" cy="63"/>
            </a:xfrm>
            <a:custGeom>
              <a:avLst/>
              <a:gdLst/>
              <a:ahLst/>
              <a:cxnLst>
                <a:cxn ang="0">
                  <a:pos x="0" y="63"/>
                </a:cxn>
                <a:cxn ang="0">
                  <a:pos x="37" y="62"/>
                </a:cxn>
                <a:cxn ang="0">
                  <a:pos x="219" y="0"/>
                </a:cxn>
                <a:cxn ang="0">
                  <a:pos x="280" y="0"/>
                </a:cxn>
              </a:cxnLst>
              <a:rect l="0" t="0" r="r" b="b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" name="Freeform 32"/>
            <p:cNvSpPr>
              <a:spLocks/>
            </p:cNvSpPr>
            <p:nvPr/>
          </p:nvSpPr>
          <p:spPr bwMode="auto">
            <a:xfrm>
              <a:off x="4029" y="3096"/>
              <a:ext cx="145" cy="6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" y="0"/>
                </a:cxn>
                <a:cxn ang="0">
                  <a:pos x="102" y="74"/>
                </a:cxn>
                <a:cxn ang="0">
                  <a:pos x="148" y="74"/>
                </a:cxn>
              </a:cxnLst>
              <a:rect l="0" t="0" r="r" b="b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aphicFrame>
        <p:nvGraphicFramePr>
          <p:cNvPr id="33" name="Group 84"/>
          <p:cNvGraphicFramePr>
            <a:graphicFrameLocks noGrp="1"/>
          </p:cNvGraphicFramePr>
          <p:nvPr>
            <p:custDataLst>
              <p:tags r:id="rId8"/>
            </p:custDataLst>
          </p:nvPr>
        </p:nvGraphicFramePr>
        <p:xfrm>
          <a:off x="168275" y="3657600"/>
          <a:ext cx="990600" cy="458788"/>
        </p:xfrm>
        <a:graphic>
          <a:graphicData uri="http://schemas.openxmlformats.org/drawingml/2006/table">
            <a:tbl>
              <a:tblPr/>
              <a:tblGrid>
                <a:gridCol w="495300"/>
                <a:gridCol w="495300"/>
              </a:tblGrid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0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4" name="Text Box 45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76200" y="5040313"/>
            <a:ext cx="185896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dirty="0"/>
              <a:t>End-host</a:t>
            </a:r>
          </a:p>
          <a:p>
            <a:r>
              <a:rPr lang="en-US" sz="1400" dirty="0"/>
              <a:t>IP: 10.1.2.3</a:t>
            </a:r>
          </a:p>
          <a:p>
            <a:r>
              <a:rPr lang="en-US" sz="1400" dirty="0"/>
              <a:t>MAC: 11:11:11:11:11</a:t>
            </a:r>
          </a:p>
        </p:txBody>
      </p:sp>
      <p:sp>
        <p:nvSpPr>
          <p:cNvPr id="35" name="Text Box 46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5426075" y="4724400"/>
            <a:ext cx="185896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gateway</a:t>
            </a:r>
          </a:p>
          <a:p>
            <a:r>
              <a:rPr lang="en-US" sz="1400"/>
              <a:t>IP: 10.1.2.1</a:t>
            </a:r>
          </a:p>
          <a:p>
            <a:r>
              <a:rPr lang="en-US" sz="1400"/>
              <a:t>MAC: 22:22:22:22:22</a:t>
            </a:r>
          </a:p>
        </p:txBody>
      </p:sp>
      <p:sp>
        <p:nvSpPr>
          <p:cNvPr id="36" name="Text Box 47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7696200" y="3521075"/>
            <a:ext cx="129698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Google server</a:t>
            </a:r>
          </a:p>
          <a:p>
            <a:r>
              <a:rPr lang="en-US" sz="1400"/>
              <a:t>IP: 201.1.2.3</a:t>
            </a:r>
          </a:p>
        </p:txBody>
      </p:sp>
      <p:graphicFrame>
        <p:nvGraphicFramePr>
          <p:cNvPr id="37" name="Object 48"/>
          <p:cNvGraphicFramePr>
            <a:graphicFrameLocks noChangeAspect="1"/>
          </p:cNvGraphicFramePr>
          <p:nvPr>
            <p:custDataLst>
              <p:tags r:id="rId12"/>
            </p:custDataLst>
          </p:nvPr>
        </p:nvGraphicFramePr>
        <p:xfrm>
          <a:off x="8001000" y="4506913"/>
          <a:ext cx="5222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Clip" r:id="rId54" imgW="1305000" imgH="1085760" progId="">
                  <p:embed/>
                </p:oleObj>
              </mc:Choice>
              <mc:Fallback>
                <p:oleObj name="Clip" r:id="rId54" imgW="1305000" imgH="108576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4506913"/>
                        <a:ext cx="52228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Group 129"/>
          <p:cNvGraphicFramePr>
            <a:graphicFrameLocks noGrp="1"/>
          </p:cNvGraphicFramePr>
          <p:nvPr>
            <p:custDataLst>
              <p:tags r:id="rId13"/>
            </p:custDataLst>
          </p:nvPr>
        </p:nvGraphicFramePr>
        <p:xfrm>
          <a:off x="5730875" y="3579813"/>
          <a:ext cx="990600" cy="458788"/>
        </p:xfrm>
        <a:graphic>
          <a:graphicData uri="http://schemas.openxmlformats.org/drawingml/2006/table">
            <a:tbl>
              <a:tblPr/>
              <a:tblGrid>
                <a:gridCol w="495300"/>
                <a:gridCol w="495300"/>
              </a:tblGrid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0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9" name="Group 128"/>
          <p:cNvGraphicFramePr>
            <a:graphicFrameLocks noGrp="1"/>
          </p:cNvGraphicFramePr>
          <p:nvPr>
            <p:custDataLst>
              <p:tags r:id="rId14"/>
            </p:custDataLst>
          </p:nvPr>
        </p:nvGraphicFramePr>
        <p:xfrm>
          <a:off x="2073275" y="3586163"/>
          <a:ext cx="1143000" cy="685800"/>
        </p:xfrm>
        <a:graphic>
          <a:graphicData uri="http://schemas.openxmlformats.org/drawingml/2006/table">
            <a:tbl>
              <a:tblPr/>
              <a:tblGrid>
                <a:gridCol w="490538"/>
                <a:gridCol w="652462"/>
              </a:tblGrid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Interface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0" name="Group 89"/>
          <p:cNvGraphicFramePr>
            <a:graphicFrameLocks noGrp="1"/>
          </p:cNvGraphicFramePr>
          <p:nvPr>
            <p:custDataLst>
              <p:tags r:id="rId15"/>
            </p:custDataLst>
          </p:nvPr>
        </p:nvGraphicFramePr>
        <p:xfrm>
          <a:off x="3978275" y="3586163"/>
          <a:ext cx="1143000" cy="685800"/>
        </p:xfrm>
        <a:graphic>
          <a:graphicData uri="http://schemas.openxmlformats.org/drawingml/2006/table">
            <a:tbl>
              <a:tblPr/>
              <a:tblGrid>
                <a:gridCol w="490538"/>
                <a:gridCol w="652462"/>
              </a:tblGrid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Interface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1" name="Group 136"/>
          <p:cNvGraphicFramePr>
            <a:graphicFrameLocks noGrp="1"/>
          </p:cNvGraphicFramePr>
          <p:nvPr>
            <p:custDataLst>
              <p:tags r:id="rId16"/>
            </p:custDataLst>
          </p:nvPr>
        </p:nvGraphicFramePr>
        <p:xfrm>
          <a:off x="2149475" y="6096000"/>
          <a:ext cx="1143000" cy="688975"/>
        </p:xfrm>
        <a:graphic>
          <a:graphicData uri="http://schemas.openxmlformats.org/drawingml/2006/table">
            <a:tbl>
              <a:tblPr/>
              <a:tblGrid>
                <a:gridCol w="490538"/>
                <a:gridCol w="652462"/>
              </a:tblGrid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Interface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1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42" name="AutoShape 117"/>
          <p:cNvCxnSpPr>
            <a:cxnSpLocks noChangeShapeType="1"/>
            <a:endCxn id="6" idx="1"/>
          </p:cNvCxnSpPr>
          <p:nvPr>
            <p:custDataLst>
              <p:tags r:id="rId17"/>
            </p:custDataLst>
          </p:nvPr>
        </p:nvCxnSpPr>
        <p:spPr bwMode="auto">
          <a:xfrm>
            <a:off x="995363" y="4724400"/>
            <a:ext cx="1382712" cy="635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3" name="AutoShape 118"/>
          <p:cNvCxnSpPr>
            <a:cxnSpLocks noChangeShapeType="1"/>
            <a:stCxn id="30" idx="0"/>
            <a:endCxn id="6" idx="3"/>
          </p:cNvCxnSpPr>
          <p:nvPr>
            <p:custDataLst>
              <p:tags r:id="rId18"/>
            </p:custDataLst>
          </p:nvPr>
        </p:nvCxnSpPr>
        <p:spPr bwMode="auto">
          <a:xfrm flipV="1">
            <a:off x="2510632" y="4787901"/>
            <a:ext cx="284956" cy="9032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4" name="AutoShape 119"/>
          <p:cNvCxnSpPr>
            <a:cxnSpLocks noChangeShapeType="1"/>
            <a:stCxn id="6" idx="3"/>
            <a:endCxn id="26" idx="1"/>
          </p:cNvCxnSpPr>
          <p:nvPr>
            <p:custDataLst>
              <p:tags r:id="rId19"/>
            </p:custDataLst>
          </p:nvPr>
        </p:nvCxnSpPr>
        <p:spPr bwMode="auto">
          <a:xfrm>
            <a:off x="2795588" y="4787900"/>
            <a:ext cx="141128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5" name="AutoShape 120"/>
          <p:cNvCxnSpPr>
            <a:cxnSpLocks noChangeShapeType="1"/>
            <a:stCxn id="26" idx="3"/>
            <a:endCxn id="19" idx="0"/>
          </p:cNvCxnSpPr>
          <p:nvPr>
            <p:custDataLst>
              <p:tags r:id="rId20"/>
            </p:custDataLst>
          </p:nvPr>
        </p:nvCxnSpPr>
        <p:spPr bwMode="auto">
          <a:xfrm flipV="1">
            <a:off x="4624388" y="4711700"/>
            <a:ext cx="1606550" cy="76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6" name="AutoShape 121"/>
          <p:cNvCxnSpPr>
            <a:cxnSpLocks noChangeShapeType="1"/>
            <a:stCxn id="16" idx="6"/>
          </p:cNvCxnSpPr>
          <p:nvPr>
            <p:custDataLst>
              <p:tags r:id="rId21"/>
            </p:custDataLst>
          </p:nvPr>
        </p:nvCxnSpPr>
        <p:spPr bwMode="auto">
          <a:xfrm>
            <a:off x="6602413" y="4686300"/>
            <a:ext cx="1398587" cy="38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47" name="Text Box 122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2079625" y="44767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48" name="Text Box 123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3009900" y="44767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49" name="Text Box 124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2606675" y="48006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50" name="Text Box 125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4838700" y="44767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51" name="Text Box 126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3771900" y="44767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52" name="AutoShape 127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6716713" y="4484688"/>
            <a:ext cx="1143000" cy="457200"/>
          </a:xfrm>
          <a:prstGeom prst="cloudCallout">
            <a:avLst>
              <a:gd name="adj1" fmla="val 15972"/>
              <a:gd name="adj2" fmla="val -49653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en-US" sz="1400" dirty="0"/>
              <a:t>internet</a:t>
            </a:r>
          </a:p>
        </p:txBody>
      </p:sp>
      <p:sp>
        <p:nvSpPr>
          <p:cNvPr id="53" name="Text Box 131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228600" y="3352800"/>
            <a:ext cx="9191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/>
              <a:t>ARP Table</a:t>
            </a:r>
          </a:p>
        </p:txBody>
      </p:sp>
      <p:sp>
        <p:nvSpPr>
          <p:cNvPr id="54" name="Text Box 132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5791200" y="3276600"/>
            <a:ext cx="9191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/>
              <a:t>ARP Table</a:t>
            </a:r>
          </a:p>
        </p:txBody>
      </p:sp>
      <p:sp>
        <p:nvSpPr>
          <p:cNvPr id="55" name="Text Box 133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1758950" y="3276600"/>
            <a:ext cx="1746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/>
              <a:t>MAC Forwarding Table</a:t>
            </a:r>
          </a:p>
        </p:txBody>
      </p:sp>
      <p:sp>
        <p:nvSpPr>
          <p:cNvPr id="56" name="Text Box 134"/>
          <p:cNvSpPr txBox="1"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3657600" y="3276600"/>
            <a:ext cx="1746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/>
              <a:t>MAC Forwarding Table</a:t>
            </a:r>
          </a:p>
        </p:txBody>
      </p:sp>
      <p:sp>
        <p:nvSpPr>
          <p:cNvPr id="57" name="Text Box 135"/>
          <p:cNvSpPr txBox="1"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1828800" y="5791200"/>
            <a:ext cx="1746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/>
              <a:t>MAC Forwarding Table</a:t>
            </a:r>
          </a:p>
        </p:txBody>
      </p:sp>
      <p:sp>
        <p:nvSpPr>
          <p:cNvPr id="58" name="Text Box 137"/>
          <p:cNvSpPr txBox="1"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2041525" y="5240338"/>
            <a:ext cx="6683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interface</a:t>
            </a:r>
          </a:p>
        </p:txBody>
      </p:sp>
      <p:sp>
        <p:nvSpPr>
          <p:cNvPr id="59" name="Line 138"/>
          <p:cNvSpPr>
            <a:spLocks noChangeShapeType="1"/>
          </p:cNvSpPr>
          <p:nvPr>
            <p:custDataLst>
              <p:tags r:id="rId34"/>
            </p:custDataLst>
          </p:nvPr>
        </p:nvSpPr>
        <p:spPr bwMode="auto">
          <a:xfrm flipV="1">
            <a:off x="2447925" y="5083175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60" name="Object 4"/>
          <p:cNvGraphicFramePr>
            <a:graphicFrameLocks noChangeAspect="1"/>
          </p:cNvGraphicFramePr>
          <p:nvPr>
            <p:custDataLst>
              <p:tags r:id="rId35"/>
            </p:custDataLst>
          </p:nvPr>
        </p:nvGraphicFramePr>
        <p:xfrm>
          <a:off x="3962400" y="5791200"/>
          <a:ext cx="5222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Clip" r:id="rId55" imgW="1305000" imgH="1085760" progId="">
                  <p:embed/>
                </p:oleObj>
              </mc:Choice>
              <mc:Fallback>
                <p:oleObj name="Clip" r:id="rId55" imgW="1305000" imgH="1085760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5791200"/>
                        <a:ext cx="52228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" name="Text Box 45"/>
          <p:cNvSpPr txBox="1"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3505200" y="6119336"/>
            <a:ext cx="1731821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dirty="0" smtClean="0"/>
              <a:t>DNS server</a:t>
            </a:r>
            <a:endParaRPr lang="en-US" sz="1400" dirty="0"/>
          </a:p>
          <a:p>
            <a:r>
              <a:rPr lang="en-US" sz="1400" dirty="0"/>
              <a:t>IP: </a:t>
            </a:r>
            <a:r>
              <a:rPr lang="en-US" sz="1400" dirty="0" smtClean="0"/>
              <a:t>10.1.2.4</a:t>
            </a:r>
            <a:endParaRPr lang="en-US" sz="1400" dirty="0"/>
          </a:p>
          <a:p>
            <a:r>
              <a:rPr lang="en-US" sz="1400" dirty="0"/>
              <a:t>MAC: </a:t>
            </a:r>
            <a:r>
              <a:rPr lang="en-US" sz="1400" dirty="0" smtClean="0"/>
              <a:t>33:33:33:33:33</a:t>
            </a:r>
            <a:endParaRPr lang="en-US" sz="1400" dirty="0"/>
          </a:p>
        </p:txBody>
      </p:sp>
      <p:cxnSp>
        <p:nvCxnSpPr>
          <p:cNvPr id="62" name="AutoShape 118"/>
          <p:cNvCxnSpPr>
            <a:cxnSpLocks noChangeShapeType="1"/>
          </p:cNvCxnSpPr>
          <p:nvPr>
            <p:custDataLst>
              <p:tags r:id="rId37"/>
            </p:custDataLst>
          </p:nvPr>
        </p:nvCxnSpPr>
        <p:spPr bwMode="auto">
          <a:xfrm flipH="1" flipV="1">
            <a:off x="2743200" y="5638800"/>
            <a:ext cx="12954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graphicFrame>
        <p:nvGraphicFramePr>
          <p:cNvPr id="65" name="Object 4"/>
          <p:cNvGraphicFramePr>
            <a:graphicFrameLocks noChangeAspect="1"/>
          </p:cNvGraphicFramePr>
          <p:nvPr>
            <p:custDataLst>
              <p:tags r:id="rId38"/>
            </p:custDataLst>
          </p:nvPr>
        </p:nvGraphicFramePr>
        <p:xfrm>
          <a:off x="6858000" y="5943600"/>
          <a:ext cx="5222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Clip" r:id="rId56" imgW="1305000" imgH="1085760" progId="">
                  <p:embed/>
                </p:oleObj>
              </mc:Choice>
              <mc:Fallback>
                <p:oleObj name="Clip" r:id="rId56" imgW="1305000" imgH="108576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5943600"/>
                        <a:ext cx="52228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6" name="Group 29"/>
          <p:cNvGrpSpPr>
            <a:grpSpLocks/>
          </p:cNvGrpSpPr>
          <p:nvPr>
            <p:custDataLst>
              <p:tags r:id="rId39"/>
            </p:custDataLst>
          </p:nvPr>
        </p:nvGrpSpPr>
        <p:grpSpPr bwMode="auto">
          <a:xfrm>
            <a:off x="5432425" y="5559425"/>
            <a:ext cx="501650" cy="220663"/>
            <a:chOff x="3922" y="3096"/>
            <a:chExt cx="316" cy="139"/>
          </a:xfrm>
        </p:grpSpPr>
        <p:sp>
          <p:nvSpPr>
            <p:cNvPr id="67" name="Rectangle 30"/>
            <p:cNvSpPr>
              <a:spLocks noChangeArrowheads="1"/>
            </p:cNvSpPr>
            <p:nvPr/>
          </p:nvSpPr>
          <p:spPr bwMode="auto">
            <a:xfrm>
              <a:off x="3922" y="3177"/>
              <a:ext cx="263" cy="5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68" name="Freeform 31"/>
            <p:cNvSpPr>
              <a:spLocks/>
            </p:cNvSpPr>
            <p:nvPr/>
          </p:nvSpPr>
          <p:spPr bwMode="auto">
            <a:xfrm>
              <a:off x="3958" y="3099"/>
              <a:ext cx="280" cy="63"/>
            </a:xfrm>
            <a:custGeom>
              <a:avLst/>
              <a:gdLst/>
              <a:ahLst/>
              <a:cxnLst>
                <a:cxn ang="0">
                  <a:pos x="0" y="63"/>
                </a:cxn>
                <a:cxn ang="0">
                  <a:pos x="37" y="62"/>
                </a:cxn>
                <a:cxn ang="0">
                  <a:pos x="219" y="0"/>
                </a:cxn>
                <a:cxn ang="0">
                  <a:pos x="280" y="0"/>
                </a:cxn>
              </a:cxnLst>
              <a:rect l="0" t="0" r="r" b="b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9" name="Freeform 32"/>
            <p:cNvSpPr>
              <a:spLocks/>
            </p:cNvSpPr>
            <p:nvPr/>
          </p:nvSpPr>
          <p:spPr bwMode="auto">
            <a:xfrm>
              <a:off x="4029" y="3096"/>
              <a:ext cx="145" cy="6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" y="0"/>
                </a:cxn>
                <a:cxn ang="0">
                  <a:pos x="102" y="74"/>
                </a:cxn>
                <a:cxn ang="0">
                  <a:pos x="148" y="74"/>
                </a:cxn>
              </a:cxnLst>
              <a:rect l="0" t="0" r="r" b="b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aphicFrame>
        <p:nvGraphicFramePr>
          <p:cNvPr id="70" name="Group 136"/>
          <p:cNvGraphicFramePr>
            <a:graphicFrameLocks noGrp="1"/>
          </p:cNvGraphicFramePr>
          <p:nvPr>
            <p:custDataLst>
              <p:tags r:id="rId40"/>
            </p:custDataLst>
          </p:nvPr>
        </p:nvGraphicFramePr>
        <p:xfrm>
          <a:off x="5280025" y="6092825"/>
          <a:ext cx="1143000" cy="688975"/>
        </p:xfrm>
        <a:graphic>
          <a:graphicData uri="http://schemas.openxmlformats.org/drawingml/2006/table">
            <a:tbl>
              <a:tblPr/>
              <a:tblGrid>
                <a:gridCol w="490538"/>
                <a:gridCol w="652462"/>
              </a:tblGrid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Interface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1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1" name="Text Box 135"/>
          <p:cNvSpPr txBox="1"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4959350" y="5788025"/>
            <a:ext cx="1746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/>
              <a:t>MAC Forwarding Table</a:t>
            </a:r>
          </a:p>
        </p:txBody>
      </p:sp>
      <p:cxnSp>
        <p:nvCxnSpPr>
          <p:cNvPr id="72" name="AutoShape 118"/>
          <p:cNvCxnSpPr>
            <a:cxnSpLocks noChangeShapeType="1"/>
            <a:endCxn id="26" idx="2"/>
          </p:cNvCxnSpPr>
          <p:nvPr>
            <p:custDataLst>
              <p:tags r:id="rId42"/>
            </p:custDataLst>
          </p:nvPr>
        </p:nvCxnSpPr>
        <p:spPr bwMode="auto">
          <a:xfrm flipH="1" flipV="1">
            <a:off x="4415632" y="4833938"/>
            <a:ext cx="1146968" cy="652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75" name="AutoShape 118"/>
          <p:cNvCxnSpPr>
            <a:cxnSpLocks noChangeShapeType="1"/>
          </p:cNvCxnSpPr>
          <p:nvPr>
            <p:custDataLst>
              <p:tags r:id="rId43"/>
            </p:custDataLst>
          </p:nvPr>
        </p:nvCxnSpPr>
        <p:spPr bwMode="auto">
          <a:xfrm flipH="1" flipV="1">
            <a:off x="5867400" y="5638800"/>
            <a:ext cx="114300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77" name="Text Box 123"/>
          <p:cNvSpPr txBox="1">
            <a:spLocks noChangeArrowheads="1"/>
          </p:cNvSpPr>
          <p:nvPr>
            <p:custDataLst>
              <p:tags r:id="rId44"/>
            </p:custDataLst>
          </p:nvPr>
        </p:nvSpPr>
        <p:spPr bwMode="auto">
          <a:xfrm>
            <a:off x="4267200" y="48006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78" name="Text Box 124"/>
          <p:cNvSpPr txBox="1">
            <a:spLocks noChangeArrowheads="1"/>
          </p:cNvSpPr>
          <p:nvPr>
            <p:custDataLst>
              <p:tags r:id="rId45"/>
            </p:custDataLst>
          </p:nvPr>
        </p:nvSpPr>
        <p:spPr bwMode="auto">
          <a:xfrm>
            <a:off x="2590800" y="51816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79" name="Text Box 124"/>
          <p:cNvSpPr txBox="1"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2895600" y="54864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0" name="Text Box 123"/>
          <p:cNvSpPr txBox="1"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5181600" y="53340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81" name="Text Box 123"/>
          <p:cNvSpPr txBox="1"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6019800" y="54864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2" name="Text Box 45"/>
          <p:cNvSpPr txBox="1">
            <a:spLocks noChangeArrowheads="1"/>
          </p:cNvSpPr>
          <p:nvPr>
            <p:custDataLst>
              <p:tags r:id="rId49"/>
            </p:custDataLst>
          </p:nvPr>
        </p:nvSpPr>
        <p:spPr bwMode="auto">
          <a:xfrm>
            <a:off x="6553200" y="6248400"/>
            <a:ext cx="1731821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dirty="0" smtClean="0"/>
              <a:t>DHCP server</a:t>
            </a:r>
            <a:endParaRPr lang="en-US" sz="1400" dirty="0"/>
          </a:p>
          <a:p>
            <a:r>
              <a:rPr lang="en-US" sz="1400" dirty="0"/>
              <a:t>IP: </a:t>
            </a:r>
            <a:r>
              <a:rPr lang="en-US" sz="1400" dirty="0" smtClean="0"/>
              <a:t>10.1.2.5</a:t>
            </a:r>
            <a:endParaRPr lang="en-US" sz="1400" dirty="0"/>
          </a:p>
          <a:p>
            <a:r>
              <a:rPr lang="en-US" sz="1400" dirty="0"/>
              <a:t>MAC: </a:t>
            </a:r>
            <a:r>
              <a:rPr lang="en-US" sz="1400" dirty="0" smtClean="0"/>
              <a:t>44:44:44:44:44</a:t>
            </a:r>
            <a:endParaRPr lang="en-US" sz="1400" dirty="0"/>
          </a:p>
        </p:txBody>
      </p:sp>
      <p:sp>
        <p:nvSpPr>
          <p:cNvPr id="83" name="Content Placeholder 2"/>
          <p:cNvSpPr>
            <a:spLocks noGrp="1"/>
          </p:cNvSpPr>
          <p:nvPr>
            <p:ph idx="1"/>
            <p:custDataLst>
              <p:tags r:id="rId50"/>
            </p:custDataLst>
          </p:nvPr>
        </p:nvSpPr>
        <p:spPr>
          <a:xfrm>
            <a:off x="457200" y="198437"/>
            <a:ext cx="8229600" cy="4525963"/>
          </a:xfrm>
        </p:spPr>
        <p:txBody>
          <a:bodyPr/>
          <a:lstStyle/>
          <a:p>
            <a:r>
              <a:rPr lang="en-US" dirty="0" smtClean="0"/>
              <a:t>It is 6AM, you get to work (the first one there). You open your laptop, connect to </a:t>
            </a:r>
            <a:r>
              <a:rPr lang="en-US" dirty="0" err="1" smtClean="0"/>
              <a:t>ethernet</a:t>
            </a:r>
            <a:r>
              <a:rPr lang="en-US" dirty="0" smtClean="0"/>
              <a:t>, open a browser and download </a:t>
            </a:r>
            <a:r>
              <a:rPr lang="en-US" dirty="0" smtClean="0">
                <a:hlinkClick r:id="rId57"/>
              </a:rPr>
              <a:t>www.google.com</a:t>
            </a:r>
            <a:r>
              <a:rPr lang="en-US" dirty="0" smtClean="0"/>
              <a:t>.</a:t>
            </a:r>
          </a:p>
          <a:p>
            <a:r>
              <a:rPr lang="en-US" dirty="0" smtClean="0"/>
              <a:t>Explain which packets were sent and which tables were filled out</a:t>
            </a:r>
            <a:endParaRPr lang="en-US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>
            <a:off x="2286000" y="762000"/>
            <a:ext cx="0" cy="5791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800600" y="685800"/>
            <a:ext cx="0" cy="5791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286000" y="838200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932777" y="677352"/>
            <a:ext cx="923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syn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2286000" y="1143000"/>
            <a:ext cx="25146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737396" y="1130272"/>
            <a:ext cx="1351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syn+ack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237894" y="1600200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032920" y="1472100"/>
            <a:ext cx="924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ack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572000" y="381000"/>
            <a:ext cx="1489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Google server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617562" y="286603"/>
            <a:ext cx="787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laptop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2261947" y="1808602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678025" y="1824535"/>
            <a:ext cx="2401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http: request GET /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2237894" y="2156936"/>
            <a:ext cx="25146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056973" y="2145331"/>
            <a:ext cx="924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ack</a:t>
            </a:r>
            <a:endParaRPr lang="en-US" dirty="0"/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2237894" y="2527826"/>
            <a:ext cx="25146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904787" y="2514600"/>
            <a:ext cx="1591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http: reply</a:t>
            </a:r>
            <a:endParaRPr lang="en-US" dirty="0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2261947" y="2899865"/>
            <a:ext cx="2538653" cy="2100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068999" y="2835396"/>
            <a:ext cx="924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ack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-577610" y="2707233"/>
            <a:ext cx="28641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Get html with URLs to 2 jpeg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607653" y="997708"/>
            <a:ext cx="168353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Persistent</a:t>
            </a:r>
          </a:p>
          <a:p>
            <a:r>
              <a:rPr lang="en-US" dirty="0" smtClean="0"/>
              <a:t>Non-</a:t>
            </a:r>
            <a:r>
              <a:rPr lang="en-US" dirty="0"/>
              <a:t> </a:t>
            </a:r>
            <a:r>
              <a:rPr lang="en-US" dirty="0" smtClean="0"/>
              <a:t>persistent 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Serial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Parallel</a:t>
            </a:r>
          </a:p>
          <a:p>
            <a:pPr marL="285750" indent="-285750">
              <a:buFontTx/>
              <a:buChar char="-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90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>
            <a:off x="2286000" y="762000"/>
            <a:ext cx="0" cy="5791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800600" y="685800"/>
            <a:ext cx="0" cy="5791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286000" y="838200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932777" y="677352"/>
            <a:ext cx="923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syn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2286000" y="1143000"/>
            <a:ext cx="25146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737396" y="1130272"/>
            <a:ext cx="1351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syn+ack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237894" y="1600200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032920" y="1472100"/>
            <a:ext cx="924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ack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572000" y="381000"/>
            <a:ext cx="1489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Google server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617562" y="286603"/>
            <a:ext cx="787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laptop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2261947" y="1808602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678025" y="1824535"/>
            <a:ext cx="2401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http: request GET /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2237894" y="2156936"/>
            <a:ext cx="25146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056973" y="2145331"/>
            <a:ext cx="924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ack</a:t>
            </a:r>
            <a:endParaRPr lang="en-US" dirty="0"/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2237894" y="2527826"/>
            <a:ext cx="25146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904787" y="2514600"/>
            <a:ext cx="1591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http: reply</a:t>
            </a:r>
            <a:endParaRPr lang="en-US" dirty="0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2261947" y="2899865"/>
            <a:ext cx="2538653" cy="2100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068999" y="2835396"/>
            <a:ext cx="924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ack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-577610" y="2707233"/>
            <a:ext cx="28641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Get html with URLs to 2 jpeg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607653" y="997708"/>
            <a:ext cx="168353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Persistent</a:t>
            </a:r>
          </a:p>
          <a:p>
            <a:r>
              <a:rPr lang="en-US" dirty="0" smtClean="0"/>
              <a:t>Non-</a:t>
            </a:r>
            <a:r>
              <a:rPr lang="en-US" dirty="0"/>
              <a:t> </a:t>
            </a:r>
            <a:r>
              <a:rPr lang="en-US" dirty="0" smtClean="0"/>
              <a:t>persistent 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Serial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Parallel</a:t>
            </a:r>
          </a:p>
          <a:p>
            <a:pPr marL="285750" indent="-285750">
              <a:buFontTx/>
              <a:buChar char="-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829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>
            <a:off x="2286000" y="762000"/>
            <a:ext cx="0" cy="5791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800600" y="685800"/>
            <a:ext cx="0" cy="5791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286000" y="838200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932777" y="677352"/>
            <a:ext cx="923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syn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2286000" y="1143000"/>
            <a:ext cx="25146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737396" y="1130272"/>
            <a:ext cx="1351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syn+ack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237894" y="1600200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032920" y="1472100"/>
            <a:ext cx="924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ack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572000" y="381000"/>
            <a:ext cx="1489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Google server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617562" y="286603"/>
            <a:ext cx="787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laptop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2261947" y="1808602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678025" y="1824535"/>
            <a:ext cx="2401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http: request GET /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2237894" y="2156936"/>
            <a:ext cx="25146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056973" y="2145331"/>
            <a:ext cx="924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ack</a:t>
            </a:r>
            <a:endParaRPr lang="en-US" dirty="0"/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2237894" y="2527826"/>
            <a:ext cx="25146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904787" y="2514600"/>
            <a:ext cx="1591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http: reply</a:t>
            </a:r>
            <a:endParaRPr lang="en-US" dirty="0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2261947" y="2899865"/>
            <a:ext cx="2538653" cy="2100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068999" y="2835396"/>
            <a:ext cx="924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ack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-577610" y="2707233"/>
            <a:ext cx="28641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Get html with URLs to 2 jpeg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607653" y="997708"/>
            <a:ext cx="168353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Persistent</a:t>
            </a:r>
          </a:p>
          <a:p>
            <a:r>
              <a:rPr lang="en-US" dirty="0" smtClean="0"/>
              <a:t>Non-</a:t>
            </a:r>
            <a:r>
              <a:rPr lang="en-US" dirty="0"/>
              <a:t> </a:t>
            </a:r>
            <a:r>
              <a:rPr lang="en-US" dirty="0" smtClean="0"/>
              <a:t>persistent 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Serial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Parallel</a:t>
            </a:r>
          </a:p>
          <a:p>
            <a:pPr marL="285750" indent="-285750">
              <a:buFontTx/>
              <a:buChar char="-"/>
            </a:pPr>
            <a:endParaRPr lang="en-US" dirty="0" smtClean="0"/>
          </a:p>
          <a:p>
            <a:endParaRPr lang="en-US" dirty="0"/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2312246" y="3115670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640546" y="5133305"/>
            <a:ext cx="3427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http: request GET URL of JPEG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5442773" y="2754868"/>
            <a:ext cx="3583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Assume jpeg are on the same server</a:t>
            </a:r>
            <a:endParaRPr lang="en-US" dirty="0"/>
          </a:p>
        </p:txBody>
      </p:sp>
      <p:cxnSp>
        <p:nvCxnSpPr>
          <p:cNvPr id="32" name="Straight Arrow Connector 31"/>
          <p:cNvCxnSpPr/>
          <p:nvPr/>
        </p:nvCxnSpPr>
        <p:spPr>
          <a:xfrm flipH="1">
            <a:off x="2404893" y="3468105"/>
            <a:ext cx="2323369" cy="1328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2429125" y="3839159"/>
            <a:ext cx="2323369" cy="1328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977816" y="3316269"/>
            <a:ext cx="924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ack</a:t>
            </a:r>
            <a:endParaRPr lang="en-US" dirty="0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2298351" y="4020559"/>
            <a:ext cx="2538653" cy="2100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3230238" y="3930869"/>
            <a:ext cx="924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ack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3183833" y="3670918"/>
            <a:ext cx="1027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data</a:t>
            </a:r>
            <a:endParaRPr lang="en-US" dirty="0"/>
          </a:p>
        </p:txBody>
      </p:sp>
      <p:cxnSp>
        <p:nvCxnSpPr>
          <p:cNvPr id="38" name="Straight Arrow Connector 37"/>
          <p:cNvCxnSpPr/>
          <p:nvPr/>
        </p:nvCxnSpPr>
        <p:spPr>
          <a:xfrm flipH="1">
            <a:off x="2333509" y="4357431"/>
            <a:ext cx="2323369" cy="1328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851493" y="4193222"/>
            <a:ext cx="1027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data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4980726" y="3602695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Cwnd</a:t>
            </a:r>
            <a:r>
              <a:rPr lang="en-US" dirty="0" smtClean="0"/>
              <a:t>=1*MSS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5035068" y="4120967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Cwnd</a:t>
            </a:r>
            <a:r>
              <a:rPr lang="en-US" dirty="0" smtClean="0"/>
              <a:t>=2*MSS</a:t>
            </a:r>
            <a:endParaRPr lang="en-US" dirty="0"/>
          </a:p>
        </p:txBody>
      </p:sp>
      <p:cxnSp>
        <p:nvCxnSpPr>
          <p:cNvPr id="42" name="Straight Arrow Connector 41"/>
          <p:cNvCxnSpPr/>
          <p:nvPr/>
        </p:nvCxnSpPr>
        <p:spPr>
          <a:xfrm flipH="1">
            <a:off x="2344981" y="4521822"/>
            <a:ext cx="2323369" cy="1328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2344981" y="4497138"/>
            <a:ext cx="2538653" cy="2100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2274467" y="4673023"/>
            <a:ext cx="2538653" cy="2100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037567" y="4941236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Cwnd</a:t>
            </a:r>
            <a:r>
              <a:rPr lang="en-US" dirty="0" smtClean="0"/>
              <a:t>=4*MSS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6610405" y="4162919"/>
            <a:ext cx="21868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Slow start</a:t>
            </a:r>
          </a:p>
          <a:p>
            <a:r>
              <a:rPr lang="en-US" dirty="0" err="1" smtClean="0"/>
              <a:t>Cwnd</a:t>
            </a:r>
            <a:r>
              <a:rPr lang="en-US" dirty="0" smtClean="0"/>
              <a:t> ++ for each </a:t>
            </a:r>
            <a:r>
              <a:rPr lang="en-US" dirty="0" err="1" smtClean="0"/>
              <a:t>ack</a:t>
            </a:r>
            <a:endParaRPr lang="en-US" dirty="0"/>
          </a:p>
        </p:txBody>
      </p:sp>
      <p:cxnSp>
        <p:nvCxnSpPr>
          <p:cNvPr id="47" name="Straight Arrow Connector 46"/>
          <p:cNvCxnSpPr/>
          <p:nvPr/>
        </p:nvCxnSpPr>
        <p:spPr>
          <a:xfrm flipH="1">
            <a:off x="2344981" y="4847338"/>
            <a:ext cx="2323369" cy="1328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2337880" y="5004966"/>
            <a:ext cx="2538653" cy="2100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2286000" y="5158168"/>
            <a:ext cx="2514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H="1">
            <a:off x="2323306" y="5572876"/>
            <a:ext cx="2323369" cy="1328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H="1">
            <a:off x="2344981" y="5694706"/>
            <a:ext cx="2323369" cy="1328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H="1">
            <a:off x="2358339" y="5858024"/>
            <a:ext cx="2323369" cy="1328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H="1">
            <a:off x="2358339" y="6008616"/>
            <a:ext cx="2323369" cy="1328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2809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0" y="304800"/>
            <a:ext cx="21245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Non-Persistent serial</a:t>
            </a:r>
          </a:p>
          <a:p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2638472" y="838200"/>
            <a:ext cx="104728" cy="5638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4876800" y="762000"/>
            <a:ext cx="104728" cy="5638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743200" y="951131"/>
            <a:ext cx="2209800" cy="1918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2743200" y="1143000"/>
            <a:ext cx="2185964" cy="152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316315" y="677734"/>
            <a:ext cx="923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syn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316315" y="1034534"/>
            <a:ext cx="1351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syn+ack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771728" y="1428066"/>
            <a:ext cx="2209800" cy="1918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414354" y="1382258"/>
            <a:ext cx="924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ack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719364" y="1810203"/>
            <a:ext cx="2209800" cy="1918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676043" y="1598777"/>
            <a:ext cx="2401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http: request GET /</a:t>
            </a: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2731282" y="4017705"/>
            <a:ext cx="2185964" cy="152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2676043" y="4264881"/>
            <a:ext cx="2185964" cy="152400"/>
          </a:xfrm>
          <a:prstGeom prst="straightConnector1">
            <a:avLst/>
          </a:prstGeom>
          <a:ln w="1143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623679" y="3560505"/>
            <a:ext cx="2712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http: request GET jpeg</a:t>
            </a:r>
            <a:endParaRPr lang="en-US" dirty="0"/>
          </a:p>
        </p:txBody>
      </p:sp>
      <p:cxnSp>
        <p:nvCxnSpPr>
          <p:cNvPr id="22" name="Straight Arrow Connector 21"/>
          <p:cNvCxnSpPr/>
          <p:nvPr/>
        </p:nvCxnSpPr>
        <p:spPr>
          <a:xfrm flipH="1">
            <a:off x="2690089" y="2018502"/>
            <a:ext cx="2185964" cy="152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2716450" y="2207367"/>
            <a:ext cx="2185964" cy="152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719364" y="3847299"/>
            <a:ext cx="2209800" cy="1918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2781937" y="2379363"/>
            <a:ext cx="2209800" cy="1918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2743200" y="2891701"/>
            <a:ext cx="2209800" cy="1918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2743200" y="3083570"/>
            <a:ext cx="2185964" cy="152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316315" y="2618304"/>
            <a:ext cx="923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syn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3316315" y="2975104"/>
            <a:ext cx="1351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syn+ack</a:t>
            </a:r>
            <a:endParaRPr lang="en-US" dirty="0"/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2771728" y="3368636"/>
            <a:ext cx="2209800" cy="1918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414354" y="3322828"/>
            <a:ext cx="924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ack</a:t>
            </a:r>
            <a:endParaRPr lang="en-US" dirty="0"/>
          </a:p>
        </p:txBody>
      </p:sp>
      <p:cxnSp>
        <p:nvCxnSpPr>
          <p:cNvPr id="32" name="Straight Arrow Connector 31"/>
          <p:cNvCxnSpPr/>
          <p:nvPr/>
        </p:nvCxnSpPr>
        <p:spPr>
          <a:xfrm flipH="1">
            <a:off x="2704532" y="6113861"/>
            <a:ext cx="2185964" cy="152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2649293" y="6361037"/>
            <a:ext cx="2185964" cy="152400"/>
          </a:xfrm>
          <a:prstGeom prst="straightConnector1">
            <a:avLst/>
          </a:prstGeom>
          <a:ln w="1143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596929" y="5656661"/>
            <a:ext cx="2712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http: request GET jpeg</a:t>
            </a:r>
            <a:endParaRPr lang="en-US" dirty="0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2692614" y="5943455"/>
            <a:ext cx="2209800" cy="1918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2716450" y="4987857"/>
            <a:ext cx="2209800" cy="1918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H="1">
            <a:off x="2716450" y="5179726"/>
            <a:ext cx="2185964" cy="152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3289565" y="4714460"/>
            <a:ext cx="923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syn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3289565" y="5071260"/>
            <a:ext cx="1351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syn+ack</a:t>
            </a:r>
            <a:endParaRPr lang="en-US" dirty="0"/>
          </a:p>
        </p:txBody>
      </p:sp>
      <p:cxnSp>
        <p:nvCxnSpPr>
          <p:cNvPr id="40" name="Straight Arrow Connector 39"/>
          <p:cNvCxnSpPr/>
          <p:nvPr/>
        </p:nvCxnSpPr>
        <p:spPr>
          <a:xfrm>
            <a:off x="2744978" y="5464792"/>
            <a:ext cx="2209800" cy="1918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387604" y="5418984"/>
            <a:ext cx="924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050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0" y="304800"/>
            <a:ext cx="231537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Non-Persistent parallel</a:t>
            </a:r>
          </a:p>
          <a:p>
            <a:endParaRPr lang="en-US" dirty="0" smtClean="0"/>
          </a:p>
          <a:p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2638472" y="838200"/>
            <a:ext cx="104728" cy="5638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4876800" y="762000"/>
            <a:ext cx="104728" cy="5638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743200" y="951131"/>
            <a:ext cx="2209800" cy="1918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2743200" y="1143000"/>
            <a:ext cx="2185964" cy="152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316315" y="677734"/>
            <a:ext cx="923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syn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316315" y="1034534"/>
            <a:ext cx="1351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syn+ack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771728" y="1428066"/>
            <a:ext cx="2209800" cy="1918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414354" y="1382258"/>
            <a:ext cx="924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ack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719364" y="1810203"/>
            <a:ext cx="2209800" cy="1918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676043" y="1598777"/>
            <a:ext cx="2401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http: request GET /</a:t>
            </a: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2731282" y="4017705"/>
            <a:ext cx="2185964" cy="152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2676043" y="4264881"/>
            <a:ext cx="2185964" cy="152400"/>
          </a:xfrm>
          <a:prstGeom prst="straightConnector1">
            <a:avLst/>
          </a:prstGeom>
          <a:ln w="1143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623679" y="3560505"/>
            <a:ext cx="2712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http: request GET jpeg</a:t>
            </a:r>
            <a:endParaRPr lang="en-US" dirty="0"/>
          </a:p>
        </p:txBody>
      </p:sp>
      <p:cxnSp>
        <p:nvCxnSpPr>
          <p:cNvPr id="22" name="Straight Arrow Connector 21"/>
          <p:cNvCxnSpPr/>
          <p:nvPr/>
        </p:nvCxnSpPr>
        <p:spPr>
          <a:xfrm flipH="1">
            <a:off x="2690089" y="2018502"/>
            <a:ext cx="2185964" cy="152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2716450" y="2207367"/>
            <a:ext cx="2185964" cy="152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719364" y="3847299"/>
            <a:ext cx="2209800" cy="1918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2781937" y="2379363"/>
            <a:ext cx="2209800" cy="1918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2743200" y="2891701"/>
            <a:ext cx="2209800" cy="1918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2743200" y="3083570"/>
            <a:ext cx="2185964" cy="152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316315" y="2618304"/>
            <a:ext cx="923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syn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3316315" y="2975104"/>
            <a:ext cx="1351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syn+ack</a:t>
            </a:r>
            <a:endParaRPr lang="en-US" dirty="0"/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2771728" y="3368636"/>
            <a:ext cx="2209800" cy="1918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414354" y="3322828"/>
            <a:ext cx="924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ack</a:t>
            </a:r>
            <a:endParaRPr lang="en-US" dirty="0"/>
          </a:p>
        </p:txBody>
      </p:sp>
      <p:cxnSp>
        <p:nvCxnSpPr>
          <p:cNvPr id="32" name="Straight Arrow Connector 31"/>
          <p:cNvCxnSpPr/>
          <p:nvPr/>
        </p:nvCxnSpPr>
        <p:spPr>
          <a:xfrm flipH="1">
            <a:off x="5455144" y="3921771"/>
            <a:ext cx="2185964" cy="152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5399905" y="4168947"/>
            <a:ext cx="2185964" cy="152400"/>
          </a:xfrm>
          <a:prstGeom prst="straightConnector1">
            <a:avLst/>
          </a:prstGeom>
          <a:ln w="1143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5347541" y="3464571"/>
            <a:ext cx="2712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http: request GET jpeg</a:t>
            </a:r>
            <a:endParaRPr lang="en-US" dirty="0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5443226" y="3751365"/>
            <a:ext cx="2209800" cy="1918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5467062" y="2795767"/>
            <a:ext cx="2209800" cy="1918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H="1">
            <a:off x="5467062" y="2987636"/>
            <a:ext cx="2185964" cy="152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6040177" y="2522370"/>
            <a:ext cx="923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syn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6040177" y="2879170"/>
            <a:ext cx="1351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syn+ack</a:t>
            </a:r>
            <a:endParaRPr lang="en-US" dirty="0"/>
          </a:p>
        </p:txBody>
      </p:sp>
      <p:cxnSp>
        <p:nvCxnSpPr>
          <p:cNvPr id="40" name="Straight Arrow Connector 39"/>
          <p:cNvCxnSpPr/>
          <p:nvPr/>
        </p:nvCxnSpPr>
        <p:spPr>
          <a:xfrm>
            <a:off x="5495590" y="3272702"/>
            <a:ext cx="2209800" cy="1918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6138216" y="3226894"/>
            <a:ext cx="924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Tcp</a:t>
            </a:r>
            <a:r>
              <a:rPr lang="en-US" dirty="0" smtClean="0"/>
              <a:t>: </a:t>
            </a:r>
            <a:r>
              <a:rPr lang="en-US" dirty="0" err="1" smtClean="0"/>
              <a:t>ack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5485080" y="5029200"/>
            <a:ext cx="3511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url1: pics.google.com/mypic.jpeg</a:t>
            </a:r>
          </a:p>
          <a:p>
            <a:r>
              <a:rPr lang="en-US" dirty="0" smtClean="0"/>
              <a:t>url2: pics.facebook.com/mypic.jpeg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333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IP &amp; mask == </a:t>
            </a:r>
            <a:r>
              <a:rPr lang="en-US" dirty="0" err="1" smtClean="0"/>
              <a:t>dest</a:t>
            </a:r>
            <a:r>
              <a:rPr lang="en-US" dirty="0" smtClean="0"/>
              <a:t> IP &amp; mask</a:t>
            </a:r>
          </a:p>
          <a:p>
            <a:r>
              <a:rPr lang="en-US" dirty="0" smtClean="0"/>
              <a:t>Your 128.4.5.1</a:t>
            </a:r>
          </a:p>
          <a:p>
            <a:r>
              <a:rPr lang="en-US" dirty="0" err="1" smtClean="0"/>
              <a:t>Dest</a:t>
            </a:r>
            <a:r>
              <a:rPr lang="en-US" dirty="0" smtClean="0"/>
              <a:t> 128.4.6.1</a:t>
            </a:r>
          </a:p>
          <a:p>
            <a:r>
              <a:rPr lang="en-US" dirty="0" smtClean="0"/>
              <a:t>Mask: 255.255.255.0 </a:t>
            </a:r>
            <a:r>
              <a:rPr lang="en-US" dirty="0" err="1" smtClean="0"/>
              <a:t>dest</a:t>
            </a:r>
            <a:r>
              <a:rPr lang="en-US" dirty="0" smtClean="0"/>
              <a:t> is not in the same subnet</a:t>
            </a:r>
          </a:p>
          <a:p>
            <a:r>
              <a:rPr lang="en-US" dirty="0" smtClean="0"/>
              <a:t>Mask 255.255.0.0 </a:t>
            </a:r>
            <a:r>
              <a:rPr lang="en-US" dirty="0" err="1" smtClean="0"/>
              <a:t>dest</a:t>
            </a:r>
            <a:r>
              <a:rPr lang="en-US" dirty="0" smtClean="0"/>
              <a:t> is in  the same subnet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345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7200" y="365918"/>
            <a:ext cx="8229600" cy="6492082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Use DHCP</a:t>
            </a:r>
          </a:p>
          <a:p>
            <a:pPr lvl="1"/>
            <a:r>
              <a:rPr lang="en-US" dirty="0" smtClean="0"/>
              <a:t>Get IP address</a:t>
            </a:r>
          </a:p>
          <a:p>
            <a:pPr lvl="1"/>
            <a:r>
              <a:rPr lang="en-US" dirty="0" smtClean="0"/>
              <a:t>Get subnet mask</a:t>
            </a:r>
          </a:p>
          <a:p>
            <a:pPr lvl="1"/>
            <a:r>
              <a:rPr lang="en-US" dirty="0" smtClean="0"/>
              <a:t>Get gateway IP address (why not include the MAC address? )</a:t>
            </a:r>
          </a:p>
          <a:p>
            <a:pPr lvl="1"/>
            <a:r>
              <a:rPr lang="en-US" dirty="0" smtClean="0"/>
              <a:t>Get DNS server IP address</a:t>
            </a:r>
          </a:p>
          <a:p>
            <a:r>
              <a:rPr lang="en-US" dirty="0" smtClean="0"/>
              <a:t>Get </a:t>
            </a:r>
            <a:r>
              <a:rPr lang="en-US" dirty="0" err="1" smtClean="0"/>
              <a:t>mac</a:t>
            </a:r>
            <a:r>
              <a:rPr lang="en-US" dirty="0" smtClean="0"/>
              <a:t> address of local </a:t>
            </a:r>
            <a:r>
              <a:rPr lang="en-US" dirty="0" err="1" smtClean="0"/>
              <a:t>dns</a:t>
            </a:r>
            <a:r>
              <a:rPr lang="en-US" dirty="0" smtClean="0"/>
              <a:t> server</a:t>
            </a:r>
          </a:p>
          <a:p>
            <a:pPr lvl="1"/>
            <a:r>
              <a:rPr lang="en-US" dirty="0" smtClean="0"/>
              <a:t>Broadcast ARP request for MAC address of </a:t>
            </a:r>
            <a:r>
              <a:rPr lang="en-US" dirty="0" err="1" smtClean="0"/>
              <a:t>dns</a:t>
            </a:r>
            <a:r>
              <a:rPr lang="en-US" dirty="0" smtClean="0"/>
              <a:t> server</a:t>
            </a:r>
          </a:p>
          <a:p>
            <a:pPr lvl="1"/>
            <a:r>
              <a:rPr lang="en-US" dirty="0" smtClean="0"/>
              <a:t>Get reply from DNS server</a:t>
            </a:r>
          </a:p>
          <a:p>
            <a:r>
              <a:rPr lang="en-US" dirty="0" smtClean="0"/>
              <a:t>Get </a:t>
            </a:r>
            <a:r>
              <a:rPr lang="en-US" dirty="0" err="1" smtClean="0"/>
              <a:t>ip</a:t>
            </a:r>
            <a:r>
              <a:rPr lang="en-US" dirty="0" smtClean="0"/>
              <a:t> address of </a:t>
            </a:r>
            <a:r>
              <a:rPr lang="en-US" dirty="0" err="1" smtClean="0"/>
              <a:t>google</a:t>
            </a:r>
            <a:endParaRPr lang="en-US" dirty="0" smtClean="0"/>
          </a:p>
          <a:p>
            <a:pPr lvl="1"/>
            <a:r>
              <a:rPr lang="en-US" dirty="0" smtClean="0"/>
              <a:t>Send a </a:t>
            </a:r>
            <a:r>
              <a:rPr lang="en-US" dirty="0" err="1" smtClean="0"/>
              <a:t>dns</a:t>
            </a:r>
            <a:r>
              <a:rPr lang="en-US" dirty="0" smtClean="0"/>
              <a:t> query to local </a:t>
            </a:r>
            <a:r>
              <a:rPr lang="en-US" dirty="0" err="1" smtClean="0"/>
              <a:t>dns</a:t>
            </a:r>
            <a:r>
              <a:rPr lang="en-US" dirty="0" smtClean="0"/>
              <a:t> server asking for </a:t>
            </a:r>
            <a:r>
              <a:rPr lang="en-US" dirty="0" err="1" smtClean="0"/>
              <a:t>ip</a:t>
            </a:r>
            <a:r>
              <a:rPr lang="en-US" dirty="0" smtClean="0"/>
              <a:t> address of w.ww.google.com</a:t>
            </a:r>
          </a:p>
          <a:p>
            <a:pPr lvl="1"/>
            <a:r>
              <a:rPr lang="en-US" dirty="0" err="1" smtClean="0"/>
              <a:t>Dns</a:t>
            </a:r>
            <a:r>
              <a:rPr lang="en-US" dirty="0" smtClean="0"/>
              <a:t> server send query to</a:t>
            </a:r>
          </a:p>
          <a:p>
            <a:pPr lvl="2"/>
            <a:r>
              <a:rPr lang="en-US" dirty="0" smtClean="0"/>
              <a:t>Get MAC address of the gateway</a:t>
            </a:r>
          </a:p>
          <a:p>
            <a:pPr lvl="2"/>
            <a:r>
              <a:rPr lang="en-US" dirty="0" smtClean="0"/>
              <a:t>Root server and gets name and </a:t>
            </a:r>
            <a:r>
              <a:rPr lang="en-US" dirty="0" err="1" smtClean="0"/>
              <a:t>ip</a:t>
            </a:r>
            <a:r>
              <a:rPr lang="en-US" dirty="0" smtClean="0"/>
              <a:t> address of TLD </a:t>
            </a:r>
            <a:r>
              <a:rPr lang="en-US" dirty="0" err="1" smtClean="0"/>
              <a:t>dns</a:t>
            </a:r>
            <a:r>
              <a:rPr lang="en-US" dirty="0" smtClean="0"/>
              <a:t> server for .com</a:t>
            </a:r>
          </a:p>
          <a:p>
            <a:pPr lvl="2"/>
            <a:r>
              <a:rPr lang="en-US" dirty="0" smtClean="0"/>
              <a:t>TLD for .com and gets name and </a:t>
            </a:r>
            <a:r>
              <a:rPr lang="en-US" dirty="0" err="1" smtClean="0"/>
              <a:t>ip</a:t>
            </a:r>
            <a:r>
              <a:rPr lang="en-US" dirty="0" smtClean="0"/>
              <a:t> address of </a:t>
            </a:r>
            <a:r>
              <a:rPr lang="en-US" dirty="0" err="1" smtClean="0"/>
              <a:t>google</a:t>
            </a:r>
            <a:r>
              <a:rPr lang="en-US" dirty="0" smtClean="0"/>
              <a:t> </a:t>
            </a:r>
            <a:r>
              <a:rPr lang="en-US" dirty="0" err="1" smtClean="0"/>
              <a:t>dns</a:t>
            </a:r>
            <a:r>
              <a:rPr lang="en-US" dirty="0" smtClean="0"/>
              <a:t> servers</a:t>
            </a:r>
          </a:p>
          <a:p>
            <a:pPr lvl="2"/>
            <a:r>
              <a:rPr lang="en-US" dirty="0" smtClean="0"/>
              <a:t>Google </a:t>
            </a:r>
            <a:r>
              <a:rPr lang="en-US" dirty="0" err="1" smtClean="0"/>
              <a:t>dns</a:t>
            </a:r>
            <a:r>
              <a:rPr lang="en-US" dirty="0" smtClean="0"/>
              <a:t> servers and get </a:t>
            </a:r>
            <a:r>
              <a:rPr lang="en-US" dirty="0" err="1" smtClean="0"/>
              <a:t>ip</a:t>
            </a:r>
            <a:r>
              <a:rPr lang="en-US" dirty="0" smtClean="0"/>
              <a:t> address of www.google.com</a:t>
            </a:r>
          </a:p>
          <a:p>
            <a:r>
              <a:rPr lang="en-US" dirty="0" smtClean="0"/>
              <a:t>Establish a </a:t>
            </a:r>
            <a:r>
              <a:rPr lang="en-US" dirty="0" err="1" smtClean="0"/>
              <a:t>tcp</a:t>
            </a:r>
            <a:r>
              <a:rPr lang="en-US" dirty="0" smtClean="0"/>
              <a:t> connection with </a:t>
            </a:r>
            <a:r>
              <a:rPr lang="en-US" dirty="0" err="1" smtClean="0"/>
              <a:t>google</a:t>
            </a:r>
            <a:endParaRPr lang="en-US" dirty="0" smtClean="0"/>
          </a:p>
          <a:p>
            <a:pPr lvl="1"/>
            <a:r>
              <a:rPr lang="en-US" dirty="0" smtClean="0"/>
              <a:t>Send ARP request to get MAC address of gateway</a:t>
            </a:r>
          </a:p>
          <a:p>
            <a:pPr lvl="1"/>
            <a:r>
              <a:rPr lang="en-US" dirty="0" smtClean="0"/>
              <a:t>Send </a:t>
            </a:r>
            <a:r>
              <a:rPr lang="en-US" dirty="0" err="1" smtClean="0"/>
              <a:t>tcp</a:t>
            </a:r>
            <a:r>
              <a:rPr lang="en-US" dirty="0" smtClean="0"/>
              <a:t> </a:t>
            </a:r>
            <a:r>
              <a:rPr lang="en-US" dirty="0" err="1" smtClean="0"/>
              <a:t>syn</a:t>
            </a:r>
            <a:r>
              <a:rPr lang="en-US" dirty="0" smtClean="0"/>
              <a:t> to </a:t>
            </a:r>
            <a:r>
              <a:rPr lang="en-US" dirty="0" err="1" smtClean="0"/>
              <a:t>google</a:t>
            </a:r>
            <a:endParaRPr lang="en-US" dirty="0" smtClean="0"/>
          </a:p>
          <a:p>
            <a:pPr lvl="1"/>
            <a:r>
              <a:rPr lang="en-US" dirty="0" smtClean="0"/>
              <a:t>Google send a </a:t>
            </a:r>
            <a:r>
              <a:rPr lang="en-US" dirty="0" err="1" smtClean="0"/>
              <a:t>tcp</a:t>
            </a:r>
            <a:r>
              <a:rPr lang="en-US" dirty="0" smtClean="0"/>
              <a:t> </a:t>
            </a:r>
            <a:r>
              <a:rPr lang="en-US" dirty="0" err="1" smtClean="0"/>
              <a:t>syn+ack</a:t>
            </a:r>
            <a:endParaRPr lang="en-US" dirty="0" smtClean="0"/>
          </a:p>
          <a:p>
            <a:pPr lvl="1"/>
            <a:r>
              <a:rPr lang="en-US" dirty="0" smtClean="0"/>
              <a:t>Send </a:t>
            </a:r>
            <a:r>
              <a:rPr lang="en-US" dirty="0" err="1" smtClean="0"/>
              <a:t>tcp</a:t>
            </a:r>
            <a:r>
              <a:rPr lang="en-US" dirty="0" smtClean="0"/>
              <a:t> </a:t>
            </a:r>
            <a:r>
              <a:rPr lang="en-US" dirty="0" err="1" smtClean="0"/>
              <a:t>ack</a:t>
            </a:r>
            <a:endParaRPr lang="en-US" dirty="0" smtClean="0"/>
          </a:p>
          <a:p>
            <a:r>
              <a:rPr lang="en-US" dirty="0" smtClean="0"/>
              <a:t>Send http request to </a:t>
            </a:r>
            <a:r>
              <a:rPr lang="en-US" dirty="0" err="1" smtClean="0"/>
              <a:t>google</a:t>
            </a:r>
            <a:endParaRPr lang="en-US" dirty="0" smtClean="0"/>
          </a:p>
          <a:p>
            <a:pPr lvl="1"/>
            <a:r>
              <a:rPr lang="en-US" dirty="0" smtClean="0"/>
              <a:t>Send </a:t>
            </a:r>
            <a:r>
              <a:rPr lang="en-US" dirty="0" err="1" smtClean="0"/>
              <a:t>tcp</a:t>
            </a:r>
            <a:r>
              <a:rPr lang="en-US" dirty="0" smtClean="0"/>
              <a:t> message with http request</a:t>
            </a:r>
          </a:p>
          <a:p>
            <a:pPr lvl="1"/>
            <a:r>
              <a:rPr lang="en-US" dirty="0" smtClean="0"/>
              <a:t>Google send </a:t>
            </a:r>
            <a:r>
              <a:rPr lang="en-US" dirty="0" err="1" smtClean="0"/>
              <a:t>tcp</a:t>
            </a:r>
            <a:r>
              <a:rPr lang="en-US" dirty="0" smtClean="0"/>
              <a:t> </a:t>
            </a:r>
            <a:r>
              <a:rPr lang="en-US" dirty="0" err="1" smtClean="0"/>
              <a:t>ack</a:t>
            </a:r>
            <a:r>
              <a:rPr lang="en-US" dirty="0" smtClean="0"/>
              <a:t> </a:t>
            </a:r>
          </a:p>
          <a:p>
            <a:r>
              <a:rPr lang="en-US" dirty="0" smtClean="0"/>
              <a:t>Get http reply from </a:t>
            </a:r>
            <a:r>
              <a:rPr lang="en-US" dirty="0" err="1" smtClean="0"/>
              <a:t>google</a:t>
            </a:r>
            <a:endParaRPr lang="en-US" dirty="0" smtClean="0"/>
          </a:p>
          <a:p>
            <a:pPr lvl="1"/>
            <a:r>
              <a:rPr lang="en-US" dirty="0" smtClean="0"/>
              <a:t>Google sends </a:t>
            </a:r>
            <a:r>
              <a:rPr lang="en-US" dirty="0" err="1" smtClean="0"/>
              <a:t>tcp</a:t>
            </a:r>
            <a:r>
              <a:rPr lang="en-US" dirty="0" smtClean="0"/>
              <a:t> with http reply</a:t>
            </a:r>
          </a:p>
          <a:p>
            <a:pPr lvl="1"/>
            <a:r>
              <a:rPr lang="en-US" dirty="0" smtClean="0"/>
              <a:t>Send a </a:t>
            </a:r>
            <a:r>
              <a:rPr lang="en-US" dirty="0" err="1" smtClean="0"/>
              <a:t>tcp</a:t>
            </a:r>
            <a:r>
              <a:rPr lang="en-US" dirty="0" smtClean="0"/>
              <a:t> </a:t>
            </a:r>
            <a:r>
              <a:rPr lang="en-US" dirty="0" err="1" smtClean="0"/>
              <a:t>ack</a:t>
            </a:r>
            <a:endParaRPr lang="en-US" dirty="0" smtClean="0"/>
          </a:p>
          <a:p>
            <a:r>
              <a:rPr lang="en-US" dirty="0" smtClean="0"/>
              <a:t>Browser shows the web page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bXBk13AQQMUEDWMWuvy4q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WNpHBW3eg5xpnRVn8yxwJ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L6BwWgAUN9wNrJoQd9OTj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PkYaZVE0KeoBPDovLH3Us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GdR9UMdB37UYggyLgEgMp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pQULrIn6PokEEKjP1RM9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HQm8XZqpEFMnN1f9lvdXi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DCCNsrDoZf8884ojKoFqJ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RgWizRvgWdYbdJvaxZLfF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fFSbK1LPhSMYLlQ9RLTIj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aWQEOAQGFuZl1hpo7uv6V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peY9jo7ZmWdjuWk5daYAc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L39wPzb4MkvkgX6AMhtc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YpkyJtEodcZ3wCGEgszF7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8HMt41hk8lT7fyOKEEkYJ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krpHpyTw1xaWhDMgoD6S4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aom7PwNUl9j7ml3mBJrBk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XjgbYofGRRVGg0liInJ6b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Cagqc12nrsjNr2QEyoFEi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aYG2zjd7CvVvZJ1lToWKXW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cG421i03SdaWG6VxcdEtq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Kyyjze2s45wXVLb2jNEV7T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mtzis3PkrxIaYAm90Jmn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1zi94uHgGOiH2my57u2bj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DvlJJ0cr0O1JjBtIQWeyM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dirP24ktYf3ee8ufJY5aqQ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dw8kb2dU62SgP3WIkO7Zw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9ehKFhTp92jZiPAoP9e6I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Y1Nf9Q4961ORlfSKbX8A6g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R2LqM7CpqN7imU3qmV0GT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XQL67WZYLqb9nfZfvLNJB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UHx3x33FQWsnkp1MVtoO81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SZsGkpMj51604VFFZFqs1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7dwOr7peS9erXLDqBAbsk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U3AXgxLf2xZ61zdFuHnvE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3ma3APM8j9ubSfawYFTQ8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MCXT1y3QgzmW9aDnwAsKQ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XMSog5Cvyt17Ax6HOd4sS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OV6ZTA9jno6HFb0DhYeL0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V2A5hOLfFnc2XWhhb1mf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0SSUGaV6e7TW04pNjkx8J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uCe4m0MdoLMi1Hdm8Bky9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90WcRnH1IXTiofFCOUk1I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9H3IAWbWNazptd799ovn2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pJjXHwMqe8m1Qe99NKPM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2yVJ1HaZ93lPFfz6e9vq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IYLruFKVvl5likpCfF9nV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3snSZ0BLxgEG0kbf27FjC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VvWPKauaCMNhVj4BFKkJN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GBj4r0D2ICO2wRVafrgnD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TIpSaqrUYSc5PlvFJuwz4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sSNdGvuTtqbOIAFyPdAND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Pq1AEAIMQ3NIfw5XKWp5p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T0DUZaEjZgwx2mb5QUaGA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1Zk8tStEoyw3w1XJAx7w4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bItILE5vUIbLZDzRGMQkS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IWlZRsZlONyd012xw453n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1YPa86jCz33uOCFL7OyTD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SL1k9JRlGJEdHuTBwYbh9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IuOXbVF2MYld648OXALdn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QBUaRvizIlEJ3xvbxVGEX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RtnPsI1AwVKoEd3139Jcg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zn0BiL2PxJmaJqM23Ay7P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YESh8wRxUKoSU0OQpgyGo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2tuCe159E9aRomI1CvYZO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MQwMecbhz9kXCpMwiQrL6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H2Cs8nD2IocqHD5rMTXmz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KcTY6oseZdVhQZo2QHZOe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xqJjf6d7y3vw8uaM4OExr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KcH8qQ3yNJFGvbJO8xOAQ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VavBh0O9I2zBGwB6Fn3Zf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QrYY3fG6IQ5BgxDPy3JD0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7Tucc1RrwQT9j3CjXztCk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w5g4tQO0gCLdk4tQ3Eehj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H6dAcf5aaoinnpW8x1Dw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o5IxP6vOn3phn9QTDzU5s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VWH4UU7cENEqH7REpZEl0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Y51MhDn3BuP2aLQLbAHao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gsex4HDrkInMb86SmBSAN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CXrI1Z9Vr6lFYC28DtPAc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BFX5OEN3DQQns3lyCoUF3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GvNeI3XdlOosmLLWbu7nt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OA9YM4RqFw7SZriAWK6pu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Y0HzNFdqyFfaHc4JgTmU9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ltMjDBxnh31LC8hdhbdfY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pmNenZN72QJH66I6j16rbR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DOK5vduc3zT6FeNt2BSbo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9VAVs3BbGTTTPYzy6kS4Z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pXVsIo2Fbi7TibfjF4SIUC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iJb38udn3zHcVqKyjLAyS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Svt3qN9BnN3rEPuzLrAST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dLoPUtvxijcI24soCO14w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DCiV4OanIHPxWPiVgo5mEr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PnjK4xzrt7yTiIEASF6Pv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fWMp6mOMQOt7V0vapYYQP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a9MJJ1WmYHz58nXEqcDHg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AdOxQZm1ztWNkj9NjduOzq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paME5Hg7QEUaLCDnCMQuP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xQS8dKyMd8OqJBX5We5RQ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T3NfWYloVEJWaum0y9dX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mlT1pwPCoXUCEUwSJvbnh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4YdF7Nh6Zfr5Q7gSyf2F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tYfgcjdrlVy6YO2gQx6O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v5EeKFAXUZ91vepRBYTxU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xJ8rQhpuyPoYtaCYyxQn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XXjNRZW8V6AZyU5jOjypq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CwLfeDqlHwuYMb73qpyqU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ouCHSeJxOB8DkN2BKjIzp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vz7UcLS9R0pk7hCxKbCaI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Q8Qj1OFfHkSlY2zY2XEFK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dZFKZdyxWflCJZ3SJ4tBi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v5Y0jZJAiMupBgrZD30en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rMiAXM8Ev28IVQDgPrGan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0mjAVaeAb8O8xTspgMoiJ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u03cese2U7HOMWgmQYqVR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UMiKNqbUM5UIRiwIVLl9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qJ7w8TVqRNqu6hTuFOQ0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U34XP82EAHLdlzChhhYld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hmcfOr6wjdkOP3ra4Modd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JSVkRnwy10oOMHLAjAy4o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SxKyQ7dbX0TyDkjuzJZKc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p1hJpttNE8jb0ozjwpkP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J0hRqCL3S3tkPN3odQSOF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Vd4qgO1P4Ekx7Jh6HJI9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fsjVUgczpnh153FYdELP3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QshQ1qHA6T3aYC7lTLCv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g6DeqJw4ovGzBRD4eLRPg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YV43RSK0cyqTcadNZY42v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uo0fHPwQDpGS8I9nRDjnj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8HFtRrMTKeTrqG2BbVtlV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ck2vDC7qJ7dmfiAeY54K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YHhtkfsoUXc7vlqlNaLkv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d4qJ1WWohamKlldahRXlc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7ejgqJS8m2EymXJrz7OfU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98NeNChUYkXcud3AdvrvF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KK058DSUm9zWUhVN9k7nb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N8Q07HDrUHB7n3eHuD14X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DxiLEqm6oiQIWSe7wbgUf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lNUSysQul740ujIl2d5Ni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gF6msm6QN3xLcuRMRUgTW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DWnVpb83Psz2weLcZtnvk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sI6duglbxomy1aYwXVIJd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caYC0FUMwqnCtEPbGRIDV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FYdBdswsNBNnwWfRgGhKS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WhqDWePamyhBT3y9b2bJH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aoGkHLeR1A92uZpprrg4D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P58TWPB2mbhJOOUTLKdVz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eurfsQePtOinzBcOPpfYd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KLbAvyFwRHcBRErHmKNxH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1XPLdXg2B0G8HmK8isFW0w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Keq0JOtCxXc256xXa1G8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9vZMs4RRQR983ipZCd5Ro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Y5KS4S6R3Ko8Nqy3qdSV00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7h3HMgkNSiJ94V1XlpKG7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SW2exbpt2tbknHILiBx3Y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Fhr5FLgL0pdGi1QNNDibG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pUeuXERG6IIMp6ExI9npf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XKxjfA6884m1x803dKCmn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CBiB7LToFzBaWuWEogAXA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pozvwFVDMTRu8W1EtlfKp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pmcw6zllMpSYbU1Bees1M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irl0DKNeIPeCZci0ymhr6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C9K6CR61in0G4La6WBxxH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KzVOjeG5KlBQOcfw7V8Gx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Ci8xPrqGTzLzpbbOySlcD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4dWYQptCo0uTWCFLoeE4r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hL4FTqWM4aKvC8cQz4UBy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4fN4kjmglldXeVARA0chb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4vey8Mt6yzd29HaL4af8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GYoKbwDDRaRjahQMbzMfN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KcLTGOW2126UPfanBXsUH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bPwTViZFlpm1ecYiPPHP8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cgrABNYPMSWH0WmNSD3lG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yN0Ypi7DdSUmCgrlHbHwD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4xb2V2W4LM7vIDzDoGH8F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MDj6lxVREa33ItMmm5H86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f7yNL4N0PuO0KxIPGo8U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ncKwinexqvKzZG1ZSPPd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rEV6Q1jCqwXFocyxLR3Dk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eIIfDxoj0cZhFTSFeMHc3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259wg8CgQuCSpcnAoLd7w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F6xEF6DhW8vWFD67hfGK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FMuFiDnWZWLhp2ZBtwCzx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nsxKugtYqMqarKaZO0TZ9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aoe47FMa7MXap18y86s1v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QeAeruHCFylOh8vq9Ocg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dhk8QgRMx82axZtTehsv6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PAK02IXEOfld1jTiDrKS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9293</TotalTime>
  <Words>2888</Words>
  <Application>Microsoft Office PowerPoint</Application>
  <PresentationFormat>On-screen Show (4:3)</PresentationFormat>
  <Paragraphs>406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Times New Roman</vt:lpstr>
      <vt:lpstr>Office Theme</vt:lpstr>
      <vt:lpstr>Clip</vt:lpstr>
      <vt:lpstr>everything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Basic tasks</vt:lpstr>
      <vt:lpstr>Basic tasks</vt:lpstr>
      <vt:lpstr>DHCP</vt:lpstr>
      <vt:lpstr>PowerPoint Presentation</vt:lpstr>
      <vt:lpstr>Basic tasks</vt:lpstr>
      <vt:lpstr>DNS</vt:lpstr>
      <vt:lpstr>DNS continue</vt:lpstr>
      <vt:lpstr>Basic tasks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everything</dc:title>
  <dc:creator>bohacek</dc:creator>
  <cp:lastModifiedBy>bohacek</cp:lastModifiedBy>
  <cp:revision>19</cp:revision>
  <dcterms:created xsi:type="dcterms:W3CDTF">2011-12-02T14:03:40Z</dcterms:created>
  <dcterms:modified xsi:type="dcterms:W3CDTF">2015-05-19T19:46:58Z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oogle.Documents.Tracking">
    <vt:lpwstr>true</vt:lpwstr>
  </property>
</Properties>
</file>